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383" r:id="rId5"/>
    <p:sldId id="405" r:id="rId6"/>
    <p:sldId id="386" r:id="rId7"/>
    <p:sldId id="404" r:id="rId8"/>
    <p:sldId id="403" r:id="rId9"/>
    <p:sldId id="402" r:id="rId10"/>
    <p:sldId id="401" r:id="rId11"/>
    <p:sldId id="400" r:id="rId12"/>
    <p:sldId id="399" r:id="rId13"/>
    <p:sldId id="398" r:id="rId14"/>
    <p:sldId id="397" r:id="rId15"/>
    <p:sldId id="396" r:id="rId16"/>
    <p:sldId id="395" r:id="rId17"/>
    <p:sldId id="394" r:id="rId18"/>
    <p:sldId id="393" r:id="rId19"/>
    <p:sldId id="392" r:id="rId20"/>
    <p:sldId id="391" r:id="rId21"/>
    <p:sldId id="390" r:id="rId22"/>
    <p:sldId id="389" r:id="rId23"/>
    <p:sldId id="388" r:id="rId24"/>
    <p:sldId id="387" r:id="rId25"/>
    <p:sldId id="385" r:id="rId26"/>
    <p:sldId id="384" r:id="rId27"/>
    <p:sldId id="413" r:id="rId28"/>
    <p:sldId id="412" r:id="rId29"/>
    <p:sldId id="411" r:id="rId30"/>
    <p:sldId id="410" r:id="rId31"/>
    <p:sldId id="409" r:id="rId32"/>
    <p:sldId id="408" r:id="rId33"/>
    <p:sldId id="407"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137"/>
    <a:srgbClr val="7F7F7F"/>
    <a:srgbClr val="006EB7"/>
    <a:srgbClr val="5B9BD5"/>
    <a:srgbClr val="F7C024"/>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221927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369066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231971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117161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216650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149081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36990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118487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18</a:t>
            </a:fld>
            <a:endParaRPr lang="en-US" dirty="0"/>
          </a:p>
        </p:txBody>
      </p:sp>
    </p:spTree>
    <p:extLst>
      <p:ext uri="{BB962C8B-B14F-4D97-AF65-F5344CB8AC3E}">
        <p14:creationId xmlns:p14="http://schemas.microsoft.com/office/powerpoint/2010/main" val="326775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19</a:t>
            </a:fld>
            <a:endParaRPr lang="en-US" dirty="0"/>
          </a:p>
        </p:txBody>
      </p:sp>
    </p:spTree>
    <p:extLst>
      <p:ext uri="{BB962C8B-B14F-4D97-AF65-F5344CB8AC3E}">
        <p14:creationId xmlns:p14="http://schemas.microsoft.com/office/powerpoint/2010/main" val="232678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20</a:t>
            </a:fld>
            <a:endParaRPr lang="en-US" dirty="0"/>
          </a:p>
        </p:txBody>
      </p:sp>
    </p:spTree>
    <p:extLst>
      <p:ext uri="{BB962C8B-B14F-4D97-AF65-F5344CB8AC3E}">
        <p14:creationId xmlns:p14="http://schemas.microsoft.com/office/powerpoint/2010/main" val="3591045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21</a:t>
            </a:fld>
            <a:endParaRPr lang="en-US" dirty="0"/>
          </a:p>
        </p:txBody>
      </p:sp>
    </p:spTree>
    <p:extLst>
      <p:ext uri="{BB962C8B-B14F-4D97-AF65-F5344CB8AC3E}">
        <p14:creationId xmlns:p14="http://schemas.microsoft.com/office/powerpoint/2010/main" val="156545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22</a:t>
            </a:fld>
            <a:endParaRPr lang="en-US" dirty="0"/>
          </a:p>
        </p:txBody>
      </p:sp>
    </p:spTree>
    <p:extLst>
      <p:ext uri="{BB962C8B-B14F-4D97-AF65-F5344CB8AC3E}">
        <p14:creationId xmlns:p14="http://schemas.microsoft.com/office/powerpoint/2010/main" val="3880857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23</a:t>
            </a:fld>
            <a:endParaRPr lang="en-US" dirty="0"/>
          </a:p>
        </p:txBody>
      </p:sp>
    </p:spTree>
    <p:extLst>
      <p:ext uri="{BB962C8B-B14F-4D97-AF65-F5344CB8AC3E}">
        <p14:creationId xmlns:p14="http://schemas.microsoft.com/office/powerpoint/2010/main" val="2237628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24</a:t>
            </a:fld>
            <a:endParaRPr lang="en-US" dirty="0"/>
          </a:p>
        </p:txBody>
      </p:sp>
    </p:spTree>
    <p:extLst>
      <p:ext uri="{BB962C8B-B14F-4D97-AF65-F5344CB8AC3E}">
        <p14:creationId xmlns:p14="http://schemas.microsoft.com/office/powerpoint/2010/main" val="428015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25</a:t>
            </a:fld>
            <a:endParaRPr lang="en-US" dirty="0"/>
          </a:p>
        </p:txBody>
      </p:sp>
    </p:spTree>
    <p:extLst>
      <p:ext uri="{BB962C8B-B14F-4D97-AF65-F5344CB8AC3E}">
        <p14:creationId xmlns:p14="http://schemas.microsoft.com/office/powerpoint/2010/main" val="19899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26</a:t>
            </a:fld>
            <a:endParaRPr lang="en-US" dirty="0"/>
          </a:p>
        </p:txBody>
      </p:sp>
    </p:spTree>
    <p:extLst>
      <p:ext uri="{BB962C8B-B14F-4D97-AF65-F5344CB8AC3E}">
        <p14:creationId xmlns:p14="http://schemas.microsoft.com/office/powerpoint/2010/main" val="2645821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27</a:t>
            </a:fld>
            <a:endParaRPr lang="en-US" dirty="0"/>
          </a:p>
        </p:txBody>
      </p:sp>
    </p:spTree>
    <p:extLst>
      <p:ext uri="{BB962C8B-B14F-4D97-AF65-F5344CB8AC3E}">
        <p14:creationId xmlns:p14="http://schemas.microsoft.com/office/powerpoint/2010/main" val="1978777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28</a:t>
            </a:fld>
            <a:endParaRPr lang="en-US" dirty="0"/>
          </a:p>
        </p:txBody>
      </p:sp>
    </p:spTree>
    <p:extLst>
      <p:ext uri="{BB962C8B-B14F-4D97-AF65-F5344CB8AC3E}">
        <p14:creationId xmlns:p14="http://schemas.microsoft.com/office/powerpoint/2010/main" val="3062127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29</a:t>
            </a:fld>
            <a:endParaRPr lang="en-US" dirty="0"/>
          </a:p>
        </p:txBody>
      </p:sp>
    </p:spTree>
    <p:extLst>
      <p:ext uri="{BB962C8B-B14F-4D97-AF65-F5344CB8AC3E}">
        <p14:creationId xmlns:p14="http://schemas.microsoft.com/office/powerpoint/2010/main" val="72450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1399124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30</a:t>
            </a:fld>
            <a:endParaRPr lang="en-US" dirty="0"/>
          </a:p>
        </p:txBody>
      </p:sp>
    </p:spTree>
    <p:extLst>
      <p:ext uri="{BB962C8B-B14F-4D97-AF65-F5344CB8AC3E}">
        <p14:creationId xmlns:p14="http://schemas.microsoft.com/office/powerpoint/2010/main" val="353460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31</a:t>
            </a:fld>
            <a:endParaRPr lang="en-US" dirty="0"/>
          </a:p>
        </p:txBody>
      </p:sp>
    </p:spTree>
    <p:extLst>
      <p:ext uri="{BB962C8B-B14F-4D97-AF65-F5344CB8AC3E}">
        <p14:creationId xmlns:p14="http://schemas.microsoft.com/office/powerpoint/2010/main" val="1909250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32</a:t>
            </a:fld>
            <a:endParaRPr lang="en-US" dirty="0"/>
          </a:p>
        </p:txBody>
      </p:sp>
    </p:spTree>
    <p:extLst>
      <p:ext uri="{BB962C8B-B14F-4D97-AF65-F5344CB8AC3E}">
        <p14:creationId xmlns:p14="http://schemas.microsoft.com/office/powerpoint/2010/main" val="1918589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33</a:t>
            </a:fld>
            <a:endParaRPr lang="en-US" dirty="0"/>
          </a:p>
        </p:txBody>
      </p:sp>
    </p:spTree>
    <p:extLst>
      <p:ext uri="{BB962C8B-B14F-4D97-AF65-F5344CB8AC3E}">
        <p14:creationId xmlns:p14="http://schemas.microsoft.com/office/powerpoint/2010/main" val="3256794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34</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4</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88727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373658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419875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396733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259395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3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77562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69016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a:latin typeface="Franklin Gothic Book" panose="020B0503020102020204" pitchFamily="34" charset="0"/>
              </a:rPr>
              <a:t>Edit Master text styles</a:t>
            </a:r>
          </a:p>
          <a:p>
            <a:pPr lvl="1"/>
            <a:r>
              <a:rPr lang="en-US" sz="3200">
                <a:latin typeface="Franklin Gothic Book" panose="020B0503020102020204" pitchFamily="34" charset="0"/>
              </a:rPr>
              <a:t>Second level</a:t>
            </a:r>
          </a:p>
          <a:p>
            <a:pPr lvl="2"/>
            <a:r>
              <a:rPr lang="en-US" sz="3200">
                <a:latin typeface="Franklin Gothic Book" panose="020B0503020102020204" pitchFamily="34" charset="0"/>
              </a:rPr>
              <a:t>Third level</a:t>
            </a:r>
          </a:p>
          <a:p>
            <a:pPr lvl="3"/>
            <a:r>
              <a:rPr lang="en-US" sz="3200">
                <a:latin typeface="Franklin Gothic Book" panose="020B0503020102020204" pitchFamily="34" charset="0"/>
              </a:rPr>
              <a:t>Fourth level</a:t>
            </a:r>
          </a:p>
        </p:txBody>
      </p:sp>
    </p:spTree>
    <p:extLst>
      <p:ext uri="{BB962C8B-B14F-4D97-AF65-F5344CB8AC3E}">
        <p14:creationId xmlns:p14="http://schemas.microsoft.com/office/powerpoint/2010/main" val="359222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54094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0" r:id="rId4"/>
    <p:sldLayoutId id="2147483650"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 id="2147483674" r:id="rId15"/>
    <p:sldLayoutId id="2147483678" r:id="rId16"/>
    <p:sldLayoutId id="2147483679" r:id="rId17"/>
    <p:sldLayoutId id="2147483675" r:id="rId18"/>
    <p:sldLayoutId id="2147483676" r:id="rId19"/>
    <p:sldLayoutId id="2147483677" r:id="rId20"/>
    <p:sldLayoutId id="214748365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hyperlink" Target="https://www.ashp.org/Pharmacy-Practice/Policy-Positions-and-Guidelines/Participate-in-Guidance-Developm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5999" y="2809728"/>
            <a:ext cx="5597265" cy="1027259"/>
          </a:xfrm>
        </p:spPr>
        <p:txBody>
          <a:bodyPr>
            <a:normAutofit fontScale="85000" lnSpcReduction="20000"/>
          </a:bodyPr>
          <a:lstStyle/>
          <a:p>
            <a:pPr>
              <a:lnSpc>
                <a:spcPct val="120000"/>
              </a:lnSpc>
              <a:spcBef>
                <a:spcPts val="0"/>
              </a:spcBef>
            </a:pPr>
            <a:r>
              <a:rPr lang="en-US" dirty="0"/>
              <a:t>Policy Recommendations for the </a:t>
            </a:r>
            <a:br>
              <a:rPr lang="en-US" dirty="0"/>
            </a:br>
            <a:r>
              <a:rPr lang="en-US" dirty="0"/>
              <a:t>ASHP House of Delegates</a:t>
            </a:r>
          </a:p>
        </p:txBody>
      </p:sp>
      <p:sp>
        <p:nvSpPr>
          <p:cNvPr id="3" name="Text Placeholder 2"/>
          <p:cNvSpPr>
            <a:spLocks noGrp="1"/>
          </p:cNvSpPr>
          <p:nvPr>
            <p:ph type="body" sz="quarter" idx="11"/>
          </p:nvPr>
        </p:nvSpPr>
        <p:spPr/>
        <p:txBody>
          <a:bodyPr/>
          <a:lstStyle/>
          <a:p>
            <a:r>
              <a:rPr lang="en-US" dirty="0"/>
              <a:t>as of January 2024</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Order Verification (March)</a:t>
            </a:r>
          </a:p>
        </p:txBody>
      </p:sp>
      <p:sp>
        <p:nvSpPr>
          <p:cNvPr id="3" name="Text Placeholder 2"/>
          <p:cNvSpPr>
            <a:spLocks noGrp="1"/>
          </p:cNvSpPr>
          <p:nvPr>
            <p:ph type="body" sz="quarter" idx="11"/>
          </p:nvPr>
        </p:nvSpPr>
        <p:spPr>
          <a:xfrm>
            <a:off x="990600" y="1717675"/>
            <a:ext cx="9921875" cy="3392805"/>
          </a:xfrm>
        </p:spPr>
        <p:txBody>
          <a:bodyPr>
            <a:normAutofit/>
          </a:bodyPr>
          <a:lstStyle/>
          <a:p>
            <a:pPr marL="0" indent="0">
              <a:buNone/>
            </a:pPr>
            <a:r>
              <a:rPr lang="en-US" dirty="0"/>
              <a:t>To advocate that a prescriber should not be solely responsible for medication ordering, dispensing, and administration as well as any patient monitoring and evaluation, except when a double check would limit patient access to care.</a:t>
            </a:r>
          </a:p>
        </p:txBody>
      </p:sp>
    </p:spTree>
    <p:extLst>
      <p:ext uri="{BB962C8B-B14F-4D97-AF65-F5344CB8AC3E}">
        <p14:creationId xmlns:p14="http://schemas.microsoft.com/office/powerpoint/2010/main" val="293110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Liability Protection (March)</a:t>
            </a:r>
          </a:p>
        </p:txBody>
      </p:sp>
      <p:sp>
        <p:nvSpPr>
          <p:cNvPr id="3" name="Text Placeholder 2"/>
          <p:cNvSpPr>
            <a:spLocks noGrp="1"/>
          </p:cNvSpPr>
          <p:nvPr>
            <p:ph type="body" sz="quarter" idx="11"/>
          </p:nvPr>
        </p:nvSpPr>
        <p:spPr>
          <a:xfrm>
            <a:off x="990600" y="1717675"/>
            <a:ext cx="9921875" cy="4439285"/>
          </a:xfrm>
        </p:spPr>
        <p:txBody>
          <a:bodyPr>
            <a:normAutofit/>
          </a:bodyPr>
          <a:lstStyle/>
          <a:p>
            <a:pPr marL="0" indent="0">
              <a:buNone/>
            </a:pPr>
            <a:r>
              <a:rPr lang="en-US" dirty="0"/>
              <a:t>To advocate that pharmacists be able to provide evidence-based dispensing and care to patients without fear of criminal or civil legal consequences, harassment, or liability; further,</a:t>
            </a:r>
          </a:p>
          <a:p>
            <a:pPr marL="0" indent="0">
              <a:buNone/>
            </a:pPr>
            <a:r>
              <a:rPr lang="en-US" dirty="0"/>
              <a:t>To advocate that protection against liability extend to referrals for out-of-state care and for dispensing to patients from another state.</a:t>
            </a:r>
          </a:p>
          <a:p>
            <a:pPr marL="0" indent="0">
              <a:buNone/>
            </a:pPr>
            <a:endParaRPr lang="en-US" dirty="0"/>
          </a:p>
        </p:txBody>
      </p:sp>
    </p:spTree>
    <p:extLst>
      <p:ext uri="{BB962C8B-B14F-4D97-AF65-F5344CB8AC3E}">
        <p14:creationId xmlns:p14="http://schemas.microsoft.com/office/powerpoint/2010/main" val="6584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CPuP</a:t>
            </a:r>
            <a:r>
              <a:rPr lang="en-US" dirty="0"/>
              <a:t>: State Prescription Drug Monitoring Programs (March)</a:t>
            </a:r>
          </a:p>
        </p:txBody>
      </p:sp>
      <p:sp>
        <p:nvSpPr>
          <p:cNvPr id="3" name="Text Placeholder 2"/>
          <p:cNvSpPr>
            <a:spLocks noGrp="1"/>
          </p:cNvSpPr>
          <p:nvPr>
            <p:ph type="body" sz="quarter" idx="11"/>
          </p:nvPr>
        </p:nvSpPr>
        <p:spPr>
          <a:xfrm>
            <a:off x="512064" y="1463421"/>
            <a:ext cx="10298176" cy="5069459"/>
          </a:xfrm>
        </p:spPr>
        <p:txBody>
          <a:bodyPr>
            <a:normAutofit fontScale="70000" lnSpcReduction="20000"/>
          </a:bodyPr>
          <a:lstStyle/>
          <a:p>
            <a:pPr marL="0" indent="0">
              <a:buNone/>
            </a:pPr>
            <a:r>
              <a:rPr lang="en-US" dirty="0"/>
              <a:t>To support continued state implementation of prescription drug monitoring programs that collect real-time, relevant, and standard information from all dispensing outpatient entities about controlled substances and monitored prescriptions; further, </a:t>
            </a:r>
          </a:p>
          <a:p>
            <a:pPr marL="0" indent="0">
              <a:buNone/>
            </a:pPr>
            <a:r>
              <a:rPr lang="en-US" dirty="0"/>
              <a:t>To advocate that such programs seek adoption into health information exchanges to best integrate into electronic health records and to allow prescribers, pharmacists, and other practitioners to proactively monitor data for appropriate assessment and dispensing; further, </a:t>
            </a:r>
          </a:p>
          <a:p>
            <a:pPr marL="0" indent="0">
              <a:buNone/>
            </a:pPr>
            <a:r>
              <a:rPr lang="en-US" dirty="0"/>
              <a:t>To advocate that such programs improve their interstate data integration to enhance clinical decision-making and end-user satisfaction; further, </a:t>
            </a:r>
          </a:p>
          <a:p>
            <a:pPr marL="0" indent="0">
              <a:buNone/>
            </a:pPr>
            <a:r>
              <a:rPr lang="en-US" dirty="0"/>
              <a:t>To encourage policies that allow practicing pharmacists to gain access to databases without holding licensure in each state; further,</a:t>
            </a:r>
          </a:p>
          <a:p>
            <a:pPr marL="0" indent="0">
              <a:buNone/>
            </a:pPr>
            <a:r>
              <a:rPr lang="en-US" dirty="0"/>
              <a:t>To promote research on the effects of prescription drug monitoring programs and electronic health record programs on opioid prescribing, dispensing, misuse, morbidity, and mortality.</a:t>
            </a:r>
          </a:p>
          <a:p>
            <a:pPr marL="0" indent="0">
              <a:buNone/>
            </a:pPr>
            <a:r>
              <a:rPr lang="en-US" i="1" dirty="0"/>
              <a:t>Note: This policy would supersede ASHP policy 1408.</a:t>
            </a:r>
          </a:p>
        </p:txBody>
      </p:sp>
    </p:spTree>
    <p:extLst>
      <p:ext uri="{BB962C8B-B14F-4D97-AF65-F5344CB8AC3E}">
        <p14:creationId xmlns:p14="http://schemas.microsoft.com/office/powerpoint/2010/main" val="262565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err="1"/>
              <a:t>CPuP</a:t>
            </a:r>
            <a:r>
              <a:rPr lang="en-US" dirty="0"/>
              <a:t>: Emergency Supplies of Drug Products (March)</a:t>
            </a:r>
          </a:p>
        </p:txBody>
      </p:sp>
      <p:sp>
        <p:nvSpPr>
          <p:cNvPr id="3" name="Text Placeholder 2"/>
          <p:cNvSpPr>
            <a:spLocks noGrp="1"/>
          </p:cNvSpPr>
          <p:nvPr>
            <p:ph type="body" sz="quarter" idx="11"/>
          </p:nvPr>
        </p:nvSpPr>
        <p:spPr>
          <a:xfrm>
            <a:off x="980440" y="1742757"/>
            <a:ext cx="9921875" cy="3372485"/>
          </a:xfrm>
        </p:spPr>
        <p:txBody>
          <a:bodyPr>
            <a:normAutofit/>
          </a:bodyPr>
          <a:lstStyle/>
          <a:p>
            <a:pPr marL="0" indent="0">
              <a:buNone/>
            </a:pPr>
            <a:r>
              <a:rPr lang="en-US" dirty="0"/>
              <a:t>To discontinue ASHP policy 1906, Emergency Supplies of Drug Products, which reads:</a:t>
            </a:r>
          </a:p>
          <a:p>
            <a:pPr marL="228600" lvl="1" indent="0">
              <a:buNone/>
            </a:pPr>
            <a:r>
              <a:rPr lang="en-US" sz="3200" dirty="0">
                <a:latin typeface="Franklin Gothic Book" panose="020B0503020102020204" pitchFamily="34" charset="0"/>
              </a:rPr>
              <a:t>To advocate for states to allow any pharmacist, during a declared emergency, to dispense without a prescription an emergency supply of a drug product in quantities that meet the needs of patients.</a:t>
            </a:r>
          </a:p>
        </p:txBody>
      </p:sp>
    </p:spTree>
    <p:extLst>
      <p:ext uri="{BB962C8B-B14F-4D97-AF65-F5344CB8AC3E}">
        <p14:creationId xmlns:p14="http://schemas.microsoft.com/office/powerpoint/2010/main" val="337168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Drug Nomenclature (March)</a:t>
            </a:r>
          </a:p>
        </p:txBody>
      </p:sp>
      <p:sp>
        <p:nvSpPr>
          <p:cNvPr id="3" name="Text Placeholder 2"/>
          <p:cNvSpPr>
            <a:spLocks noGrp="1"/>
          </p:cNvSpPr>
          <p:nvPr>
            <p:ph type="body" sz="quarter" idx="11"/>
          </p:nvPr>
        </p:nvSpPr>
        <p:spPr>
          <a:xfrm>
            <a:off x="990600" y="1717675"/>
            <a:ext cx="9921875" cy="3634501"/>
          </a:xfrm>
        </p:spPr>
        <p:txBody>
          <a:bodyPr>
            <a:normAutofit/>
          </a:bodyPr>
          <a:lstStyle/>
          <a:p>
            <a:pPr marL="0" indent="0">
              <a:buNone/>
            </a:pPr>
            <a:r>
              <a:rPr lang="en-US" dirty="0"/>
              <a:t>To discontinue ASHP policy 9011, Drug Nomenclature, which reads:</a:t>
            </a:r>
          </a:p>
          <a:p>
            <a:pPr marL="228600" lvl="1" indent="0">
              <a:buNone/>
            </a:pPr>
            <a:r>
              <a:rPr lang="en-US" sz="3200" dirty="0">
                <a:latin typeface="Franklin Gothic Book" panose="020B0503020102020204" pitchFamily="34" charset="0"/>
              </a:rPr>
              <a:t>To work with the FDA, USP, and pharmaceutical industry to assure that drug products are named in a manner that clearly and without confusion permits identification of ingredients’ strengths and changes.</a:t>
            </a:r>
          </a:p>
          <a:p>
            <a:pPr marL="0" indent="0">
              <a:buNone/>
            </a:pPr>
            <a:endParaRPr lang="en-US" dirty="0"/>
          </a:p>
        </p:txBody>
      </p:sp>
    </p:spTree>
    <p:extLst>
      <p:ext uri="{BB962C8B-B14F-4D97-AF65-F5344CB8AC3E}">
        <p14:creationId xmlns:p14="http://schemas.microsoft.com/office/powerpoint/2010/main" val="144209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1104" y="345440"/>
            <a:ext cx="11108436" cy="923925"/>
          </a:xfrm>
        </p:spPr>
        <p:txBody>
          <a:bodyPr>
            <a:normAutofit/>
          </a:bodyPr>
          <a:lstStyle/>
          <a:p>
            <a:r>
              <a:rPr lang="en-US" dirty="0"/>
              <a:t>COT: Medication Stewardship Programs (March)</a:t>
            </a:r>
          </a:p>
        </p:txBody>
      </p:sp>
      <p:sp>
        <p:nvSpPr>
          <p:cNvPr id="3" name="Text Placeholder 2"/>
          <p:cNvSpPr>
            <a:spLocks noGrp="1"/>
          </p:cNvSpPr>
          <p:nvPr>
            <p:ph type="body" sz="quarter" idx="11"/>
          </p:nvPr>
        </p:nvSpPr>
        <p:spPr>
          <a:xfrm>
            <a:off x="632460" y="1148715"/>
            <a:ext cx="10287000" cy="5567045"/>
          </a:xfrm>
        </p:spPr>
        <p:txBody>
          <a:bodyPr>
            <a:noAutofit/>
          </a:bodyPr>
          <a:lstStyle/>
          <a:p>
            <a:pPr marL="0" indent="0">
              <a:buNone/>
            </a:pPr>
            <a:r>
              <a:rPr lang="en-US" sz="2200" dirty="0"/>
              <a:t>To advocate that pharmacists are foundational members of any medication stewardship program; further, </a:t>
            </a:r>
          </a:p>
          <a:p>
            <a:pPr marL="0" indent="0">
              <a:buNone/>
            </a:pPr>
            <a:r>
              <a:rPr lang="en-US" sz="2200" dirty="0"/>
              <a:t>To affirm that pharmacists bring unique clinical, operational, safety, and financial expertise to help organizations develop and manage medication stewardship programs; further,</a:t>
            </a:r>
          </a:p>
          <a:p>
            <a:pPr marL="0" indent="0">
              <a:buNone/>
            </a:pPr>
            <a:r>
              <a:rPr lang="en-US" sz="2200" dirty="0"/>
              <a:t>To promote pharmacist leadership in medication stewardship teams; further,</a:t>
            </a:r>
          </a:p>
          <a:p>
            <a:pPr marL="0" indent="0">
              <a:buNone/>
            </a:pPr>
            <a:r>
              <a:rPr lang="en-US" sz="2200" dirty="0"/>
              <a:t>To encourage healthcare organizations to develop comprehensive medication stewardship programs that align with applicable laws, regulations, and accreditation standards; further,</a:t>
            </a:r>
          </a:p>
          <a:p>
            <a:pPr marL="0" indent="0">
              <a:buNone/>
            </a:pPr>
            <a:r>
              <a:rPr lang="en-US" sz="2200" dirty="0"/>
              <a:t>To support incorporation and development of the pharmacy workforce in medication stewardship efforts; further, </a:t>
            </a:r>
          </a:p>
          <a:p>
            <a:pPr marL="0" indent="0">
              <a:buNone/>
            </a:pPr>
            <a:r>
              <a:rPr lang="en-US" sz="2200" dirty="0"/>
              <a:t>To enhance awareness that medication stewardship includes disease state management across all levels of care and addresses barriers at the patient and system levels in order to improve the quality, safety, and value of patient care.</a:t>
            </a:r>
          </a:p>
        </p:txBody>
      </p:sp>
    </p:spTree>
    <p:extLst>
      <p:ext uri="{BB962C8B-B14F-4D97-AF65-F5344CB8AC3E}">
        <p14:creationId xmlns:p14="http://schemas.microsoft.com/office/powerpoint/2010/main" val="111020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COT: Nonprescription Status of Rescue and Reversal Medications  (March)</a:t>
            </a:r>
          </a:p>
        </p:txBody>
      </p:sp>
      <p:sp>
        <p:nvSpPr>
          <p:cNvPr id="3" name="Text Placeholder 2"/>
          <p:cNvSpPr>
            <a:spLocks noGrp="1"/>
          </p:cNvSpPr>
          <p:nvPr>
            <p:ph type="body" sz="quarter" idx="11"/>
          </p:nvPr>
        </p:nvSpPr>
        <p:spPr>
          <a:xfrm>
            <a:off x="675640" y="1611749"/>
            <a:ext cx="10246360" cy="4880491"/>
          </a:xfrm>
        </p:spPr>
        <p:txBody>
          <a:bodyPr>
            <a:normAutofit fontScale="85000" lnSpcReduction="20000"/>
          </a:bodyPr>
          <a:lstStyle/>
          <a:p>
            <a:pPr marL="0" indent="0">
              <a:buNone/>
            </a:pPr>
            <a:r>
              <a:rPr lang="en-US" dirty="0"/>
              <a:t>To support the over-the-counter (OTC) status of medications intended for evidence-based rescue use or reversal of potentially fatal events; further, </a:t>
            </a:r>
          </a:p>
          <a:p>
            <a:pPr marL="0" indent="0">
              <a:buNone/>
            </a:pPr>
            <a:r>
              <a:rPr lang="en-US" dirty="0"/>
              <a:t>To work with federal, state, and local governments and others to improve the rescue and reversal medication development and supply system to ensure an adequate and equitably distributed supply of these medications; further,</a:t>
            </a:r>
          </a:p>
          <a:p>
            <a:pPr marL="0" indent="0">
              <a:buNone/>
            </a:pPr>
            <a:r>
              <a:rPr lang="en-US" dirty="0"/>
              <a:t>To advocate that all insurers and manufacturers maintain coverage and limits on out-of-pocket expenditure so that patient access to rescue and reversal medications is not compromised; further,</a:t>
            </a:r>
          </a:p>
          <a:p>
            <a:pPr marL="0" indent="0">
              <a:buNone/>
            </a:pPr>
            <a:r>
              <a:rPr lang="en-US" dirty="0"/>
              <a:t>To support and foster standardized education and training on the role of rescue and reversal medications and their proper administration, safe use, and appropriate follow-up care.</a:t>
            </a:r>
          </a:p>
        </p:txBody>
      </p:sp>
    </p:spTree>
    <p:extLst>
      <p:ext uri="{BB962C8B-B14F-4D97-AF65-F5344CB8AC3E}">
        <p14:creationId xmlns:p14="http://schemas.microsoft.com/office/powerpoint/2010/main" val="281155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624" y="172720"/>
            <a:ext cx="11108436" cy="923925"/>
          </a:xfrm>
        </p:spPr>
        <p:txBody>
          <a:bodyPr>
            <a:normAutofit fontScale="92500"/>
          </a:bodyPr>
          <a:lstStyle/>
          <a:p>
            <a:r>
              <a:rPr lang="en-US" dirty="0"/>
              <a:t>COT: Research on Drug Use in Obese Patients (March)</a:t>
            </a:r>
          </a:p>
        </p:txBody>
      </p:sp>
      <p:sp>
        <p:nvSpPr>
          <p:cNvPr id="3" name="Text Placeholder 2"/>
          <p:cNvSpPr>
            <a:spLocks noGrp="1"/>
          </p:cNvSpPr>
          <p:nvPr>
            <p:ph type="body" sz="quarter" idx="11"/>
          </p:nvPr>
        </p:nvSpPr>
        <p:spPr>
          <a:xfrm>
            <a:off x="420624" y="965835"/>
            <a:ext cx="9921875" cy="5719445"/>
          </a:xfrm>
        </p:spPr>
        <p:txBody>
          <a:bodyPr>
            <a:normAutofit fontScale="55000" lnSpcReduction="20000"/>
          </a:bodyPr>
          <a:lstStyle/>
          <a:p>
            <a:pPr marL="0" indent="0">
              <a:buNone/>
            </a:pPr>
            <a:r>
              <a:rPr lang="en-US" dirty="0"/>
              <a:t>To discontinue ASHP policy position 1920, Research on Drug Use in Obese Patients, which reads:</a:t>
            </a:r>
          </a:p>
          <a:p>
            <a:pPr marL="228600" lvl="1" indent="0">
              <a:lnSpc>
                <a:spcPct val="120000"/>
              </a:lnSpc>
              <a:buNone/>
            </a:pPr>
            <a:r>
              <a:rPr lang="en-US" sz="3500" dirty="0">
                <a:latin typeface="Franklin Gothic Book" panose="020B0503020102020204" pitchFamily="34" charset="0"/>
              </a:rPr>
              <a:t>To encourage drug product manufacturers to conduct and publish pharmacokinetic and pharmacodynamic research in obese patients to facilitate safe and effective dosing of medications in this patient population, especially for medications most likely to be affected by obesity; further, </a:t>
            </a:r>
          </a:p>
          <a:p>
            <a:pPr marL="228600" lvl="1" indent="0">
              <a:lnSpc>
                <a:spcPct val="120000"/>
              </a:lnSpc>
              <a:buNone/>
            </a:pPr>
            <a:r>
              <a:rPr lang="en-US" sz="3500" dirty="0">
                <a:latin typeface="Franklin Gothic Book" panose="020B0503020102020204" pitchFamily="34" charset="0"/>
              </a:rPr>
              <a:t>To encourage manufacturers to include in the Food and Drug Administration (FDA)–approved labeling detailed information on characteristics of individuals enrolled in drug dosing studies; further, </a:t>
            </a:r>
          </a:p>
          <a:p>
            <a:pPr marL="228600" lvl="1" indent="0">
              <a:lnSpc>
                <a:spcPct val="120000"/>
              </a:lnSpc>
              <a:buNone/>
            </a:pPr>
            <a:r>
              <a:rPr lang="en-US" sz="3500" dirty="0">
                <a:latin typeface="Franklin Gothic Book" panose="020B0503020102020204" pitchFamily="34" charset="0"/>
              </a:rPr>
              <a:t>To advocate that the FDA develop guidance for the design and reporting of studies that support dosing recommendations in obese patients; further, </a:t>
            </a:r>
          </a:p>
          <a:p>
            <a:pPr marL="228600" lvl="1" indent="0">
              <a:lnSpc>
                <a:spcPct val="120000"/>
              </a:lnSpc>
              <a:buNone/>
            </a:pPr>
            <a:r>
              <a:rPr lang="en-US" sz="3500" dirty="0">
                <a:latin typeface="Franklin Gothic Book" panose="020B0503020102020204" pitchFamily="34" charset="0"/>
              </a:rPr>
              <a:t>To advocate for increased enrollment and outcomes reporting of obese patients in clinical trials of medications; further, </a:t>
            </a:r>
          </a:p>
          <a:p>
            <a:pPr marL="228600" lvl="1" indent="0">
              <a:lnSpc>
                <a:spcPct val="120000"/>
              </a:lnSpc>
              <a:buNone/>
            </a:pPr>
            <a:r>
              <a:rPr lang="en-US" sz="3500" dirty="0">
                <a:latin typeface="Franklin Gothic Book" panose="020B0503020102020204" pitchFamily="34" charset="0"/>
              </a:rPr>
              <a:t>To encourage independent research on the clinical significance of obesity on drug use, as well as the reporting and dissemination of this information via published literature, patient registries, and other mechanisms; further, </a:t>
            </a:r>
          </a:p>
          <a:p>
            <a:pPr marL="228600" lvl="1" indent="0">
              <a:lnSpc>
                <a:spcPct val="120000"/>
              </a:lnSpc>
              <a:buNone/>
            </a:pPr>
            <a:r>
              <a:rPr lang="en-US" sz="3500" dirty="0">
                <a:latin typeface="Franklin Gothic Book" panose="020B0503020102020204" pitchFamily="34" charset="0"/>
              </a:rPr>
              <a:t>To recognize that pharmacists are medication therapy experts who should provide guidance on appropriate drug dosing for obese patients.</a:t>
            </a:r>
          </a:p>
        </p:txBody>
      </p:sp>
    </p:spTree>
    <p:extLst>
      <p:ext uri="{BB962C8B-B14F-4D97-AF65-F5344CB8AC3E}">
        <p14:creationId xmlns:p14="http://schemas.microsoft.com/office/powerpoint/2010/main" val="392895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COT: Therapeutic Interchange (March)</a:t>
            </a:r>
          </a:p>
        </p:txBody>
      </p:sp>
      <p:sp>
        <p:nvSpPr>
          <p:cNvPr id="3" name="Text Placeholder 2"/>
          <p:cNvSpPr>
            <a:spLocks noGrp="1"/>
          </p:cNvSpPr>
          <p:nvPr>
            <p:ph type="body" sz="quarter" idx="11"/>
          </p:nvPr>
        </p:nvSpPr>
        <p:spPr>
          <a:xfrm>
            <a:off x="990600" y="1717675"/>
            <a:ext cx="9921875" cy="3634501"/>
          </a:xfrm>
        </p:spPr>
        <p:txBody>
          <a:bodyPr>
            <a:normAutofit/>
          </a:bodyPr>
          <a:lstStyle/>
          <a:p>
            <a:pPr marL="0" indent="0">
              <a:buNone/>
            </a:pPr>
            <a:r>
              <a:rPr lang="en-US" dirty="0"/>
              <a:t>To discontinue ASHP policy 8708, Therapeutic Interchange, which reads:</a:t>
            </a:r>
          </a:p>
          <a:p>
            <a:pPr marL="228600" lvl="1" indent="0">
              <a:buNone/>
            </a:pPr>
            <a:r>
              <a:rPr lang="en-US" sz="3200" dirty="0">
                <a:latin typeface="Franklin Gothic Book" panose="020B0503020102020204" pitchFamily="34" charset="0"/>
              </a:rPr>
              <a:t>To support the concept of therapeutic interchange of various drug products by pharmacists under arrangements where pharmacists and authorized prescribers interrelate on the behalf of patient care.</a:t>
            </a:r>
          </a:p>
          <a:p>
            <a:pPr marL="0" indent="0">
              <a:buNone/>
            </a:pPr>
            <a:endParaRPr lang="en-US" dirty="0"/>
          </a:p>
        </p:txBody>
      </p:sp>
    </p:spTree>
    <p:extLst>
      <p:ext uri="{BB962C8B-B14F-4D97-AF65-F5344CB8AC3E}">
        <p14:creationId xmlns:p14="http://schemas.microsoft.com/office/powerpoint/2010/main" val="93919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CEWD: Flexible Workforce Models (March)</a:t>
            </a:r>
          </a:p>
        </p:txBody>
      </p:sp>
      <p:sp>
        <p:nvSpPr>
          <p:cNvPr id="3" name="Text Placeholder 2"/>
          <p:cNvSpPr>
            <a:spLocks noGrp="1"/>
          </p:cNvSpPr>
          <p:nvPr>
            <p:ph type="body" sz="quarter" idx="11"/>
          </p:nvPr>
        </p:nvSpPr>
        <p:spPr>
          <a:xfrm>
            <a:off x="990600" y="1890395"/>
            <a:ext cx="9921875" cy="2447925"/>
          </a:xfrm>
        </p:spPr>
        <p:txBody>
          <a:bodyPr>
            <a:normAutofit/>
          </a:bodyPr>
          <a:lstStyle/>
          <a:p>
            <a:pPr marL="0" indent="0">
              <a:buNone/>
            </a:pPr>
            <a:r>
              <a:rPr lang="en-US" dirty="0"/>
              <a:t>To advocate for flexible workforce models that promote patient safety and continuity of care, optimize pharmacy operations, and enhance recruitment and retention of the pharmacy workforce.</a:t>
            </a:r>
          </a:p>
        </p:txBody>
      </p:sp>
    </p:spTree>
    <p:extLst>
      <p:ext uri="{BB962C8B-B14F-4D97-AF65-F5344CB8AC3E}">
        <p14:creationId xmlns:p14="http://schemas.microsoft.com/office/powerpoint/2010/main" val="102113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House of Delegates</a:t>
            </a:r>
          </a:p>
        </p:txBody>
      </p:sp>
      <p:sp>
        <p:nvSpPr>
          <p:cNvPr id="3" name="Text Placeholder 2"/>
          <p:cNvSpPr>
            <a:spLocks noGrp="1"/>
          </p:cNvSpPr>
          <p:nvPr>
            <p:ph type="body" sz="quarter" idx="11"/>
          </p:nvPr>
        </p:nvSpPr>
        <p:spPr/>
        <p:txBody>
          <a:bodyPr/>
          <a:lstStyle/>
          <a:p>
            <a:r>
              <a:rPr lang="en-US" dirty="0"/>
              <a:t>Ultimate authority over </a:t>
            </a:r>
            <a:br>
              <a:rPr lang="en-US" dirty="0"/>
            </a:br>
            <a:r>
              <a:rPr lang="en-US" dirty="0"/>
              <a:t>ASHP professional policies</a:t>
            </a:r>
          </a:p>
        </p:txBody>
      </p:sp>
      <p:sp>
        <p:nvSpPr>
          <p:cNvPr id="4" name="Text Placeholder 3"/>
          <p:cNvSpPr>
            <a:spLocks noGrp="1"/>
          </p:cNvSpPr>
          <p:nvPr>
            <p:ph type="body" sz="quarter" idx="12"/>
          </p:nvPr>
        </p:nvSpPr>
        <p:spPr>
          <a:xfrm>
            <a:off x="1605959" y="4171837"/>
            <a:ext cx="8611833" cy="635054"/>
          </a:xfrm>
        </p:spPr>
        <p:txBody>
          <a:bodyPr/>
          <a:lstStyle/>
          <a:p>
            <a:r>
              <a:rPr lang="en-US" sz="2000" dirty="0"/>
              <a:t>One annual session consisting of 2 in-person meetings at the June House of Delegates and 3 virtual meetings (March, May, and November)</a:t>
            </a:r>
          </a:p>
          <a:p>
            <a:endParaRPr lang="en-US" dirty="0"/>
          </a:p>
        </p:txBody>
      </p:sp>
      <p:sp>
        <p:nvSpPr>
          <p:cNvPr id="5" name="Text Placeholder 4"/>
          <p:cNvSpPr>
            <a:spLocks noGrp="1"/>
          </p:cNvSpPr>
          <p:nvPr>
            <p:ph type="body" sz="quarter" idx="13"/>
          </p:nvPr>
        </p:nvSpPr>
        <p:spPr>
          <a:xfrm>
            <a:off x="1605959" y="4925118"/>
            <a:ext cx="7502525" cy="1493693"/>
          </a:xfrm>
        </p:spPr>
        <p:txBody>
          <a:bodyPr>
            <a:normAutofit fontScale="92500" lnSpcReduction="10000"/>
          </a:bodyPr>
          <a:lstStyle/>
          <a:p>
            <a:pPr marL="571500">
              <a:lnSpc>
                <a:spcPct val="80000"/>
              </a:lnSpc>
            </a:pPr>
            <a:r>
              <a:rPr lang="en-US" dirty="0"/>
              <a:t>The House considers professional policy proposals that have been approved by the Board of Directors</a:t>
            </a:r>
          </a:p>
          <a:p>
            <a:pPr indent="0">
              <a:lnSpc>
                <a:spcPct val="80000"/>
              </a:lnSpc>
              <a:buNone/>
            </a:pPr>
            <a:endParaRPr lang="en-US" dirty="0"/>
          </a:p>
          <a:p>
            <a:pPr indent="0">
              <a:lnSpc>
                <a:spcPct val="80000"/>
              </a:lnSpc>
              <a:buNone/>
            </a:pPr>
            <a:endParaRPr lang="en-US" dirty="0"/>
          </a:p>
          <a:p>
            <a:pPr marL="571500">
              <a:lnSpc>
                <a:spcPct val="80000"/>
              </a:lnSpc>
            </a:pPr>
            <a:r>
              <a:rPr lang="en-US" dirty="0"/>
              <a:t>Most of these professional policy proposals are contained in reports from ASHP councils but may come from other component bodies, delegates, or ASHP members</a:t>
            </a:r>
          </a:p>
          <a:p>
            <a:endParaRPr lang="en-US" dirty="0"/>
          </a:p>
        </p:txBody>
      </p:sp>
    </p:spTree>
    <p:extLst>
      <p:ext uri="{BB962C8B-B14F-4D97-AF65-F5344CB8AC3E}">
        <p14:creationId xmlns:p14="http://schemas.microsoft.com/office/powerpoint/2010/main" val="40178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CEWD: Pharmacy Residency Training (March)</a:t>
            </a:r>
          </a:p>
        </p:txBody>
      </p:sp>
      <p:sp>
        <p:nvSpPr>
          <p:cNvPr id="3" name="Text Placeholder 2"/>
          <p:cNvSpPr>
            <a:spLocks noGrp="1"/>
          </p:cNvSpPr>
          <p:nvPr>
            <p:ph type="body" sz="quarter" idx="11"/>
          </p:nvPr>
        </p:nvSpPr>
        <p:spPr>
          <a:xfrm>
            <a:off x="1021080" y="1463421"/>
            <a:ext cx="9921875" cy="4733925"/>
          </a:xfrm>
        </p:spPr>
        <p:txBody>
          <a:bodyPr>
            <a:normAutofit/>
          </a:bodyPr>
          <a:lstStyle/>
          <a:p>
            <a:pPr marL="0" marR="0" indent="0">
              <a:lnSpc>
                <a:spcPct val="80000"/>
              </a:lnSpc>
              <a:buNone/>
            </a:pPr>
            <a:r>
              <a:rPr lang="en-US" dirty="0"/>
              <a:t>To continue efforts to increase the number of ASHP-accredited pharmacy residency training programs and positions available; further, </a:t>
            </a:r>
          </a:p>
          <a:p>
            <a:pPr marL="0" marR="0" indent="0">
              <a:lnSpc>
                <a:spcPct val="80000"/>
              </a:lnSpc>
              <a:buNone/>
            </a:pPr>
            <a:r>
              <a:rPr lang="en-US" dirty="0"/>
              <a:t>To promote efforts to increase recruitment and retention of residents in ASHP-accredited pharmacy residency programs; further, </a:t>
            </a:r>
          </a:p>
          <a:p>
            <a:pPr marL="0" marR="0" indent="0">
              <a:lnSpc>
                <a:spcPct val="80000"/>
              </a:lnSpc>
              <a:buNone/>
            </a:pPr>
            <a:r>
              <a:rPr lang="en-US" dirty="0"/>
              <a:t>To encourage stakeholders to evaluate priority areas within pharmacy for future residency training needs.</a:t>
            </a:r>
          </a:p>
          <a:p>
            <a:pPr marL="0" marR="0" indent="0">
              <a:lnSpc>
                <a:spcPct val="80000"/>
              </a:lnSpc>
              <a:buNone/>
            </a:pPr>
            <a:endParaRPr lang="en-US" i="1" dirty="0"/>
          </a:p>
          <a:p>
            <a:pPr marL="0" marR="0" indent="0">
              <a:lnSpc>
                <a:spcPct val="80000"/>
              </a:lnSpc>
              <a:buNone/>
            </a:pPr>
            <a:r>
              <a:rPr lang="en-US" i="1" dirty="0"/>
              <a:t>Note: This policy would supersede ASHP policy 0917.</a:t>
            </a:r>
          </a:p>
        </p:txBody>
      </p:sp>
    </p:spTree>
    <p:extLst>
      <p:ext uri="{BB962C8B-B14F-4D97-AF65-F5344CB8AC3E}">
        <p14:creationId xmlns:p14="http://schemas.microsoft.com/office/powerpoint/2010/main" val="358646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CPM: Pharmacist Access to Provider Networks (March)</a:t>
            </a:r>
          </a:p>
        </p:txBody>
      </p:sp>
      <p:sp>
        <p:nvSpPr>
          <p:cNvPr id="3" name="Text Placeholder 2"/>
          <p:cNvSpPr>
            <a:spLocks noGrp="1"/>
          </p:cNvSpPr>
          <p:nvPr>
            <p:ph type="body" sz="quarter" idx="11"/>
          </p:nvPr>
        </p:nvSpPr>
        <p:spPr>
          <a:xfrm>
            <a:off x="706120" y="1463421"/>
            <a:ext cx="9921875" cy="4600829"/>
          </a:xfrm>
        </p:spPr>
        <p:txBody>
          <a:bodyPr>
            <a:normAutofit fontScale="92500"/>
          </a:bodyPr>
          <a:lstStyle/>
          <a:p>
            <a:pPr marL="0" indent="0">
              <a:buNone/>
            </a:pPr>
            <a:r>
              <a:rPr lang="en-US" dirty="0"/>
              <a:t>To advocate for laws and regulations that require healthcare payers to include pharmacists in their provider networks as standard coverage when providing patient care services within their scope of practice and the services are covered benefits; further,</a:t>
            </a:r>
          </a:p>
          <a:p>
            <a:pPr marL="0" indent="0">
              <a:buNone/>
            </a:pPr>
            <a:r>
              <a:rPr lang="en-US" dirty="0"/>
              <a:t>To advocate that payers provide comparative, transparent sharing of performance and quality measure data for all providers in their networks, including pharmacists.</a:t>
            </a:r>
          </a:p>
          <a:p>
            <a:pPr marL="0" indent="0">
              <a:buNone/>
            </a:pPr>
            <a:r>
              <a:rPr lang="en-US" i="1" dirty="0"/>
              <a:t>Note: This policy would supersede ASHP policy 2134.</a:t>
            </a:r>
          </a:p>
        </p:txBody>
      </p:sp>
    </p:spTree>
    <p:extLst>
      <p:ext uri="{BB962C8B-B14F-4D97-AF65-F5344CB8AC3E}">
        <p14:creationId xmlns:p14="http://schemas.microsoft.com/office/powerpoint/2010/main" val="2484003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CPM: Risk Assessment of Health Information Technology (March)</a:t>
            </a:r>
          </a:p>
        </p:txBody>
      </p:sp>
      <p:sp>
        <p:nvSpPr>
          <p:cNvPr id="3" name="Text Placeholder 2"/>
          <p:cNvSpPr>
            <a:spLocks noGrp="1"/>
          </p:cNvSpPr>
          <p:nvPr>
            <p:ph type="body" sz="quarter" idx="11"/>
          </p:nvPr>
        </p:nvSpPr>
        <p:spPr>
          <a:xfrm>
            <a:off x="635000" y="1611749"/>
            <a:ext cx="9921875" cy="4921131"/>
          </a:xfrm>
        </p:spPr>
        <p:txBody>
          <a:bodyPr>
            <a:normAutofit fontScale="77500" lnSpcReduction="20000"/>
          </a:bodyPr>
          <a:lstStyle/>
          <a:p>
            <a:pPr marL="0" indent="0">
              <a:buNone/>
            </a:pPr>
            <a:r>
              <a:rPr lang="en-US" dirty="0"/>
              <a:t>To urge hospitals and health systems to directly involve departments of pharmacy in performing appropriate risk assessment before new health information technology (HIT) is implemented or existing HIT is upgraded, and as part of the continuous evaluation of current HIT performance; further,</a:t>
            </a:r>
          </a:p>
          <a:p>
            <a:pPr marL="0" indent="0">
              <a:buNone/>
            </a:pPr>
            <a:r>
              <a:rPr lang="en-US" dirty="0"/>
              <a:t>To advocate that HIT vendors provide estimates of the resources required to implement and support new HIT; further,</a:t>
            </a:r>
          </a:p>
          <a:p>
            <a:pPr marL="0" indent="0">
              <a:buNone/>
            </a:pPr>
            <a:r>
              <a:rPr lang="en-US" dirty="0"/>
              <a:t>To collaborate with HIT vendors to encourage the development of HIT that improves patient-care outcomes and user experience; further,</a:t>
            </a:r>
          </a:p>
          <a:p>
            <a:pPr marL="0" indent="0">
              <a:buNone/>
            </a:pPr>
            <a:r>
              <a:rPr lang="en-US" dirty="0"/>
              <a:t>To advocate for changes in federal law that would recognize HIT vendors’ safety accountability.</a:t>
            </a:r>
          </a:p>
          <a:p>
            <a:pPr marL="0" indent="0">
              <a:buNone/>
            </a:pPr>
            <a:r>
              <a:rPr lang="en-US" i="1" dirty="0"/>
              <a:t>Note: This policy would supersede ASHP policy 1418.</a:t>
            </a:r>
          </a:p>
        </p:txBody>
      </p:sp>
    </p:spTree>
    <p:extLst>
      <p:ext uri="{BB962C8B-B14F-4D97-AF65-F5344CB8AC3E}">
        <p14:creationId xmlns:p14="http://schemas.microsoft.com/office/powerpoint/2010/main" val="402190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Unit Dose Packaging Availability (March)</a:t>
            </a:r>
          </a:p>
        </p:txBody>
      </p:sp>
      <p:sp>
        <p:nvSpPr>
          <p:cNvPr id="3" name="Text Placeholder 2"/>
          <p:cNvSpPr>
            <a:spLocks noGrp="1"/>
          </p:cNvSpPr>
          <p:nvPr>
            <p:ph type="body" sz="quarter" idx="11"/>
          </p:nvPr>
        </p:nvSpPr>
        <p:spPr>
          <a:xfrm>
            <a:off x="571500" y="1463421"/>
            <a:ext cx="9921875" cy="4855083"/>
          </a:xfrm>
        </p:spPr>
        <p:txBody>
          <a:bodyPr>
            <a:normAutofit fontScale="92500" lnSpcReduction="20000"/>
          </a:bodyPr>
          <a:lstStyle/>
          <a:p>
            <a:pPr marL="0" indent="0">
              <a:buNone/>
            </a:pPr>
            <a:r>
              <a:rPr lang="en-US" dirty="0"/>
              <a:t>To advocate that pharmaceutical manufacturers provide all medications used in health systems in unit dose packages or, when applicable, in packaging that optimizes medication safety, improves operational efficiency, and reduces medication waste; further,</a:t>
            </a:r>
          </a:p>
          <a:p>
            <a:pPr marL="0" indent="0">
              <a:buNone/>
            </a:pPr>
            <a:r>
              <a:rPr lang="en-US" dirty="0"/>
              <a:t>To urge that the Food and Drug Administration require pharmaceutical manufacturers to provide stability data to support the repackaging of medications outside of their original manufacturer bulk containers in the interest of public health, healthcare worker and patient safety, and reduced waste.</a:t>
            </a:r>
          </a:p>
          <a:p>
            <a:pPr marL="0" indent="0">
              <a:buNone/>
            </a:pPr>
            <a:r>
              <a:rPr lang="en-US" i="1" dirty="0"/>
              <a:t>Note: This policy would supersede ASHP policy 2253.</a:t>
            </a:r>
          </a:p>
        </p:txBody>
      </p:sp>
    </p:spTree>
    <p:extLst>
      <p:ext uri="{BB962C8B-B14F-4D97-AF65-F5344CB8AC3E}">
        <p14:creationId xmlns:p14="http://schemas.microsoft.com/office/powerpoint/2010/main" val="336594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t>CPM: Optimizing the Medication-Use Process (March)</a:t>
            </a:r>
          </a:p>
        </p:txBody>
      </p:sp>
      <p:sp>
        <p:nvSpPr>
          <p:cNvPr id="3" name="Text Placeholder 2"/>
          <p:cNvSpPr>
            <a:spLocks noGrp="1"/>
          </p:cNvSpPr>
          <p:nvPr>
            <p:ph type="body" sz="quarter" idx="11"/>
          </p:nvPr>
        </p:nvSpPr>
        <p:spPr>
          <a:xfrm>
            <a:off x="655320" y="1280795"/>
            <a:ext cx="10347960" cy="5241925"/>
          </a:xfrm>
        </p:spPr>
        <p:txBody>
          <a:bodyPr>
            <a:normAutofit/>
          </a:bodyPr>
          <a:lstStyle/>
          <a:p>
            <a:pPr marL="0" indent="0">
              <a:buNone/>
            </a:pPr>
            <a:r>
              <a:rPr lang="en-US" dirty="0"/>
              <a:t>To discontinue ASHP policy 9903, Optimizing the Medication-Use Process, which reads:</a:t>
            </a:r>
          </a:p>
          <a:p>
            <a:pPr marL="228600" lvl="1" indent="0">
              <a:spcAft>
                <a:spcPts val="600"/>
              </a:spcAft>
              <a:buNone/>
            </a:pPr>
            <a:r>
              <a:rPr lang="en-US" sz="3000" dirty="0">
                <a:latin typeface="Franklin Gothic Book" panose="020B0503020102020204" pitchFamily="34" charset="0"/>
              </a:rPr>
              <a:t>To urge health-system pharmacists to assume leadership, responsibility, and accountability for the quality, effectiveness, and efficiency of the entire medication-use process (including prescribing, dispensing, administration, monitoring, and education) across the continuum of care; further,</a:t>
            </a:r>
          </a:p>
          <a:p>
            <a:pPr marL="228600" lvl="1" indent="0">
              <a:buNone/>
            </a:pPr>
            <a:r>
              <a:rPr lang="en-US" sz="3000" dirty="0">
                <a:latin typeface="Franklin Gothic Book" panose="020B0503020102020204" pitchFamily="34" charset="0"/>
              </a:rPr>
              <a:t>To urge health-system pharmacists to work in collaboration with patients, prescribers, nurses, and other health care providers in improving the medication-use process.</a:t>
            </a:r>
          </a:p>
        </p:txBody>
      </p:sp>
    </p:spTree>
    <p:extLst>
      <p:ext uri="{BB962C8B-B14F-4D97-AF65-F5344CB8AC3E}">
        <p14:creationId xmlns:p14="http://schemas.microsoft.com/office/powerpoint/2010/main" val="96844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420227"/>
            <a:ext cx="11108436" cy="626695"/>
          </a:xfrm>
        </p:spPr>
        <p:txBody>
          <a:bodyPr>
            <a:normAutofit lnSpcReduction="10000"/>
          </a:bodyPr>
          <a:lstStyle/>
          <a:p>
            <a:r>
              <a:rPr lang="en-US" dirty="0"/>
              <a:t>May or June House of Delegates Meetings</a:t>
            </a:r>
          </a:p>
        </p:txBody>
      </p:sp>
      <p:sp>
        <p:nvSpPr>
          <p:cNvPr id="3" name="Text Placeholder 2"/>
          <p:cNvSpPr>
            <a:spLocks noGrp="1"/>
          </p:cNvSpPr>
          <p:nvPr>
            <p:ph type="body" sz="quarter" idx="11"/>
          </p:nvPr>
        </p:nvSpPr>
        <p:spPr>
          <a:xfrm>
            <a:off x="659295" y="1046923"/>
            <a:ext cx="10220739" cy="5261112"/>
          </a:xfrm>
        </p:spPr>
        <p:txBody>
          <a:bodyPr>
            <a:normAutofit fontScale="62500" lnSpcReduction="20000"/>
          </a:bodyPr>
          <a:lstStyle/>
          <a:p>
            <a:r>
              <a:rPr lang="en-US" sz="3800" dirty="0"/>
              <a:t>The policy recommendations in the following slides are scheduled to be considered at the May or June meetings of the House of Delegates. </a:t>
            </a:r>
          </a:p>
          <a:p>
            <a:r>
              <a:rPr lang="en-US" sz="3800" dirty="0"/>
              <a:t>If any of the policy recommendations from the March virtual House of Delegates meeting are not approved, they will be considered at the June House meeting.</a:t>
            </a:r>
          </a:p>
          <a:p>
            <a:r>
              <a:rPr lang="en-US" sz="3800" dirty="0"/>
              <a:t>Proposed policies are found on the House of Delegates website and are debated on the ASHP House of Delegates Connect community by delegates and other ASHP members. It is important to review the Board Reports on Policy Recommendations for each meeting (found on the House of Delegates website) because that report provides a rationale and background information not found on ASHP Connect.</a:t>
            </a:r>
          </a:p>
          <a:p>
            <a:r>
              <a:rPr lang="en-US" sz="3800" dirty="0"/>
              <a:t>All ASHP members, including delegates, are encouraged to use the ASHP House of Delegates Connect community to review and comment on any of the proposed policies. Web-based discussion in advance of a House meeting may influence how delegates vote, and it also permits delegates to discuss potential amendments before the June House.</a:t>
            </a:r>
          </a:p>
        </p:txBody>
      </p:sp>
    </p:spTree>
    <p:extLst>
      <p:ext uri="{BB962C8B-B14F-4D97-AF65-F5344CB8AC3E}">
        <p14:creationId xmlns:p14="http://schemas.microsoft.com/office/powerpoint/2010/main" val="161330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Prehospital Management of Medications (May/June)</a:t>
            </a:r>
          </a:p>
        </p:txBody>
      </p:sp>
      <p:sp>
        <p:nvSpPr>
          <p:cNvPr id="3" name="Text Placeholder 2"/>
          <p:cNvSpPr>
            <a:spLocks noGrp="1"/>
          </p:cNvSpPr>
          <p:nvPr>
            <p:ph type="body" sz="quarter" idx="11"/>
          </p:nvPr>
        </p:nvSpPr>
        <p:spPr>
          <a:xfrm>
            <a:off x="619539" y="1611749"/>
            <a:ext cx="10313504" cy="4706755"/>
          </a:xfrm>
        </p:spPr>
        <p:txBody>
          <a:bodyPr>
            <a:normAutofit fontScale="85000" lnSpcReduction="20000"/>
          </a:bodyPr>
          <a:lstStyle/>
          <a:p>
            <a:pPr marL="0" indent="0">
              <a:buNone/>
            </a:pPr>
            <a:r>
              <a:rPr lang="en-US" dirty="0"/>
              <a:t>To assert that variation in the prehospital management and use of medications is a risk to patient safety and continuity of care; further,</a:t>
            </a:r>
          </a:p>
          <a:p>
            <a:pPr marL="0" indent="0">
              <a:buNone/>
            </a:pPr>
            <a:r>
              <a:rPr lang="en-US" dirty="0"/>
              <a:t>To advocate for pharmacy workforce involvement in clinical and operational decision-making for prehospital management and utilization of medications; further,</a:t>
            </a:r>
          </a:p>
          <a:p>
            <a:pPr marL="0" indent="0">
              <a:buNone/>
            </a:pPr>
            <a:r>
              <a:rPr lang="en-US" dirty="0"/>
              <a:t>To encourage the pharmacy workforce to assume responsibility for medication-related aspects of ensuring the continuity of care as patients transition from prehospital care to other care settings; further,</a:t>
            </a:r>
          </a:p>
          <a:p>
            <a:pPr marL="0" indent="0">
              <a:buNone/>
            </a:pPr>
            <a:r>
              <a:rPr lang="en-US" dirty="0"/>
              <a:t>To collaborate with stakeholders involved in prehospital medication-use cycle decisions to improve patient safety, minimize variation, and reduce inefficiencies.</a:t>
            </a:r>
          </a:p>
          <a:p>
            <a:pPr marL="0" indent="0">
              <a:buNone/>
            </a:pPr>
            <a:endParaRPr lang="en-US" dirty="0"/>
          </a:p>
        </p:txBody>
      </p:sp>
    </p:spTree>
    <p:extLst>
      <p:ext uri="{BB962C8B-B14F-4D97-AF65-F5344CB8AC3E}">
        <p14:creationId xmlns:p14="http://schemas.microsoft.com/office/powerpoint/2010/main" val="1323986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313288"/>
            <a:ext cx="11108436" cy="923925"/>
          </a:xfrm>
        </p:spPr>
        <p:txBody>
          <a:bodyPr>
            <a:normAutofit fontScale="92500" lnSpcReduction="20000"/>
          </a:bodyPr>
          <a:lstStyle/>
          <a:p>
            <a:r>
              <a:rPr lang="en-US" dirty="0" err="1"/>
              <a:t>CPhP</a:t>
            </a:r>
            <a:r>
              <a:rPr lang="en-US" dirty="0"/>
              <a:t>: Role of Artificial Intelligence in Pharmacy Practice (May/June)</a:t>
            </a:r>
          </a:p>
        </p:txBody>
      </p:sp>
      <p:sp>
        <p:nvSpPr>
          <p:cNvPr id="3" name="Text Placeholder 2"/>
          <p:cNvSpPr>
            <a:spLocks noGrp="1"/>
          </p:cNvSpPr>
          <p:nvPr>
            <p:ph type="body" sz="quarter" idx="11"/>
          </p:nvPr>
        </p:nvSpPr>
        <p:spPr>
          <a:xfrm>
            <a:off x="541781" y="1333360"/>
            <a:ext cx="10351505" cy="5358988"/>
          </a:xfrm>
        </p:spPr>
        <p:txBody>
          <a:bodyPr>
            <a:noAutofit/>
          </a:bodyPr>
          <a:lstStyle/>
          <a:p>
            <a:pPr marL="0" indent="0">
              <a:buNone/>
            </a:pPr>
            <a:r>
              <a:rPr lang="en-US" sz="2200" dirty="0"/>
              <a:t>To recognize artificial intelligence (AI) as a tool with tremendous potential to improve patient care and the medication-use process, which should be implemented with caution due to potential unforeseen risks; further,</a:t>
            </a:r>
          </a:p>
          <a:p>
            <a:pPr marL="0" indent="0">
              <a:buNone/>
            </a:pPr>
            <a:r>
              <a:rPr lang="en-US" sz="2200" dirty="0"/>
              <a:t>To encourage healthcare organizations to develop policies, procedures, and guidelines to determine which care settings, medications, and patient populations are appropriate candidates for the use of AI; further,</a:t>
            </a:r>
          </a:p>
          <a:p>
            <a:pPr marL="0" indent="0">
              <a:buNone/>
            </a:pPr>
            <a:r>
              <a:rPr lang="en-US" sz="2200" dirty="0"/>
              <a:t>To advocate for pharmacy workforce involvement and transparency in the decision-making, design, implementation, and ongoing evaluation of AI-related applications and technologies that affect medication-use processes and tasks; further,</a:t>
            </a:r>
          </a:p>
          <a:p>
            <a:pPr marL="0" indent="0">
              <a:buNone/>
            </a:pPr>
            <a:r>
              <a:rPr lang="en-US" sz="2200" dirty="0"/>
              <a:t>To oppose any use of AI that compromises human interaction or replaces ethical decision-making, professional judgment, or critical thinking or is implemented solely to reduce healthcare staffing and resources; further,</a:t>
            </a:r>
          </a:p>
          <a:p>
            <a:pPr marL="0" indent="0">
              <a:buNone/>
            </a:pPr>
            <a:r>
              <a:rPr lang="en-US" sz="2200" dirty="0"/>
              <a:t>To advocate for regulations and standards that permit the use of AI in circumstances in which it has proven safe and effective.</a:t>
            </a:r>
          </a:p>
        </p:txBody>
      </p:sp>
    </p:spTree>
    <p:extLst>
      <p:ext uri="{BB962C8B-B14F-4D97-AF65-F5344CB8AC3E}">
        <p14:creationId xmlns:p14="http://schemas.microsoft.com/office/powerpoint/2010/main" val="4423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COT: Testing for Pregnancy Status (May/June)</a:t>
            </a:r>
          </a:p>
        </p:txBody>
      </p:sp>
      <p:sp>
        <p:nvSpPr>
          <p:cNvPr id="3" name="Text Placeholder 2"/>
          <p:cNvSpPr>
            <a:spLocks noGrp="1"/>
          </p:cNvSpPr>
          <p:nvPr>
            <p:ph type="body" sz="quarter" idx="11"/>
          </p:nvPr>
        </p:nvSpPr>
        <p:spPr>
          <a:xfrm>
            <a:off x="699052" y="1611749"/>
            <a:ext cx="9921875" cy="3634501"/>
          </a:xfrm>
        </p:spPr>
        <p:txBody>
          <a:bodyPr>
            <a:normAutofit/>
          </a:bodyPr>
          <a:lstStyle/>
          <a:p>
            <a:pPr marL="0" indent="0">
              <a:buNone/>
            </a:pPr>
            <a:r>
              <a:rPr lang="en-US" dirty="0"/>
              <a:t>To affirm that pregnancy testing should occur only with informed consent and only when the test results would change medical management; further, </a:t>
            </a:r>
          </a:p>
          <a:p>
            <a:pPr marL="0" indent="0">
              <a:buNone/>
            </a:pPr>
            <a:r>
              <a:rPr lang="en-US" dirty="0"/>
              <a:t>To affirm that a positive pregnancy test should not compromise the integrity of evidence-based, patient-centered care.</a:t>
            </a:r>
          </a:p>
          <a:p>
            <a:pPr marL="0" indent="0">
              <a:buNone/>
            </a:pPr>
            <a:endParaRPr lang="en-US" dirty="0"/>
          </a:p>
        </p:txBody>
      </p:sp>
    </p:spTree>
    <p:extLst>
      <p:ext uri="{BB962C8B-B14F-4D97-AF65-F5344CB8AC3E}">
        <p14:creationId xmlns:p14="http://schemas.microsoft.com/office/powerpoint/2010/main" val="3449474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782" y="195123"/>
            <a:ext cx="11108436" cy="1178179"/>
          </a:xfrm>
        </p:spPr>
        <p:txBody>
          <a:bodyPr>
            <a:normAutofit fontScale="85000" lnSpcReduction="20000"/>
          </a:bodyPr>
          <a:lstStyle/>
          <a:p>
            <a:pPr>
              <a:lnSpc>
                <a:spcPct val="120000"/>
              </a:lnSpc>
            </a:pPr>
            <a:r>
              <a:rPr lang="en-US" dirty="0"/>
              <a:t>COT: 5-HT</a:t>
            </a:r>
            <a:r>
              <a:rPr lang="en-US" baseline="-25000" dirty="0"/>
              <a:t>2</a:t>
            </a:r>
            <a:r>
              <a:rPr lang="en-US" dirty="0"/>
              <a:t> Agonist, Entactogen, and Empathogen (Psychedelic) Assisted Therapy (May/June)</a:t>
            </a:r>
          </a:p>
        </p:txBody>
      </p:sp>
      <p:sp>
        <p:nvSpPr>
          <p:cNvPr id="3" name="Text Placeholder 2"/>
          <p:cNvSpPr>
            <a:spLocks noGrp="1"/>
          </p:cNvSpPr>
          <p:nvPr>
            <p:ph type="body" sz="quarter" idx="11"/>
          </p:nvPr>
        </p:nvSpPr>
        <p:spPr>
          <a:xfrm>
            <a:off x="541782" y="1505824"/>
            <a:ext cx="10298496" cy="5024531"/>
          </a:xfrm>
        </p:spPr>
        <p:txBody>
          <a:bodyPr>
            <a:normAutofit fontScale="77500" lnSpcReduction="20000"/>
          </a:bodyPr>
          <a:lstStyle/>
          <a:p>
            <a:pPr marL="0" indent="0">
              <a:buNone/>
            </a:pPr>
            <a:r>
              <a:rPr lang="en-US" dirty="0"/>
              <a:t>To recognize that psychedelic-assisted therapy (PAT) has demonstrated therapeutic potential and should be further researched; further, </a:t>
            </a:r>
          </a:p>
          <a:p>
            <a:pPr marL="0" indent="0">
              <a:buNone/>
            </a:pPr>
            <a:r>
              <a:rPr lang="en-US" dirty="0"/>
              <a:t>To recognize that in PAT there is not a standardized product subject to the same regulations as a prescription drug product, and to support the development of standardized formulations of psychedelics that would provide consistent potency and quality; further, </a:t>
            </a:r>
          </a:p>
          <a:p>
            <a:pPr marL="0" indent="0">
              <a:buNone/>
            </a:pPr>
            <a:r>
              <a:rPr lang="en-US" dirty="0"/>
              <a:t>To encourage state boards of pharmacy, regulatory agencies, and safety bodies with an interest in PAT to promote research best practices and regulatory standards for medication preparation, compounding, and administration to ensure safety and quality; further, </a:t>
            </a:r>
          </a:p>
          <a:p>
            <a:pPr marL="0" indent="0">
              <a:buNone/>
            </a:pPr>
            <a:r>
              <a:rPr lang="en-US" dirty="0"/>
              <a:t>To advocate that when psychedelics are used for PAT, healthcare providers, including pharmacists, should assess patients for medical, pharmacologic, and psychosocial contraindications prior to use and provide medical assistance as needed.</a:t>
            </a:r>
          </a:p>
        </p:txBody>
      </p:sp>
    </p:spTree>
    <p:extLst>
      <p:ext uri="{BB962C8B-B14F-4D97-AF65-F5344CB8AC3E}">
        <p14:creationId xmlns:p14="http://schemas.microsoft.com/office/powerpoint/2010/main" val="132257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ASHP Policy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374775"/>
            <a:ext cx="7267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06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0088" y="300957"/>
            <a:ext cx="11264348" cy="1315808"/>
          </a:xfrm>
        </p:spPr>
        <p:txBody>
          <a:bodyPr>
            <a:noAutofit/>
          </a:bodyPr>
          <a:lstStyle/>
          <a:p>
            <a:pPr>
              <a:lnSpc>
                <a:spcPct val="100000"/>
              </a:lnSpc>
              <a:spcBef>
                <a:spcPts val="0"/>
              </a:spcBef>
            </a:pPr>
            <a:r>
              <a:rPr lang="en-US" sz="3400" dirty="0"/>
              <a:t>CEWD: Opposition to Pharmacy Jurisprudence Examination Requirement (May/June)</a:t>
            </a:r>
          </a:p>
        </p:txBody>
      </p:sp>
      <p:sp>
        <p:nvSpPr>
          <p:cNvPr id="3" name="Text Placeholder 2"/>
          <p:cNvSpPr>
            <a:spLocks noGrp="1"/>
          </p:cNvSpPr>
          <p:nvPr>
            <p:ph type="body" sz="quarter" idx="11"/>
          </p:nvPr>
        </p:nvSpPr>
        <p:spPr>
          <a:xfrm>
            <a:off x="684488" y="1616765"/>
            <a:ext cx="10553355" cy="4812863"/>
          </a:xfrm>
        </p:spPr>
        <p:txBody>
          <a:bodyPr>
            <a:normAutofit/>
          </a:bodyPr>
          <a:lstStyle/>
          <a:p>
            <a:pPr marL="0" indent="0">
              <a:buNone/>
            </a:pPr>
            <a:r>
              <a:rPr lang="en-US" dirty="0"/>
              <a:t>To advocate the removal of a standalone examination of federal or state pharmacy law as a requirement for licensure; further,</a:t>
            </a:r>
          </a:p>
          <a:p>
            <a:pPr marL="0" indent="0">
              <a:buNone/>
            </a:pPr>
            <a:r>
              <a:rPr lang="en-US" dirty="0"/>
              <a:t>To advocate that employers provide initial and ongoing education of the pharmacy workforce on pertinent federal and state pharmacy laws; further, </a:t>
            </a:r>
          </a:p>
          <a:p>
            <a:pPr marL="0" indent="0">
              <a:buNone/>
            </a:pPr>
            <a:r>
              <a:rPr lang="en-US" dirty="0"/>
              <a:t>To acknowledge that it is a professional obligation of a pharmacist to practice in compliance with federal and state laws. </a:t>
            </a:r>
          </a:p>
        </p:txBody>
      </p:sp>
    </p:spTree>
    <p:extLst>
      <p:ext uri="{BB962C8B-B14F-4D97-AF65-F5344CB8AC3E}">
        <p14:creationId xmlns:p14="http://schemas.microsoft.com/office/powerpoint/2010/main" val="2126228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064" y="539496"/>
            <a:ext cx="11108436" cy="1178179"/>
          </a:xfrm>
        </p:spPr>
        <p:txBody>
          <a:bodyPr>
            <a:noAutofit/>
          </a:bodyPr>
          <a:lstStyle/>
          <a:p>
            <a:pPr>
              <a:lnSpc>
                <a:spcPct val="100000"/>
              </a:lnSpc>
              <a:spcBef>
                <a:spcPts val="0"/>
              </a:spcBef>
            </a:pPr>
            <a:r>
              <a:rPr lang="en-US" sz="3400" dirty="0"/>
              <a:t>CEWD: Pharmacy Technician Education Requirements (May/June)</a:t>
            </a:r>
          </a:p>
        </p:txBody>
      </p:sp>
      <p:sp>
        <p:nvSpPr>
          <p:cNvPr id="3" name="Text Placeholder 2"/>
          <p:cNvSpPr>
            <a:spLocks noGrp="1"/>
          </p:cNvSpPr>
          <p:nvPr>
            <p:ph type="body" sz="quarter" idx="11"/>
          </p:nvPr>
        </p:nvSpPr>
        <p:spPr>
          <a:xfrm>
            <a:off x="512064" y="1810440"/>
            <a:ext cx="11108436" cy="4508064"/>
          </a:xfrm>
        </p:spPr>
        <p:txBody>
          <a:bodyPr>
            <a:normAutofit fontScale="70000" lnSpcReduction="20000"/>
          </a:bodyPr>
          <a:lstStyle/>
          <a:p>
            <a:pPr marL="0" indent="0">
              <a:buNone/>
            </a:pPr>
            <a:r>
              <a:rPr lang="en-US" dirty="0"/>
              <a:t>To recognize that highly trained and skilled pharmacy technicians working in advanced roles regularly perform complex and critical medication-use procedures, and that a safe and effective medication-use process depends significantly on the skills, knowledge, and competency of those pharmacy technicians to perform those tasks; further,</a:t>
            </a:r>
          </a:p>
          <a:p>
            <a:pPr marL="0" indent="0">
              <a:buNone/>
            </a:pPr>
            <a:r>
              <a:rPr lang="en-US" dirty="0"/>
              <a:t>To reaffirm that all pharmacy technicians should complete an ASHP-accredited training program, be certified by the Pharmacy Technician Certification Board, and be licensed by state boards of pharmacy; further,</a:t>
            </a:r>
          </a:p>
          <a:p>
            <a:pPr marL="0" indent="0">
              <a:buNone/>
            </a:pPr>
            <a:r>
              <a:rPr lang="en-US" dirty="0"/>
              <a:t>To advocate that beyond those requirements, pharmacy technicians working in advanced roles should complete at a minimum an associate of science degree and demonstrate ongoing competencies specific to the tasks to be performed; further,</a:t>
            </a:r>
          </a:p>
          <a:p>
            <a:pPr marL="0" indent="0">
              <a:buNone/>
            </a:pPr>
            <a:r>
              <a:rPr lang="en-US" dirty="0"/>
              <a:t>To advocate that expansion of pharmacy technician duties into expanded, advanced roles should include consideration of potential risk to patients and that ongoing quality assurance metrics should be established to assure patient safety.</a:t>
            </a:r>
          </a:p>
          <a:p>
            <a:pPr marL="0" indent="0">
              <a:buNone/>
            </a:pPr>
            <a:r>
              <a:rPr lang="en-US" i="1" dirty="0"/>
              <a:t>Note: This policy would supersede ASHP policy 1203.</a:t>
            </a:r>
          </a:p>
        </p:txBody>
      </p:sp>
    </p:spTree>
    <p:extLst>
      <p:ext uri="{BB962C8B-B14F-4D97-AF65-F5344CB8AC3E}">
        <p14:creationId xmlns:p14="http://schemas.microsoft.com/office/powerpoint/2010/main" val="248851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400" dirty="0"/>
              <a:t>CPM: Supporting High Reliability in Pharmacy Practice (May/June)</a:t>
            </a:r>
          </a:p>
        </p:txBody>
      </p:sp>
      <p:sp>
        <p:nvSpPr>
          <p:cNvPr id="3" name="Text Placeholder 2"/>
          <p:cNvSpPr>
            <a:spLocks noGrp="1"/>
          </p:cNvSpPr>
          <p:nvPr>
            <p:ph type="body" sz="quarter" idx="11"/>
          </p:nvPr>
        </p:nvSpPr>
        <p:spPr>
          <a:xfrm>
            <a:off x="512064" y="1797188"/>
            <a:ext cx="10169188" cy="4521316"/>
          </a:xfrm>
        </p:spPr>
        <p:txBody>
          <a:bodyPr>
            <a:normAutofit fontScale="92500"/>
          </a:bodyPr>
          <a:lstStyle/>
          <a:p>
            <a:pPr marL="0" indent="0">
              <a:buNone/>
            </a:pPr>
            <a:r>
              <a:rPr lang="en-US" dirty="0"/>
              <a:t>To state that a commitment to the principles and science of high reliability, with the goals of zero medication errors and zero harm, are foundational to pharmacy excellence; further,</a:t>
            </a:r>
          </a:p>
          <a:p>
            <a:pPr marL="0" indent="0">
              <a:buNone/>
            </a:pPr>
            <a:r>
              <a:rPr lang="en-US" dirty="0"/>
              <a:t>To encourage hospitals and health systems to commit to high-reliability principles; further,</a:t>
            </a:r>
          </a:p>
          <a:p>
            <a:pPr marL="0" indent="0">
              <a:buNone/>
            </a:pPr>
            <a:r>
              <a:rPr lang="en-US" dirty="0"/>
              <a:t>To encourage research that informs the creation of best practices in high reliability and progress toward implementation of high-reliability principles in all pharmacy services.</a:t>
            </a:r>
          </a:p>
        </p:txBody>
      </p:sp>
    </p:spTree>
    <p:extLst>
      <p:ext uri="{BB962C8B-B14F-4D97-AF65-F5344CB8AC3E}">
        <p14:creationId xmlns:p14="http://schemas.microsoft.com/office/powerpoint/2010/main" val="374010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400" dirty="0"/>
              <a:t>CPM: Documentation of Patient-Care Services in the Permanent Health Record (June)</a:t>
            </a:r>
          </a:p>
        </p:txBody>
      </p:sp>
      <p:sp>
        <p:nvSpPr>
          <p:cNvPr id="3" name="Text Placeholder 2"/>
          <p:cNvSpPr>
            <a:spLocks noGrp="1"/>
          </p:cNvSpPr>
          <p:nvPr>
            <p:ph type="body" sz="quarter" idx="11"/>
          </p:nvPr>
        </p:nvSpPr>
        <p:spPr>
          <a:xfrm>
            <a:off x="646044" y="1731018"/>
            <a:ext cx="10180982" cy="4706755"/>
          </a:xfrm>
        </p:spPr>
        <p:txBody>
          <a:bodyPr>
            <a:normAutofit fontScale="85000" lnSpcReduction="20000"/>
          </a:bodyPr>
          <a:lstStyle/>
          <a:p>
            <a:pPr marL="0" indent="0">
              <a:buNone/>
            </a:pPr>
            <a:r>
              <a:rPr lang="en-US" dirty="0"/>
              <a:t>To advocate for public policies that support documentation of patient-care services provided by the pharmacy workforce in the permanent patient health record; further, </a:t>
            </a:r>
          </a:p>
          <a:p>
            <a:pPr marL="0" indent="0">
              <a:buNone/>
            </a:pPr>
            <a:r>
              <a:rPr lang="en-US" dirty="0"/>
              <a:t>To promote inclusion of the pharmacy workforce in organization-based credentialing and privileging processes and in collaboration with an organization’s clinical informatics team to ensure accurate and complete documentation of the care provided to patients and to validate the impact of patient care provided by the pharmacy workforce on patient outcomes and cost of care; further, </a:t>
            </a:r>
          </a:p>
          <a:p>
            <a:pPr marL="0" indent="0">
              <a:buNone/>
            </a:pPr>
            <a:r>
              <a:rPr lang="en-US" dirty="0"/>
              <a:t>To advocate that electronic health records be designed with a common documentation space to accommodate all healthcare team members and support the communication needs of pharmacy.</a:t>
            </a:r>
          </a:p>
        </p:txBody>
      </p:sp>
    </p:spTree>
    <p:extLst>
      <p:ext uri="{BB962C8B-B14F-4D97-AF65-F5344CB8AC3E}">
        <p14:creationId xmlns:p14="http://schemas.microsoft.com/office/powerpoint/2010/main" val="31703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 or Suggestions?</a:t>
            </a:r>
          </a:p>
        </p:txBody>
      </p:sp>
      <p:sp>
        <p:nvSpPr>
          <p:cNvPr id="3" name="Text Placeholder 2"/>
          <p:cNvSpPr>
            <a:spLocks noGrp="1"/>
          </p:cNvSpPr>
          <p:nvPr>
            <p:ph type="body" sz="quarter" idx="11"/>
          </p:nvPr>
        </p:nvSpPr>
        <p:spPr/>
        <p:txBody>
          <a:bodyPr>
            <a:normAutofit fontScale="92500" lnSpcReduction="20000"/>
          </a:bodyPr>
          <a:lstStyle/>
          <a:p>
            <a:pPr marL="0" lvl="0" indent="0">
              <a:spcBef>
                <a:spcPct val="20000"/>
              </a:spcBef>
              <a:spcAft>
                <a:spcPts val="0"/>
              </a:spcAft>
              <a:buClrTx/>
              <a:buNone/>
            </a:pPr>
            <a:endParaRPr lang="en-US" sz="1800" b="1" dirty="0">
              <a:solidFill>
                <a:srgbClr val="2068BA"/>
              </a:solidFill>
              <a:latin typeface="Calibri"/>
            </a:endParaRPr>
          </a:p>
          <a:p>
            <a:pPr marL="0" lvl="0" indent="0">
              <a:spcBef>
                <a:spcPct val="20000"/>
              </a:spcBef>
              <a:spcAft>
                <a:spcPts val="0"/>
              </a:spcAft>
              <a:buClrTx/>
              <a:buNone/>
            </a:pPr>
            <a:r>
              <a:rPr lang="en-US" sz="2600" dirty="0"/>
              <a:t>Feel free to contact:</a:t>
            </a:r>
          </a:p>
          <a:p>
            <a:pPr marL="0" lvl="0" indent="0">
              <a:spcBef>
                <a:spcPct val="20000"/>
              </a:spcBef>
              <a:spcAft>
                <a:spcPts val="0"/>
              </a:spcAft>
              <a:buClrTx/>
              <a:buNone/>
            </a:pPr>
            <a:endParaRPr lang="en-US" sz="2600" dirty="0"/>
          </a:p>
          <a:p>
            <a:pPr marL="0" lvl="0" indent="0">
              <a:lnSpc>
                <a:spcPct val="120000"/>
              </a:lnSpc>
              <a:spcBef>
                <a:spcPts val="1200"/>
              </a:spcBef>
              <a:spcAft>
                <a:spcPts val="0"/>
              </a:spcAft>
              <a:buClrTx/>
              <a:buNone/>
            </a:pPr>
            <a:r>
              <a:rPr lang="en-US" sz="2600" dirty="0"/>
              <a:t>Melanie Dodd, Chair, ASHP House of Delegates:</a:t>
            </a:r>
          </a:p>
          <a:p>
            <a:pPr marL="0" lvl="0" indent="0">
              <a:lnSpc>
                <a:spcPct val="120000"/>
              </a:lnSpc>
              <a:spcBef>
                <a:spcPts val="1200"/>
              </a:spcBef>
              <a:spcAft>
                <a:spcPts val="0"/>
              </a:spcAft>
              <a:buClrTx/>
              <a:buNone/>
            </a:pPr>
            <a:r>
              <a:rPr lang="en-US" sz="2600" dirty="0">
                <a:latin typeface="Franklin Gothic Book" panose="020B0503020102020204" pitchFamily="34" charset="0"/>
                <a:hlinkClick r:id="rId3"/>
              </a:rPr>
              <a:t>hodchair@ashp.org</a:t>
            </a:r>
            <a:r>
              <a:rPr lang="en-US" sz="2600" dirty="0">
                <a:latin typeface="Franklin Gothic Book" panose="020B0503020102020204" pitchFamily="34" charset="0"/>
              </a:rPr>
              <a:t> </a:t>
            </a:r>
          </a:p>
          <a:p>
            <a:pPr marL="0" lvl="0" indent="0">
              <a:spcBef>
                <a:spcPct val="20000"/>
              </a:spcBef>
              <a:spcAft>
                <a:spcPts val="0"/>
              </a:spcAft>
              <a:buClrTx/>
              <a:buNone/>
            </a:pPr>
            <a:endParaRPr lang="en-US" sz="2600" dirty="0"/>
          </a:p>
          <a:p>
            <a:pPr marL="0" lvl="0" indent="0">
              <a:spcBef>
                <a:spcPct val="20000"/>
              </a:spcBef>
              <a:spcAft>
                <a:spcPts val="0"/>
              </a:spcAft>
              <a:buClrTx/>
              <a:buNone/>
            </a:pPr>
            <a:endParaRPr lang="en-US" sz="2600" dirty="0"/>
          </a:p>
          <a:p>
            <a:pPr marL="0" lvl="0" indent="0">
              <a:spcBef>
                <a:spcPct val="20000"/>
              </a:spcBef>
              <a:spcAft>
                <a:spcPts val="0"/>
              </a:spcAft>
              <a:buClrTx/>
              <a:buNone/>
            </a:pPr>
            <a:endParaRPr lang="en-US" sz="2600" dirty="0"/>
          </a:p>
          <a:p>
            <a:pPr marL="0" lvl="0" indent="0">
              <a:spcBef>
                <a:spcPct val="20000"/>
              </a:spcBef>
              <a:spcAft>
                <a:spcPts val="0"/>
              </a:spcAft>
              <a:buClrTx/>
              <a:buNone/>
            </a:pPr>
            <a:r>
              <a:rPr lang="en-US" sz="2600" dirty="0"/>
              <a:t>ASHP policy website: </a:t>
            </a:r>
            <a:r>
              <a:rPr lang="en-US" sz="2600" dirty="0">
                <a:hlinkClick r:id="rId4"/>
              </a:rPr>
              <a:t>https://www.ashp.org/Pharmacy-Practice/Policy-Positions-and-Guidelines/</a:t>
            </a:r>
            <a:endParaRPr lang="en-US" sz="2600" dirty="0"/>
          </a:p>
          <a:p>
            <a:endParaRPr lang="en-US" dirty="0">
              <a:solidFill>
                <a:srgbClr val="7F7F7F"/>
              </a:solidFill>
            </a:endParaRPr>
          </a:p>
        </p:txBody>
      </p:sp>
      <p:pic>
        <p:nvPicPr>
          <p:cNvPr id="5" name="Picture 4"/>
          <p:cNvPicPr>
            <a:picLocks noChangeAspect="1"/>
          </p:cNvPicPr>
          <p:nvPr/>
        </p:nvPicPr>
        <p:blipFill>
          <a:blip r:embed="rId5"/>
          <a:stretch>
            <a:fillRect/>
          </a:stretch>
        </p:blipFill>
        <p:spPr>
          <a:xfrm>
            <a:off x="7938655" y="1872240"/>
            <a:ext cx="1949414" cy="2367146"/>
          </a:xfrm>
          <a:prstGeom prst="rect">
            <a:avLst/>
          </a:prstGeom>
        </p:spPr>
      </p:pic>
    </p:spTree>
    <p:extLst>
      <p:ext uri="{BB962C8B-B14F-4D97-AF65-F5344CB8AC3E}">
        <p14:creationId xmlns:p14="http://schemas.microsoft.com/office/powerpoint/2010/main" val="276996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March Virtual House of Delegates</a:t>
            </a:r>
          </a:p>
        </p:txBody>
      </p:sp>
      <p:sp>
        <p:nvSpPr>
          <p:cNvPr id="3" name="Text Placeholder 2"/>
          <p:cNvSpPr>
            <a:spLocks noGrp="1"/>
          </p:cNvSpPr>
          <p:nvPr>
            <p:ph type="body" sz="quarter" idx="11"/>
          </p:nvPr>
        </p:nvSpPr>
        <p:spPr>
          <a:xfrm>
            <a:off x="512064" y="1306857"/>
            <a:ext cx="10089675" cy="5146952"/>
          </a:xfrm>
        </p:spPr>
        <p:txBody>
          <a:bodyPr>
            <a:normAutofit fontScale="62500" lnSpcReduction="20000"/>
          </a:bodyPr>
          <a:lstStyle/>
          <a:p>
            <a:r>
              <a:rPr lang="en-US" sz="3800" dirty="0"/>
              <a:t>The policy recommendations in the following slides are scheduled to be considered at the March virtual House of Delegates. </a:t>
            </a:r>
          </a:p>
          <a:p>
            <a:r>
              <a:rPr lang="en-US" sz="3800" dirty="0"/>
              <a:t>If any of those policy recommendations are not approved, they will be considered at the June House meeting.</a:t>
            </a:r>
          </a:p>
          <a:p>
            <a:r>
              <a:rPr lang="en-US" sz="3800" dirty="0"/>
              <a:t>Proposed policies are found on the House of Delegates website and are debated on the ASHP House of Delegates Connect community by delegates and other ASHP members. It is important to review the Board Reports on Policy Recommendations for each meeting (found on the House of Delegates website) because that report provides a rationale and background information not found on ASHP Connect.</a:t>
            </a:r>
          </a:p>
          <a:p>
            <a:r>
              <a:rPr lang="en-US" sz="3800" dirty="0"/>
              <a:t>All ASHP members, including delegates, are encouraged to use the ASHP House of Delegates Connect community to review and comment on any of the proposed policies. Web-based discussion in advance of a House meeting may influence how delegates vote, and it also permits delegates to discuss potential amendments before the June House.</a:t>
            </a:r>
          </a:p>
          <a:p>
            <a:pPr marL="0" indent="0">
              <a:buNone/>
            </a:pPr>
            <a:endParaRPr lang="en-US" dirty="0"/>
          </a:p>
        </p:txBody>
      </p:sp>
    </p:spTree>
    <p:extLst>
      <p:ext uri="{BB962C8B-B14F-4D97-AF65-F5344CB8AC3E}">
        <p14:creationId xmlns:p14="http://schemas.microsoft.com/office/powerpoint/2010/main" val="290436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dirty="0" err="1"/>
              <a:t>CPhP</a:t>
            </a:r>
            <a:r>
              <a:rPr lang="en-US" dirty="0"/>
              <a:t>: Role of the Pharmacy Workforce in Improving Mental Health </a:t>
            </a:r>
          </a:p>
          <a:p>
            <a:r>
              <a:rPr lang="en-US" dirty="0"/>
              <a:t>(March)</a:t>
            </a:r>
          </a:p>
        </p:txBody>
      </p:sp>
      <p:sp>
        <p:nvSpPr>
          <p:cNvPr id="3" name="Text Placeholder 2"/>
          <p:cNvSpPr>
            <a:spLocks noGrp="1"/>
          </p:cNvSpPr>
          <p:nvPr>
            <p:ph type="body" sz="quarter" idx="11"/>
          </p:nvPr>
        </p:nvSpPr>
        <p:spPr>
          <a:xfrm>
            <a:off x="990600" y="1463421"/>
            <a:ext cx="9921875" cy="5069459"/>
          </a:xfrm>
        </p:spPr>
        <p:txBody>
          <a:bodyPr>
            <a:noAutofit/>
          </a:bodyPr>
          <a:lstStyle/>
          <a:p>
            <a:pPr marL="0" indent="0">
              <a:buNone/>
            </a:pPr>
            <a:r>
              <a:rPr lang="en-US" sz="2300" dirty="0"/>
              <a:t>To advocate for equitable and destigmatized access to mental healthcare services for all patients across their lifespan, including members of the healthcare workforce; further,</a:t>
            </a:r>
          </a:p>
          <a:p>
            <a:pPr marL="0" indent="0">
              <a:buNone/>
            </a:pPr>
            <a:r>
              <a:rPr lang="en-US" sz="2300" dirty="0"/>
              <a:t>To affirm the essential role of pharmacists, as members of the interprofessional care team, in increasing patient access to mental healthcare services; further, </a:t>
            </a:r>
          </a:p>
          <a:p>
            <a:pPr marL="0" indent="0">
              <a:buNone/>
            </a:pPr>
            <a:r>
              <a:rPr lang="en-US" sz="2300" dirty="0"/>
              <a:t>To urge all members of the pharmacy workforce to raise awareness of, screen for, triage, and provide education on mental health conditions; further,</a:t>
            </a:r>
          </a:p>
          <a:p>
            <a:pPr marL="0" indent="0">
              <a:buNone/>
            </a:pPr>
            <a:r>
              <a:rPr lang="en-US" sz="2300" dirty="0"/>
              <a:t>To advocate for expansion of mental health-related comprehensive medication management services provided by pharmacists; further,</a:t>
            </a:r>
          </a:p>
          <a:p>
            <a:pPr marL="0" indent="0">
              <a:buNone/>
            </a:pPr>
            <a:r>
              <a:rPr lang="en-US" sz="2300" dirty="0"/>
              <a:t>To advocate for adequate funding of mental health awareness programs and for funding that promotes equitable access to mental healthcare services.</a:t>
            </a:r>
          </a:p>
        </p:txBody>
      </p:sp>
    </p:spTree>
    <p:extLst>
      <p:ext uri="{BB962C8B-B14F-4D97-AF65-F5344CB8AC3E}">
        <p14:creationId xmlns:p14="http://schemas.microsoft.com/office/powerpoint/2010/main" val="12118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CPhP</a:t>
            </a:r>
            <a:r>
              <a:rPr lang="en-US" dirty="0"/>
              <a:t>: Independent Prescribing Authority (March)</a:t>
            </a:r>
          </a:p>
        </p:txBody>
      </p:sp>
      <p:sp>
        <p:nvSpPr>
          <p:cNvPr id="3" name="Text Placeholder 2"/>
          <p:cNvSpPr>
            <a:spLocks noGrp="1"/>
          </p:cNvSpPr>
          <p:nvPr>
            <p:ph type="body" sz="quarter" idx="11"/>
          </p:nvPr>
        </p:nvSpPr>
        <p:spPr>
          <a:xfrm>
            <a:off x="665480" y="1260475"/>
            <a:ext cx="9921875" cy="5241925"/>
          </a:xfrm>
        </p:spPr>
        <p:txBody>
          <a:bodyPr>
            <a:normAutofit fontScale="70000" lnSpcReduction="20000"/>
          </a:bodyPr>
          <a:lstStyle/>
          <a:p>
            <a:pPr marL="0" indent="0">
              <a:buNone/>
            </a:pPr>
            <a:r>
              <a:rPr lang="en-US" dirty="0"/>
              <a:t>To affirm that prescribing is a collaborative process that includes patient assessment, understanding of the patient’s diagnoses, evaluation and selection of available treatment options, monitoring to achieve therapeutic outcomes, patient education, and adherence to safe and cost-effective prescribing practices; further, </a:t>
            </a:r>
          </a:p>
          <a:p>
            <a:pPr marL="0" indent="0">
              <a:buNone/>
            </a:pPr>
            <a:r>
              <a:rPr lang="en-US" dirty="0"/>
              <a:t>To recognize that pharmacists are highly trained medication experts on the interprofessional care team capable of making independent and autonomous evidence-based decisions on medication therapy management; further,</a:t>
            </a:r>
          </a:p>
          <a:p>
            <a:pPr marL="0" indent="0">
              <a:buNone/>
            </a:pPr>
            <a:r>
              <a:rPr lang="en-US" dirty="0"/>
              <a:t>To advocate that pharmacists have independent and autonomous authority to initiate, modify, and deprescribe all schedules and classes of medications; further,</a:t>
            </a:r>
          </a:p>
          <a:p>
            <a:pPr marL="0" indent="0">
              <a:buNone/>
            </a:pPr>
            <a:r>
              <a:rPr lang="en-US" dirty="0"/>
              <a:t>To advocate that healthcare delivery organizations establish credentialing and privileging processes for pharmacists that delineate scope of practice, support pharmacist prescribing, and ensure that pharmacists who prescribe are accountable, competent, and qualified to do so; further, </a:t>
            </a:r>
          </a:p>
          <a:p>
            <a:pPr marL="0" indent="0">
              <a:buNone/>
            </a:pPr>
            <a:r>
              <a:rPr lang="en-US" dirty="0"/>
              <a:t>To advocate that all pharmacists have a National Provider Identifier that is recognized by payers. </a:t>
            </a:r>
          </a:p>
          <a:p>
            <a:pPr marL="0" indent="0">
              <a:buNone/>
            </a:pPr>
            <a:r>
              <a:rPr lang="en-US" i="1" dirty="0"/>
              <a:t>Note: This policy would supersede ASHP policies 2236 and 2251.</a:t>
            </a:r>
          </a:p>
        </p:txBody>
      </p:sp>
    </p:spTree>
    <p:extLst>
      <p:ext uri="{BB962C8B-B14F-4D97-AF65-F5344CB8AC3E}">
        <p14:creationId xmlns:p14="http://schemas.microsoft.com/office/powerpoint/2010/main" val="242150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Suicide Awareness, Prevention, and Response (March)</a:t>
            </a:r>
          </a:p>
        </p:txBody>
      </p:sp>
      <p:sp>
        <p:nvSpPr>
          <p:cNvPr id="3" name="Text Placeholder 2"/>
          <p:cNvSpPr>
            <a:spLocks noGrp="1"/>
          </p:cNvSpPr>
          <p:nvPr>
            <p:ph type="body" sz="quarter" idx="11"/>
          </p:nvPr>
        </p:nvSpPr>
        <p:spPr>
          <a:xfrm>
            <a:off x="614680" y="1494282"/>
            <a:ext cx="10368280" cy="5110099"/>
          </a:xfrm>
        </p:spPr>
        <p:txBody>
          <a:bodyPr>
            <a:normAutofit fontScale="62500" lnSpcReduction="20000"/>
          </a:bodyPr>
          <a:lstStyle/>
          <a:p>
            <a:pPr marL="0" indent="0">
              <a:buNone/>
            </a:pPr>
            <a:r>
              <a:rPr lang="en-US" dirty="0"/>
              <a:t>To support the goal of zero suicides; further, </a:t>
            </a:r>
          </a:p>
          <a:p>
            <a:pPr marL="0" indent="0">
              <a:buNone/>
            </a:pPr>
            <a:r>
              <a:rPr lang="en-US" dirty="0"/>
              <a:t>To collaborate with key stakeholders in support of suicide awareness, prevention, and response; further,</a:t>
            </a:r>
          </a:p>
          <a:p>
            <a:pPr marL="0" indent="0">
              <a:buNone/>
            </a:pPr>
            <a:r>
              <a:rPr lang="en-US" dirty="0"/>
              <a:t>To acknowledge that optimal suicide awareness, prevention, and response efforts focus both on patients and on the healthcare workforce; further,</a:t>
            </a:r>
          </a:p>
          <a:p>
            <a:pPr marL="0" indent="0">
              <a:buNone/>
            </a:pPr>
            <a:r>
              <a:rPr lang="en-US" dirty="0"/>
              <a:t>To recognize that pharmacists, as key members of the interprofessional care team, are integral to suicide awareness, prevention, and response efforts, and to acknowledge the vital role of other members of the pharmacy workforce in those efforts; further,</a:t>
            </a:r>
          </a:p>
          <a:p>
            <a:pPr marL="0" indent="0">
              <a:buNone/>
            </a:pPr>
            <a:r>
              <a:rPr lang="en-US" dirty="0"/>
              <a:t>To foster the use and development of clinically validated tools to aid the pharmacy workforce in assessing the influence of medications and other factors on suicidality; further,</a:t>
            </a:r>
          </a:p>
          <a:p>
            <a:pPr marL="0" indent="0">
              <a:buNone/>
            </a:pPr>
            <a:r>
              <a:rPr lang="en-US" dirty="0"/>
              <a:t>To advocate for adequate government and healthcare organization funding for suicide awareness, prevention, and response; further, </a:t>
            </a:r>
          </a:p>
          <a:p>
            <a:pPr marL="0" indent="0">
              <a:buNone/>
            </a:pPr>
            <a:r>
              <a:rPr lang="en-US" dirty="0"/>
              <a:t>To enhance awareness of local, state, national, and global suicide awareness, prevention, and response resources. </a:t>
            </a:r>
          </a:p>
          <a:p>
            <a:pPr marL="0" indent="0">
              <a:buNone/>
            </a:pPr>
            <a:r>
              <a:rPr lang="en-US" i="1" dirty="0"/>
              <a:t>Note: This policy would supersede ASHP policy 1901.</a:t>
            </a:r>
          </a:p>
        </p:txBody>
      </p:sp>
    </p:spTree>
    <p:extLst>
      <p:ext uri="{BB962C8B-B14F-4D97-AF65-F5344CB8AC3E}">
        <p14:creationId xmlns:p14="http://schemas.microsoft.com/office/powerpoint/2010/main" val="13566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Pharmacist’s Role on Ethics Committees (March)</a:t>
            </a:r>
          </a:p>
        </p:txBody>
      </p:sp>
      <p:sp>
        <p:nvSpPr>
          <p:cNvPr id="3" name="Text Placeholder 2"/>
          <p:cNvSpPr>
            <a:spLocks noGrp="1"/>
          </p:cNvSpPr>
          <p:nvPr>
            <p:ph type="body" sz="quarter" idx="11"/>
          </p:nvPr>
        </p:nvSpPr>
        <p:spPr>
          <a:xfrm>
            <a:off x="645160" y="1727835"/>
            <a:ext cx="9921875" cy="4744085"/>
          </a:xfrm>
        </p:spPr>
        <p:txBody>
          <a:bodyPr>
            <a:normAutofit lnSpcReduction="10000"/>
          </a:bodyPr>
          <a:lstStyle/>
          <a:p>
            <a:pPr marL="0" indent="0">
              <a:buNone/>
            </a:pPr>
            <a:r>
              <a:rPr lang="en-US" dirty="0"/>
              <a:t>To advocate that pharmacists should be included as members of, or identified as a resource to, hospital and health-system ethics committees; further,</a:t>
            </a:r>
          </a:p>
          <a:p>
            <a:pPr marL="0" indent="0">
              <a:buNone/>
            </a:pPr>
            <a:r>
              <a:rPr lang="en-US" dirty="0"/>
              <a:t>To encourage pharmacists to actively seek ethics consultations or solicit input from their institution’s ethics committee, as appropriate; further,</a:t>
            </a:r>
          </a:p>
          <a:p>
            <a:pPr marL="0" indent="0">
              <a:buNone/>
            </a:pPr>
            <a:r>
              <a:rPr lang="en-US" dirty="0"/>
              <a:t>To encourage pharmacists serving on ethics committees to seek advanced training in healthcare ethics.</a:t>
            </a:r>
          </a:p>
          <a:p>
            <a:pPr marL="0" indent="0">
              <a:buNone/>
            </a:pPr>
            <a:r>
              <a:rPr lang="en-US" i="1" dirty="0"/>
              <a:t>Note: This policy would supersede ASHP policy 1403.</a:t>
            </a:r>
          </a:p>
        </p:txBody>
      </p:sp>
    </p:spTree>
    <p:extLst>
      <p:ext uri="{BB962C8B-B14F-4D97-AF65-F5344CB8AC3E}">
        <p14:creationId xmlns:p14="http://schemas.microsoft.com/office/powerpoint/2010/main" val="315510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Safe Handling and Administration of Hazardous Drugs (March)</a:t>
            </a:r>
          </a:p>
        </p:txBody>
      </p:sp>
      <p:sp>
        <p:nvSpPr>
          <p:cNvPr id="3" name="Text Placeholder 2"/>
          <p:cNvSpPr>
            <a:spLocks noGrp="1"/>
          </p:cNvSpPr>
          <p:nvPr>
            <p:ph type="body" sz="quarter" idx="11"/>
          </p:nvPr>
        </p:nvSpPr>
        <p:spPr>
          <a:xfrm>
            <a:off x="675640" y="1611749"/>
            <a:ext cx="10845800" cy="4880491"/>
          </a:xfrm>
        </p:spPr>
        <p:txBody>
          <a:bodyPr>
            <a:normAutofit fontScale="62500" lnSpcReduction="20000"/>
          </a:bodyPr>
          <a:lstStyle/>
          <a:p>
            <a:pPr marL="0" indent="0">
              <a:buNone/>
            </a:pPr>
            <a:r>
              <a:rPr lang="en-US" dirty="0"/>
              <a:t>To advocate that pharmaceutical manufacturers eliminate surface contamination on packages and vials of hazardous drugs (HDs); further,</a:t>
            </a:r>
          </a:p>
          <a:p>
            <a:pPr marL="0" indent="0">
              <a:buNone/>
            </a:pPr>
            <a:r>
              <a:rPr lang="en-US" dirty="0"/>
              <a:t>To inform pharmacists and other personnel of the potential presence of surface contamination on the packages and vials of HDs; further,</a:t>
            </a:r>
          </a:p>
          <a:p>
            <a:pPr marL="0" indent="0">
              <a:buNone/>
            </a:pPr>
            <a:r>
              <a:rPr lang="en-US" dirty="0"/>
              <a:t>To advocate that all healthcare settings proactively conduct an interprofessional assessment of risk for exposure to HDs during handling and administration, including the use of closed-system transfer devices (CSTDs); further,</a:t>
            </a:r>
          </a:p>
          <a:p>
            <a:pPr marL="0" indent="0">
              <a:buNone/>
            </a:pPr>
            <a:r>
              <a:rPr lang="en-US" dirty="0"/>
              <a:t>To advocate for pharmacist involvement in the development of policies, procedures, and operational assessments regarding administration of HDs, including when CSTDs cannot be used; further,</a:t>
            </a:r>
          </a:p>
          <a:p>
            <a:pPr marL="0" indent="0">
              <a:buNone/>
            </a:pPr>
            <a:r>
              <a:rPr lang="en-US" dirty="0"/>
              <a:t>To advocate that the Food and Drug Administration require standardized labeling and package design for HDs that would alert handlers to the potential presence of surface contamination, including development of CSTD-compatible, ready-to-administer HD products; further,</a:t>
            </a:r>
          </a:p>
          <a:p>
            <a:pPr marL="0" indent="0">
              <a:buNone/>
            </a:pPr>
            <a:r>
              <a:rPr lang="en-US" dirty="0"/>
              <a:t>To encourage healthcare organizations, wholesalers, and other trading partners in the drug supply chain to adhere to published standards and regulations.</a:t>
            </a:r>
          </a:p>
          <a:p>
            <a:pPr marL="0" indent="0">
              <a:buNone/>
            </a:pPr>
            <a:r>
              <a:rPr lang="en-US" i="1" dirty="0"/>
              <a:t>Note: This policy would supersede ASHP policies 1615 and 1902.</a:t>
            </a:r>
          </a:p>
        </p:txBody>
      </p:sp>
    </p:spTree>
    <p:extLst>
      <p:ext uri="{BB962C8B-B14F-4D97-AF65-F5344CB8AC3E}">
        <p14:creationId xmlns:p14="http://schemas.microsoft.com/office/powerpoint/2010/main" val="2145911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ASHP Master PPT Template_SEPT 2019</Template>
  <TotalTime>8597</TotalTime>
  <Words>3672</Words>
  <Application>Microsoft Office PowerPoint</Application>
  <PresentationFormat>Widescreen</PresentationFormat>
  <Paragraphs>204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Franklin Gothic Book</vt:lpstr>
      <vt:lpstr>Franklin Gothic Medium</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Bruce Hawkins</cp:lastModifiedBy>
  <cp:revision>113</cp:revision>
  <dcterms:created xsi:type="dcterms:W3CDTF">2020-03-04T15:28:27Z</dcterms:created>
  <dcterms:modified xsi:type="dcterms:W3CDTF">2024-01-25T22:18:46Z</dcterms:modified>
</cp:coreProperties>
</file>