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29_FE2BCC54.xml" ContentType="application/vnd.ms-powerpoint.comments+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6"/>
  </p:notesMasterIdLst>
  <p:sldIdLst>
    <p:sldId id="536" r:id="rId5"/>
    <p:sldId id="537" r:id="rId6"/>
    <p:sldId id="538" r:id="rId7"/>
    <p:sldId id="539" r:id="rId8"/>
    <p:sldId id="540" r:id="rId9"/>
    <p:sldId id="256" r:id="rId10"/>
    <p:sldId id="280" r:id="rId11"/>
    <p:sldId id="282" r:id="rId12"/>
    <p:sldId id="283" r:id="rId13"/>
    <p:sldId id="284" r:id="rId14"/>
    <p:sldId id="287" r:id="rId15"/>
    <p:sldId id="288" r:id="rId16"/>
    <p:sldId id="289" r:id="rId17"/>
    <p:sldId id="412" r:id="rId18"/>
    <p:sldId id="291" r:id="rId19"/>
    <p:sldId id="292" r:id="rId20"/>
    <p:sldId id="293" r:id="rId21"/>
    <p:sldId id="294" r:id="rId22"/>
    <p:sldId id="527" r:id="rId23"/>
    <p:sldId id="295" r:id="rId24"/>
    <p:sldId id="296" r:id="rId25"/>
    <p:sldId id="528" r:id="rId26"/>
    <p:sldId id="297" r:id="rId27"/>
    <p:sldId id="300" r:id="rId28"/>
    <p:sldId id="301" r:id="rId29"/>
    <p:sldId id="298" r:id="rId30"/>
    <p:sldId id="306" r:id="rId31"/>
    <p:sldId id="302" r:id="rId32"/>
    <p:sldId id="543" r:id="rId33"/>
    <p:sldId id="313" r:id="rId34"/>
    <p:sldId id="492" r:id="rId35"/>
    <p:sldId id="491" r:id="rId36"/>
    <p:sldId id="505" r:id="rId37"/>
    <p:sldId id="529" r:id="rId38"/>
    <p:sldId id="494" r:id="rId39"/>
    <p:sldId id="504" r:id="rId40"/>
    <p:sldId id="530" r:id="rId41"/>
    <p:sldId id="500" r:id="rId42"/>
    <p:sldId id="495" r:id="rId43"/>
    <p:sldId id="501" r:id="rId44"/>
    <p:sldId id="526" r:id="rId45"/>
    <p:sldId id="499" r:id="rId46"/>
    <p:sldId id="498" r:id="rId47"/>
    <p:sldId id="531" r:id="rId48"/>
    <p:sldId id="532" r:id="rId49"/>
    <p:sldId id="503" r:id="rId50"/>
    <p:sldId id="545" r:id="rId51"/>
    <p:sldId id="336" r:id="rId52"/>
    <p:sldId id="468" r:id="rId53"/>
    <p:sldId id="523" r:id="rId54"/>
    <p:sldId id="470" r:id="rId55"/>
    <p:sldId id="469" r:id="rId56"/>
    <p:sldId id="472" r:id="rId57"/>
    <p:sldId id="473" r:id="rId58"/>
    <p:sldId id="524" r:id="rId59"/>
    <p:sldId id="471" r:id="rId60"/>
    <p:sldId id="477" r:id="rId61"/>
    <p:sldId id="478" r:id="rId62"/>
    <p:sldId id="474" r:id="rId63"/>
    <p:sldId id="475" r:id="rId64"/>
    <p:sldId id="481" r:id="rId65"/>
    <p:sldId id="476" r:id="rId66"/>
    <p:sldId id="479" r:id="rId67"/>
    <p:sldId id="480" r:id="rId68"/>
    <p:sldId id="486" r:id="rId69"/>
    <p:sldId id="482" r:id="rId70"/>
    <p:sldId id="485" r:id="rId71"/>
    <p:sldId id="487" r:id="rId72"/>
    <p:sldId id="546" r:id="rId73"/>
    <p:sldId id="354" r:id="rId74"/>
    <p:sldId id="459" r:id="rId75"/>
    <p:sldId id="458" r:id="rId76"/>
    <p:sldId id="457" r:id="rId77"/>
    <p:sldId id="460" r:id="rId78"/>
    <p:sldId id="461" r:id="rId79"/>
    <p:sldId id="462" r:id="rId80"/>
    <p:sldId id="463" r:id="rId81"/>
    <p:sldId id="464" r:id="rId82"/>
    <p:sldId id="533" r:id="rId83"/>
    <p:sldId id="465" r:id="rId84"/>
    <p:sldId id="466" r:id="rId85"/>
    <p:sldId id="534" r:id="rId86"/>
    <p:sldId id="551" r:id="rId87"/>
    <p:sldId id="366" r:id="rId88"/>
    <p:sldId id="418" r:id="rId89"/>
    <p:sldId id="535" r:id="rId90"/>
    <p:sldId id="510" r:id="rId91"/>
    <p:sldId id="512" r:id="rId92"/>
    <p:sldId id="421" r:id="rId93"/>
    <p:sldId id="511" r:id="rId94"/>
    <p:sldId id="513" r:id="rId95"/>
    <p:sldId id="514" r:id="rId96"/>
    <p:sldId id="515" r:id="rId97"/>
    <p:sldId id="516" r:id="rId98"/>
    <p:sldId id="424" r:id="rId99"/>
    <p:sldId id="517" r:id="rId100"/>
    <p:sldId id="423" r:id="rId101"/>
    <p:sldId id="518" r:id="rId102"/>
    <p:sldId id="519" r:id="rId103"/>
    <p:sldId id="427" r:id="rId104"/>
    <p:sldId id="520" r:id="rId105"/>
    <p:sldId id="521" r:id="rId106"/>
    <p:sldId id="429" r:id="rId107"/>
    <p:sldId id="552" r:id="rId108"/>
    <p:sldId id="379" r:id="rId109"/>
    <p:sldId id="432" r:id="rId110"/>
    <p:sldId id="433" r:id="rId111"/>
    <p:sldId id="436" r:id="rId112"/>
    <p:sldId id="434" r:id="rId113"/>
    <p:sldId id="435" r:id="rId114"/>
    <p:sldId id="522" r:id="rId115"/>
    <p:sldId id="437" r:id="rId116"/>
    <p:sldId id="441" r:id="rId117"/>
    <p:sldId id="438" r:id="rId118"/>
    <p:sldId id="439" r:id="rId119"/>
    <p:sldId id="440" r:id="rId120"/>
    <p:sldId id="442" r:id="rId121"/>
    <p:sldId id="443" r:id="rId122"/>
    <p:sldId id="444" r:id="rId123"/>
    <p:sldId id="446" r:id="rId124"/>
    <p:sldId id="448" r:id="rId125"/>
    <p:sldId id="449" r:id="rId126"/>
    <p:sldId id="451" r:id="rId127"/>
    <p:sldId id="553" r:id="rId128"/>
    <p:sldId id="453" r:id="rId129"/>
    <p:sldId id="554" r:id="rId130"/>
    <p:sldId id="406" r:id="rId131"/>
    <p:sldId id="407" r:id="rId132"/>
    <p:sldId id="408" r:id="rId133"/>
    <p:sldId id="409" r:id="rId134"/>
    <p:sldId id="410"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DB4C08-FD81-1ABD-F249-F098A883AE64}" name="David Chen" initials="DC" userId="S::dchen@ashp.org::5117c691-c293-4e17-a623-aafe8e3645a6" providerId="AD"/>
  <p188:author id="{34F86568-427E-2AF9-DFFF-4227731DDDDE}" name="Karly Low" initials="KL" userId="S::klow@ashp.org::e07b04c4-8ecc-4829-a098-3025b87739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CE5"/>
    <a:srgbClr val="DDDDDD"/>
    <a:srgbClr val="006EB7"/>
    <a:srgbClr val="F47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79661" autoAdjust="0"/>
  </p:normalViewPr>
  <p:slideViewPr>
    <p:cSldViewPr snapToGrid="0">
      <p:cViewPr varScale="1">
        <p:scale>
          <a:sx n="88" d="100"/>
          <a:sy n="88" d="100"/>
        </p:scale>
        <p:origin x="1770"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omments/modernComment_229_FE2BCC54.xml><?xml version="1.0" encoding="utf-8"?>
<p188:cmLst xmlns:a="http://schemas.openxmlformats.org/drawingml/2006/main" xmlns:r="http://schemas.openxmlformats.org/officeDocument/2006/relationships" xmlns:p188="http://schemas.microsoft.com/office/powerpoint/2018/8/main">
  <p188:cm id="{D9A40489-03A2-43ED-957C-16AECD95D352}" authorId="{34F86568-427E-2AF9-DFFF-4227731DDDDE}" created="2025-02-10T19:32:45.452">
    <ac:txMkLst xmlns:ac="http://schemas.microsoft.com/office/drawing/2013/main/command">
      <pc:docMk xmlns:pc="http://schemas.microsoft.com/office/powerpoint/2013/main/command"/>
      <pc:sldMk xmlns:pc="http://schemas.microsoft.com/office/powerpoint/2013/main/command" cId="4264283220" sldId="553"/>
      <ac:spMk id="2" creationId="{6BF56700-6888-0EAA-7AA2-4DABE0058A95}"/>
      <ac:txMk cp="0" len="40">
        <ac:context len="41" hash="654845857"/>
      </ac:txMk>
    </ac:txMkLst>
    <p188:pos x="8996239" y="342011"/>
    <p188:replyLst>
      <p188:reply id="{BC069759-CD52-437F-9EBF-1CCB119C35DC}" authorId="{79DB4C08-FD81-1ABD-F249-F098A883AE64}" created="2025-02-17T15:02:56.826">
        <p188:txBody>
          <a:bodyPr/>
          <a:lstStyle/>
          <a:p>
            <a:r>
              <a:rPr lang="en-US"/>
              <a:t>Great!</a:t>
            </a:r>
          </a:p>
        </p188:txBody>
      </p188:reply>
    </p188:replyLst>
    <p188:txBody>
      <a:bodyPr/>
      <a:lstStyle/>
      <a:p>
        <a:r>
          <a:rPr lang="en-US"/>
          <a:t>Added some content and removed statement repeating the results on slide 128 to be consistent with other sections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E4E25-2AEE-4D4B-9B13-D30B98C994EE}" type="datetimeFigureOut">
              <a:rPr lang="en-US" smtClean="0"/>
              <a:t>2/17/2025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28E66-AFA7-4722-AD3B-5A50D7096067}" type="slidenum">
              <a:rPr lang="en-US" smtClean="0"/>
              <a:t>‹#›</a:t>
            </a:fld>
            <a:endParaRPr lang="en-US" dirty="0"/>
          </a:p>
        </p:txBody>
      </p:sp>
    </p:spTree>
    <p:extLst>
      <p:ext uri="{BB962C8B-B14F-4D97-AF65-F5344CB8AC3E}">
        <p14:creationId xmlns:p14="http://schemas.microsoft.com/office/powerpoint/2010/main" val="38612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228E66-AFA7-4722-AD3B-5A50D7096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17</a:t>
            </a:fld>
            <a:endParaRPr lang="en-US" dirty="0"/>
          </a:p>
        </p:txBody>
      </p:sp>
    </p:spTree>
    <p:extLst>
      <p:ext uri="{BB962C8B-B14F-4D97-AF65-F5344CB8AC3E}">
        <p14:creationId xmlns:p14="http://schemas.microsoft.com/office/powerpoint/2010/main" val="216232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20</a:t>
            </a:fld>
            <a:endParaRPr lang="en-US" dirty="0"/>
          </a:p>
        </p:txBody>
      </p:sp>
    </p:spTree>
    <p:extLst>
      <p:ext uri="{BB962C8B-B14F-4D97-AF65-F5344CB8AC3E}">
        <p14:creationId xmlns:p14="http://schemas.microsoft.com/office/powerpoint/2010/main" val="128260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24</a:t>
            </a:fld>
            <a:endParaRPr lang="en-US" dirty="0"/>
          </a:p>
        </p:txBody>
      </p:sp>
    </p:spTree>
    <p:extLst>
      <p:ext uri="{BB962C8B-B14F-4D97-AF65-F5344CB8AC3E}">
        <p14:creationId xmlns:p14="http://schemas.microsoft.com/office/powerpoint/2010/main" val="360442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29</a:t>
            </a:fld>
            <a:endParaRPr lang="en-US" dirty="0"/>
          </a:p>
        </p:txBody>
      </p:sp>
    </p:spTree>
    <p:extLst>
      <p:ext uri="{BB962C8B-B14F-4D97-AF65-F5344CB8AC3E}">
        <p14:creationId xmlns:p14="http://schemas.microsoft.com/office/powerpoint/2010/main" val="3389572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40</a:t>
            </a:fld>
            <a:endParaRPr lang="en-US" dirty="0"/>
          </a:p>
        </p:txBody>
      </p:sp>
    </p:spTree>
    <p:extLst>
      <p:ext uri="{BB962C8B-B14F-4D97-AF65-F5344CB8AC3E}">
        <p14:creationId xmlns:p14="http://schemas.microsoft.com/office/powerpoint/2010/main" val="765226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EF94-1269-42EF-1321-4880E1669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F7406-10D7-C7CF-22C3-A3B773C45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222B4-70D7-7966-1EC6-C1E205593C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6DE74-A3A8-433D-35DD-97141A1B5213}"/>
              </a:ext>
            </a:extLst>
          </p:cNvPr>
          <p:cNvSpPr>
            <a:spLocks noGrp="1"/>
          </p:cNvSpPr>
          <p:nvPr>
            <p:ph type="sldNum" sz="quarter" idx="5"/>
          </p:nvPr>
        </p:nvSpPr>
        <p:spPr/>
        <p:txBody>
          <a:bodyPr/>
          <a:lstStyle/>
          <a:p>
            <a:fld id="{B6228E66-AFA7-4722-AD3B-5A50D7096067}" type="slidenum">
              <a:rPr lang="en-US" smtClean="0"/>
              <a:t>47</a:t>
            </a:fld>
            <a:endParaRPr lang="en-US" dirty="0"/>
          </a:p>
        </p:txBody>
      </p:sp>
    </p:spTree>
    <p:extLst>
      <p:ext uri="{BB962C8B-B14F-4D97-AF65-F5344CB8AC3E}">
        <p14:creationId xmlns:p14="http://schemas.microsoft.com/office/powerpoint/2010/main" val="1885161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95E49-A78F-FCA3-2405-F5021B6D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82E8B-920A-1447-27DE-2D656BF4C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11005-0682-47DA-8A3F-9AF2055BE4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7E61A-2F67-2B76-2E0C-4BFB2EC91177}"/>
              </a:ext>
            </a:extLst>
          </p:cNvPr>
          <p:cNvSpPr>
            <a:spLocks noGrp="1"/>
          </p:cNvSpPr>
          <p:nvPr>
            <p:ph type="sldNum" sz="quarter" idx="5"/>
          </p:nvPr>
        </p:nvSpPr>
        <p:spPr/>
        <p:txBody>
          <a:bodyPr/>
          <a:lstStyle/>
          <a:p>
            <a:fld id="{B6228E66-AFA7-4722-AD3B-5A50D7096067}" type="slidenum">
              <a:rPr lang="en-US" smtClean="0"/>
              <a:t>69</a:t>
            </a:fld>
            <a:endParaRPr lang="en-US" dirty="0"/>
          </a:p>
        </p:txBody>
      </p:sp>
    </p:spTree>
    <p:extLst>
      <p:ext uri="{BB962C8B-B14F-4D97-AF65-F5344CB8AC3E}">
        <p14:creationId xmlns:p14="http://schemas.microsoft.com/office/powerpoint/2010/main" val="119597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78</a:t>
            </a:fld>
            <a:endParaRPr lang="en-US" dirty="0"/>
          </a:p>
        </p:txBody>
      </p:sp>
    </p:spTree>
    <p:extLst>
      <p:ext uri="{BB962C8B-B14F-4D97-AF65-F5344CB8AC3E}">
        <p14:creationId xmlns:p14="http://schemas.microsoft.com/office/powerpoint/2010/main" val="3972948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30D76-416E-5C68-7D60-883F4F495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0168B-F9A3-8A97-58F4-F94E4CDC1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E8025-B60F-9620-EC62-D5E603BC44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9034D-9200-0503-6EEB-0786A98758AB}"/>
              </a:ext>
            </a:extLst>
          </p:cNvPr>
          <p:cNvSpPr>
            <a:spLocks noGrp="1"/>
          </p:cNvSpPr>
          <p:nvPr>
            <p:ph type="sldNum" sz="quarter" idx="5"/>
          </p:nvPr>
        </p:nvSpPr>
        <p:spPr/>
        <p:txBody>
          <a:bodyPr/>
          <a:lstStyle/>
          <a:p>
            <a:fld id="{B6228E66-AFA7-4722-AD3B-5A50D7096067}" type="slidenum">
              <a:rPr lang="en-US" smtClean="0"/>
              <a:t>83</a:t>
            </a:fld>
            <a:endParaRPr lang="en-US" dirty="0"/>
          </a:p>
        </p:txBody>
      </p:sp>
    </p:spTree>
    <p:extLst>
      <p:ext uri="{BB962C8B-B14F-4D97-AF65-F5344CB8AC3E}">
        <p14:creationId xmlns:p14="http://schemas.microsoft.com/office/powerpoint/2010/main" val="1616064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84</a:t>
            </a:fld>
            <a:endParaRPr lang="en-US" dirty="0"/>
          </a:p>
        </p:txBody>
      </p:sp>
    </p:spTree>
    <p:extLst>
      <p:ext uri="{BB962C8B-B14F-4D97-AF65-F5344CB8AC3E}">
        <p14:creationId xmlns:p14="http://schemas.microsoft.com/office/powerpoint/2010/main" val="369742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6</a:t>
            </a:fld>
            <a:endParaRPr lang="en-US" dirty="0"/>
          </a:p>
        </p:txBody>
      </p:sp>
    </p:spTree>
    <p:extLst>
      <p:ext uri="{BB962C8B-B14F-4D97-AF65-F5344CB8AC3E}">
        <p14:creationId xmlns:p14="http://schemas.microsoft.com/office/powerpoint/2010/main" val="2784579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safe use of generative AI, the pharmacy workforce should be prepared to assess, adopt, and monitor these tools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228E66-AFA7-4722-AD3B-5A50D7096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18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60E8-453A-2C18-332B-7D40FBEE9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80E3C-D767-A99D-C8B6-F2F3238D4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16C01-2FDD-C683-CE64-0D6ADC6A92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B459ED-3DD0-3C1A-D241-9819229108FE}"/>
              </a:ext>
            </a:extLst>
          </p:cNvPr>
          <p:cNvSpPr>
            <a:spLocks noGrp="1"/>
          </p:cNvSpPr>
          <p:nvPr>
            <p:ph type="sldNum" sz="quarter" idx="5"/>
          </p:nvPr>
        </p:nvSpPr>
        <p:spPr/>
        <p:txBody>
          <a:bodyPr/>
          <a:lstStyle/>
          <a:p>
            <a:fld id="{B6228E66-AFA7-4722-AD3B-5A50D7096067}" type="slidenum">
              <a:rPr lang="en-US" smtClean="0"/>
              <a:t>104</a:t>
            </a:fld>
            <a:endParaRPr lang="en-US" dirty="0"/>
          </a:p>
        </p:txBody>
      </p:sp>
    </p:spTree>
    <p:extLst>
      <p:ext uri="{BB962C8B-B14F-4D97-AF65-F5344CB8AC3E}">
        <p14:creationId xmlns:p14="http://schemas.microsoft.com/office/powerpoint/2010/main" val="3111624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80188-E6B6-DA5F-4345-F834B823E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622B8-CCD4-372C-4F2D-B758DEF65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AD5C7-8AC6-3AEF-E1D3-1C44FBCE3D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86298-3486-C6D3-7FF9-26BA0FF58A2B}"/>
              </a:ext>
            </a:extLst>
          </p:cNvPr>
          <p:cNvSpPr>
            <a:spLocks noGrp="1"/>
          </p:cNvSpPr>
          <p:nvPr>
            <p:ph type="sldNum" sz="quarter" idx="5"/>
          </p:nvPr>
        </p:nvSpPr>
        <p:spPr/>
        <p:txBody>
          <a:bodyPr/>
          <a:lstStyle/>
          <a:p>
            <a:fld id="{B6228E66-AFA7-4722-AD3B-5A50D7096067}" type="slidenum">
              <a:rPr lang="en-US" smtClean="0"/>
              <a:t>126</a:t>
            </a:fld>
            <a:endParaRPr lang="en-US" dirty="0"/>
          </a:p>
        </p:txBody>
      </p:sp>
    </p:spTree>
    <p:extLst>
      <p:ext uri="{BB962C8B-B14F-4D97-AF65-F5344CB8AC3E}">
        <p14:creationId xmlns:p14="http://schemas.microsoft.com/office/powerpoint/2010/main" val="11572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7</a:t>
            </a:fld>
            <a:endParaRPr lang="en-US" dirty="0"/>
          </a:p>
        </p:txBody>
      </p:sp>
    </p:spTree>
    <p:extLst>
      <p:ext uri="{BB962C8B-B14F-4D97-AF65-F5344CB8AC3E}">
        <p14:creationId xmlns:p14="http://schemas.microsoft.com/office/powerpoint/2010/main" val="65114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8</a:t>
            </a:fld>
            <a:endParaRPr lang="en-US" dirty="0"/>
          </a:p>
        </p:txBody>
      </p:sp>
    </p:spTree>
    <p:extLst>
      <p:ext uri="{BB962C8B-B14F-4D97-AF65-F5344CB8AC3E}">
        <p14:creationId xmlns:p14="http://schemas.microsoft.com/office/powerpoint/2010/main" val="295592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10</a:t>
            </a:fld>
            <a:endParaRPr lang="en-US" dirty="0"/>
          </a:p>
        </p:txBody>
      </p:sp>
    </p:spTree>
    <p:extLst>
      <p:ext uri="{BB962C8B-B14F-4D97-AF65-F5344CB8AC3E}">
        <p14:creationId xmlns:p14="http://schemas.microsoft.com/office/powerpoint/2010/main" val="87367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11</a:t>
            </a:fld>
            <a:endParaRPr lang="en-US" dirty="0"/>
          </a:p>
        </p:txBody>
      </p:sp>
    </p:spTree>
    <p:extLst>
      <p:ext uri="{BB962C8B-B14F-4D97-AF65-F5344CB8AC3E}">
        <p14:creationId xmlns:p14="http://schemas.microsoft.com/office/powerpoint/2010/main" val="4281623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12</a:t>
            </a:fld>
            <a:endParaRPr lang="en-US" dirty="0"/>
          </a:p>
        </p:txBody>
      </p:sp>
    </p:spTree>
    <p:extLst>
      <p:ext uri="{BB962C8B-B14F-4D97-AF65-F5344CB8AC3E}">
        <p14:creationId xmlns:p14="http://schemas.microsoft.com/office/powerpoint/2010/main" val="1636108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14</a:t>
            </a:fld>
            <a:endParaRPr lang="en-US" dirty="0"/>
          </a:p>
        </p:txBody>
      </p:sp>
    </p:spTree>
    <p:extLst>
      <p:ext uri="{BB962C8B-B14F-4D97-AF65-F5344CB8AC3E}">
        <p14:creationId xmlns:p14="http://schemas.microsoft.com/office/powerpoint/2010/main" val="23470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16</a:t>
            </a:fld>
            <a:endParaRPr lang="en-US" dirty="0"/>
          </a:p>
        </p:txBody>
      </p:sp>
    </p:spTree>
    <p:extLst>
      <p:ext uri="{BB962C8B-B14F-4D97-AF65-F5344CB8AC3E}">
        <p14:creationId xmlns:p14="http://schemas.microsoft.com/office/powerpoint/2010/main" val="1708451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r="-1298"/>
          <a:stretch/>
        </p:blipFill>
        <p:spPr>
          <a:xfrm>
            <a:off x="-1" y="0"/>
            <a:ext cx="6389077" cy="685800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84985" y="0"/>
            <a:ext cx="10607015"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l">
              <a:defRPr/>
            </a:lvl1p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84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7628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94213"/>
            <a:ext cx="5157787"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628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94213"/>
            <a:ext cx="5183188"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945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6194424" y="7257"/>
            <a:ext cx="5997575" cy="685074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7257"/>
            <a:ext cx="5997575" cy="685074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3"/>
          <p:cNvSpPr>
            <a:spLocks noGrp="1"/>
          </p:cNvSpPr>
          <p:nvPr>
            <p:ph type="pic" sz="quarter" idx="11"/>
          </p:nvPr>
        </p:nvSpPr>
        <p:spPr>
          <a:xfrm>
            <a:off x="0" y="0"/>
            <a:ext cx="5997575" cy="2061566"/>
          </a:xfrm>
          <a:solidFill>
            <a:schemeClr val="bg1">
              <a:lumMod val="95000"/>
            </a:schemeClr>
          </a:solidFill>
        </p:spPr>
        <p:txBody>
          <a:bodyPr/>
          <a:lstStyle/>
          <a:p>
            <a:r>
              <a:rPr lang="en-US" dirty="0"/>
              <a:t>Click icon to add picture</a:t>
            </a:r>
          </a:p>
        </p:txBody>
      </p:sp>
      <p:sp>
        <p:nvSpPr>
          <p:cNvPr id="3" name="Text Placeholder 2"/>
          <p:cNvSpPr>
            <a:spLocks noGrp="1"/>
          </p:cNvSpPr>
          <p:nvPr>
            <p:ph type="body" idx="1"/>
          </p:nvPr>
        </p:nvSpPr>
        <p:spPr>
          <a:xfrm>
            <a:off x="401185" y="2293651"/>
            <a:ext cx="5157787" cy="823912"/>
          </a:xfrm>
          <a:solidFill>
            <a:schemeClr val="accent1"/>
          </a:solid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894" y="3342390"/>
            <a:ext cx="5139078" cy="2847273"/>
          </a:xfrm>
        </p:spPr>
        <p:txBody>
          <a:bodyPr>
            <a:normAutofit/>
          </a:bodyPr>
          <a:lstStyle>
            <a:lvl1pPr>
              <a:buClr>
                <a:schemeClr val="bg2"/>
              </a:buClr>
              <a:defRPr sz="2400">
                <a:solidFill>
                  <a:schemeClr val="bg1"/>
                </a:solidFill>
              </a:defRPr>
            </a:lvl1pPr>
            <a:lvl2pPr>
              <a:buClr>
                <a:schemeClr val="bg2"/>
              </a:buClr>
              <a:defRPr sz="2000">
                <a:solidFill>
                  <a:schemeClr val="bg1"/>
                </a:solidFill>
              </a:defRPr>
            </a:lvl2pPr>
            <a:lvl3pPr>
              <a:buClr>
                <a:schemeClr val="bg2"/>
              </a:buClr>
              <a:defRPr sz="18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p:cNvSpPr>
            <a:spLocks noGrp="1"/>
          </p:cNvSpPr>
          <p:nvPr>
            <p:ph type="pic" sz="quarter" idx="10"/>
          </p:nvPr>
        </p:nvSpPr>
        <p:spPr>
          <a:xfrm>
            <a:off x="6194425" y="1"/>
            <a:ext cx="5997575" cy="2068824"/>
          </a:xfrm>
          <a:solidFill>
            <a:schemeClr val="bg1">
              <a:lumMod val="95000"/>
            </a:schemeClr>
          </a:solidFill>
        </p:spPr>
        <p:txBody>
          <a:bodyPr/>
          <a:lstStyle/>
          <a:p>
            <a:r>
              <a:rPr lang="en-US" dirty="0"/>
              <a:t>Click icon to add picture</a:t>
            </a:r>
          </a:p>
        </p:txBody>
      </p:sp>
      <p:sp>
        <p:nvSpPr>
          <p:cNvPr id="16" name="Text Placeholder 2"/>
          <p:cNvSpPr>
            <a:spLocks noGrp="1"/>
          </p:cNvSpPr>
          <p:nvPr>
            <p:ph type="body" idx="12"/>
          </p:nvPr>
        </p:nvSpPr>
        <p:spPr>
          <a:xfrm>
            <a:off x="6620557" y="2293651"/>
            <a:ext cx="5157787" cy="823912"/>
          </a:xfrm>
          <a:no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p:cNvSpPr>
            <a:spLocks noGrp="1"/>
          </p:cNvSpPr>
          <p:nvPr>
            <p:ph sz="half" idx="13"/>
          </p:nvPr>
        </p:nvSpPr>
        <p:spPr>
          <a:xfrm>
            <a:off x="6639266" y="3342390"/>
            <a:ext cx="5139078" cy="2847273"/>
          </a:xfrm>
        </p:spPr>
        <p:txBody>
          <a:bodyPr>
            <a:normAutofit/>
          </a:bodyPr>
          <a:lstStyle>
            <a:lvl1pPr>
              <a:buClr>
                <a:schemeClr val="tx2"/>
              </a:buClr>
              <a:defRPr sz="2400">
                <a:solidFill>
                  <a:schemeClr val="bg1"/>
                </a:solidFill>
              </a:defRPr>
            </a:lvl1pPr>
            <a:lvl2pPr>
              <a:buClr>
                <a:schemeClr val="tx2"/>
              </a:buClr>
              <a:defRPr sz="2000">
                <a:solidFill>
                  <a:schemeClr val="bg1"/>
                </a:solidFill>
              </a:defRPr>
            </a:lvl2pPr>
            <a:lvl3pPr>
              <a:buClr>
                <a:schemeClr val="tx2"/>
              </a:buClr>
              <a:defRPr sz="1800">
                <a:solidFill>
                  <a:schemeClr val="bg1"/>
                </a:solidFill>
              </a:defRPr>
            </a:lvl3pPr>
            <a:lvl4pPr>
              <a:buClr>
                <a:schemeClr val="tx2"/>
              </a:buClr>
              <a:defRPr sz="1600">
                <a:solidFill>
                  <a:schemeClr val="bg1"/>
                </a:solidFill>
              </a:defRPr>
            </a:lvl4pPr>
            <a:lvl5pPr>
              <a:buClr>
                <a:schemeClr val="tx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0" y="206882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23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88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5461635" y="460609"/>
            <a:ext cx="6408420" cy="5943600"/>
            <a:chOff x="5461635" y="466725"/>
            <a:chExt cx="6408420" cy="5943600"/>
          </a:xfrm>
        </p:grpSpPr>
        <p:sp>
          <p:nvSpPr>
            <p:cNvPr id="24" name="Rectangle 23"/>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5" name="Rectangle 24"/>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26" name="Rectangle 25"/>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7" name="Rectangle 26"/>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grpSp>
      <p:sp>
        <p:nvSpPr>
          <p:cNvPr id="28" name="Rectangle 27"/>
          <p:cNvSpPr/>
          <p:nvPr userDrawn="1"/>
        </p:nvSpPr>
        <p:spPr>
          <a:xfrm>
            <a:off x="432435" y="466725"/>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31" name="Title 6"/>
          <p:cNvSpPr txBox="1">
            <a:spLocks/>
          </p:cNvSpPr>
          <p:nvPr userDrawn="1"/>
        </p:nvSpPr>
        <p:spPr>
          <a:xfrm>
            <a:off x="690563" y="719440"/>
            <a:ext cx="4495800" cy="1120775"/>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US" dirty="0">
                <a:solidFill>
                  <a:schemeClr val="accent1"/>
                </a:solidFill>
              </a:rPr>
              <a:t>Click to edit Master title style</a:t>
            </a:r>
          </a:p>
        </p:txBody>
      </p:sp>
      <p:sp>
        <p:nvSpPr>
          <p:cNvPr id="32" name="Content Placeholder 8"/>
          <p:cNvSpPr>
            <a:spLocks noGrp="1"/>
          </p:cNvSpPr>
          <p:nvPr>
            <p:ph sz="quarter" idx="11"/>
          </p:nvPr>
        </p:nvSpPr>
        <p:spPr>
          <a:xfrm>
            <a:off x="690563" y="2306941"/>
            <a:ext cx="4495800" cy="2601944"/>
          </a:xfrm>
        </p:spPr>
        <p:txBody>
          <a:bodyPr wrap="square">
            <a:normAutofit/>
          </a:bodyPr>
          <a:lstStyle>
            <a:lvl1pPr marL="0" indent="0" algn="l">
              <a:buNone/>
              <a:defRPr sz="24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Edit Master text styles</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34" name="Text Placeholder 11"/>
          <p:cNvSpPr>
            <a:spLocks noGrp="1"/>
          </p:cNvSpPr>
          <p:nvPr>
            <p:ph type="body" sz="quarter" idx="12"/>
          </p:nvPr>
        </p:nvSpPr>
        <p:spPr>
          <a:xfrm>
            <a:off x="5788142"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5" name="Picture Placeholder 4"/>
          <p:cNvSpPr>
            <a:spLocks noGrp="1"/>
          </p:cNvSpPr>
          <p:nvPr>
            <p:ph type="pic" sz="quarter" idx="19"/>
          </p:nvPr>
        </p:nvSpPr>
        <p:spPr>
          <a:xfrm>
            <a:off x="6593205"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6" name="Text Placeholder 11"/>
          <p:cNvSpPr>
            <a:spLocks noGrp="1"/>
          </p:cNvSpPr>
          <p:nvPr>
            <p:ph type="body" sz="quarter" idx="20"/>
          </p:nvPr>
        </p:nvSpPr>
        <p:spPr>
          <a:xfrm>
            <a:off x="9017343"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7" name="Picture Placeholder 4"/>
          <p:cNvSpPr>
            <a:spLocks noGrp="1"/>
          </p:cNvSpPr>
          <p:nvPr>
            <p:ph type="pic" sz="quarter" idx="21"/>
          </p:nvPr>
        </p:nvSpPr>
        <p:spPr>
          <a:xfrm>
            <a:off x="9822406"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8" name="Text Placeholder 11"/>
          <p:cNvSpPr>
            <a:spLocks noGrp="1"/>
          </p:cNvSpPr>
          <p:nvPr>
            <p:ph type="body" sz="quarter" idx="22"/>
          </p:nvPr>
        </p:nvSpPr>
        <p:spPr>
          <a:xfrm>
            <a:off x="5788142"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9" name="Picture Placeholder 4"/>
          <p:cNvSpPr>
            <a:spLocks noGrp="1"/>
          </p:cNvSpPr>
          <p:nvPr>
            <p:ph type="pic" sz="quarter" idx="23"/>
          </p:nvPr>
        </p:nvSpPr>
        <p:spPr>
          <a:xfrm>
            <a:off x="6593205"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40" name="Text Placeholder 11"/>
          <p:cNvSpPr>
            <a:spLocks noGrp="1"/>
          </p:cNvSpPr>
          <p:nvPr>
            <p:ph type="body" sz="quarter" idx="24"/>
          </p:nvPr>
        </p:nvSpPr>
        <p:spPr>
          <a:xfrm>
            <a:off x="9017343"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41" name="Picture Placeholder 4"/>
          <p:cNvSpPr>
            <a:spLocks noGrp="1"/>
          </p:cNvSpPr>
          <p:nvPr>
            <p:ph type="pic" sz="quarter" idx="25"/>
          </p:nvPr>
        </p:nvSpPr>
        <p:spPr>
          <a:xfrm>
            <a:off x="9822406"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Tree>
    <p:extLst>
      <p:ext uri="{BB962C8B-B14F-4D97-AF65-F5344CB8AC3E}">
        <p14:creationId xmlns:p14="http://schemas.microsoft.com/office/powerpoint/2010/main" val="324911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40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l="14259" t="13377" r="39810" b="1389"/>
          <a:stretch/>
        </p:blipFill>
        <p:spPr>
          <a:xfrm>
            <a:off x="1106905" y="0"/>
            <a:ext cx="5543559" cy="6858000"/>
          </a:xfrm>
          <a:custGeom>
            <a:avLst/>
            <a:gdLst>
              <a:gd name="connsiteX0" fmla="*/ 0 w 5543559"/>
              <a:gd name="connsiteY0" fmla="*/ 0 h 6858000"/>
              <a:gd name="connsiteX1" fmla="*/ 4529791 w 5543559"/>
              <a:gd name="connsiteY1" fmla="*/ 0 h 6858000"/>
              <a:gd name="connsiteX2" fmla="*/ 4629711 w 5543559"/>
              <a:gd name="connsiteY2" fmla="*/ 155862 h 6858000"/>
              <a:gd name="connsiteX3" fmla="*/ 5543559 w 5543559"/>
              <a:gd name="connsiteY3" fmla="*/ 3429001 h 6858000"/>
              <a:gd name="connsiteX4" fmla="*/ 4629711 w 5543559"/>
              <a:gd name="connsiteY4" fmla="*/ 6702141 h 6858000"/>
              <a:gd name="connsiteX5" fmla="*/ 4529792 w 5543559"/>
              <a:gd name="connsiteY5" fmla="*/ 6858000 h 6858000"/>
              <a:gd name="connsiteX6" fmla="*/ 0 w 55435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3559" h="6858000">
                <a:moveTo>
                  <a:pt x="0" y="0"/>
                </a:moveTo>
                <a:lnTo>
                  <a:pt x="4529791" y="0"/>
                </a:lnTo>
                <a:lnTo>
                  <a:pt x="4629711" y="155862"/>
                </a:lnTo>
                <a:cubicBezTo>
                  <a:pt x="5209616" y="1110257"/>
                  <a:pt x="5543559" y="2230631"/>
                  <a:pt x="5543559" y="3429001"/>
                </a:cubicBezTo>
                <a:cubicBezTo>
                  <a:pt x="5543559" y="4627371"/>
                  <a:pt x="5209616" y="5747745"/>
                  <a:pt x="4629711" y="6702141"/>
                </a:cubicBezTo>
                <a:lnTo>
                  <a:pt x="4529792" y="6858000"/>
                </a:lnTo>
                <a:lnTo>
                  <a:pt x="0" y="6858000"/>
                </a:lnTo>
                <a:close/>
              </a:path>
            </a:pathLst>
          </a:custGeom>
        </p:spPr>
      </p:pic>
      <p:sp>
        <p:nvSpPr>
          <p:cNvPr id="21" name="Freeform 20"/>
          <p:cNvSpPr/>
          <p:nvPr userDrawn="1"/>
        </p:nvSpPr>
        <p:spPr>
          <a:xfrm>
            <a:off x="0" y="0"/>
            <a:ext cx="4154905" cy="6858000"/>
          </a:xfrm>
          <a:custGeom>
            <a:avLst/>
            <a:gdLst>
              <a:gd name="connsiteX0" fmla="*/ 0 w 5991022"/>
              <a:gd name="connsiteY0" fmla="*/ 0 h 6858000"/>
              <a:gd name="connsiteX1" fmla="*/ 4168583 w 5991022"/>
              <a:gd name="connsiteY1" fmla="*/ 0 h 6858000"/>
              <a:gd name="connsiteX2" fmla="*/ 4247919 w 5991022"/>
              <a:gd name="connsiteY2" fmla="*/ 56418 h 6858000"/>
              <a:gd name="connsiteX3" fmla="*/ 5991022 w 5991022"/>
              <a:gd name="connsiteY3" fmla="*/ 3533802 h 6858000"/>
              <a:gd name="connsiteX4" fmla="*/ 4569308 w 5991022"/>
              <a:gd name="connsiteY4" fmla="*/ 6745969 h 6858000"/>
              <a:gd name="connsiteX5" fmla="*/ 4439975 w 5991022"/>
              <a:gd name="connsiteY5" fmla="*/ 6858000 h 6858000"/>
              <a:gd name="connsiteX6" fmla="*/ 0 w 59910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1022" h="6858000">
                <a:moveTo>
                  <a:pt x="0" y="0"/>
                </a:moveTo>
                <a:lnTo>
                  <a:pt x="4168583" y="0"/>
                </a:lnTo>
                <a:lnTo>
                  <a:pt x="4247919" y="56418"/>
                </a:lnTo>
                <a:cubicBezTo>
                  <a:pt x="5306090" y="847776"/>
                  <a:pt x="5991022" y="2110802"/>
                  <a:pt x="5991022" y="3533802"/>
                </a:cubicBezTo>
                <a:cubicBezTo>
                  <a:pt x="5991022" y="4807013"/>
                  <a:pt x="5442697" y="5952156"/>
                  <a:pt x="4569308" y="6745969"/>
                </a:cubicBezTo>
                <a:lnTo>
                  <a:pt x="4439975" y="6858000"/>
                </a:lnTo>
                <a:lnTo>
                  <a:pt x="0" y="685800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930188" y="2465614"/>
            <a:ext cx="4746041" cy="3585121"/>
          </a:xfrm>
        </p:spPr>
        <p:txBody>
          <a:bodyPr anchor="t"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0187" y="1061358"/>
            <a:ext cx="4746041" cy="1177110"/>
          </a:xfrm>
        </p:spPr>
        <p:txBody>
          <a:bodyPr anchor="b" anchorCtr="0">
            <a:normAutofit/>
          </a:bodyPr>
          <a:lstStyle>
            <a:lvl1pPr marL="0" indent="0" algn="l">
              <a:buNone/>
              <a:defRPr sz="32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473242" y="2432118"/>
            <a:ext cx="3208419" cy="1993764"/>
          </a:xfrm>
        </p:spPr>
        <p:txBody>
          <a:bodyPr anchor="ctr" anchorCtr="0">
            <a:noAutofit/>
          </a:bodyPr>
          <a:lstStyle>
            <a:lvl1pPr algn="ctr">
              <a:defRPr sz="4000" b="1">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68873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2629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3 Photos">
    <p:bg>
      <p:bgPr>
        <a:solidFill>
          <a:schemeClr val="bg1"/>
        </a:solidFill>
        <a:effectLst/>
      </p:bgPr>
    </p:bg>
    <p:spTree>
      <p:nvGrpSpPr>
        <p:cNvPr id="1" name=""/>
        <p:cNvGrpSpPr/>
        <p:nvPr/>
      </p:nvGrpSpPr>
      <p:grpSpPr>
        <a:xfrm>
          <a:off x="0" y="0"/>
          <a:ext cx="0" cy="0"/>
          <a:chOff x="0" y="0"/>
          <a:chExt cx="0" cy="0"/>
        </a:xfrm>
      </p:grpSpPr>
      <p:sp>
        <p:nvSpPr>
          <p:cNvPr id="9" name="Freeform 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p:cNvSpPr>
            <a:spLocks noGrp="1" noChangeAspect="1"/>
          </p:cNvSpPr>
          <p:nvPr>
            <p:ph type="pic" sz="quarter" idx="10"/>
          </p:nvPr>
        </p:nvSpPr>
        <p:spPr>
          <a:xfrm>
            <a:off x="3608958" y="717936"/>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3" name="Picture Placeholder 7"/>
          <p:cNvSpPr>
            <a:spLocks noGrp="1" noChangeAspect="1"/>
          </p:cNvSpPr>
          <p:nvPr>
            <p:ph type="pic" sz="quarter" idx="12"/>
          </p:nvPr>
        </p:nvSpPr>
        <p:spPr>
          <a:xfrm>
            <a:off x="3608958" y="4585584"/>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2" name="Title 1"/>
          <p:cNvSpPr>
            <a:spLocks noGrp="1"/>
          </p:cNvSpPr>
          <p:nvPr>
            <p:ph type="title"/>
          </p:nvPr>
        </p:nvSpPr>
        <p:spPr>
          <a:xfrm>
            <a:off x="328406" y="1877069"/>
            <a:ext cx="3061475"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2" name="Picture Placeholder 7"/>
          <p:cNvSpPr>
            <a:spLocks noGrp="1" noChangeAspect="1"/>
          </p:cNvSpPr>
          <p:nvPr>
            <p:ph type="pic" sz="quarter" idx="11"/>
          </p:nvPr>
        </p:nvSpPr>
        <p:spPr>
          <a:xfrm>
            <a:off x="4092171" y="2651760"/>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4" name="Content Placeholder 2"/>
          <p:cNvSpPr>
            <a:spLocks noGrp="1"/>
          </p:cNvSpPr>
          <p:nvPr>
            <p:ph idx="1"/>
          </p:nvPr>
        </p:nvSpPr>
        <p:spPr>
          <a:xfrm>
            <a:off x="6447776" y="987425"/>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Tree>
    <p:extLst>
      <p:ext uri="{BB962C8B-B14F-4D97-AF65-F5344CB8AC3E}">
        <p14:creationId xmlns:p14="http://schemas.microsoft.com/office/powerpoint/2010/main" val="235880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icons">
    <p:bg>
      <p:bgPr>
        <a:solidFill>
          <a:schemeClr val="bg1"/>
        </a:solidFill>
        <a:effectLst/>
      </p:bgPr>
    </p:bg>
    <p:spTree>
      <p:nvGrpSpPr>
        <p:cNvPr id="1" name=""/>
        <p:cNvGrpSpPr/>
        <p:nvPr/>
      </p:nvGrpSpPr>
      <p:grpSpPr>
        <a:xfrm>
          <a:off x="0" y="0"/>
          <a:ext cx="0" cy="0"/>
          <a:chOff x="0" y="0"/>
          <a:chExt cx="0" cy="0"/>
        </a:xfrm>
      </p:grpSpPr>
      <p:sp>
        <p:nvSpPr>
          <p:cNvPr id="19" name="Freeform 1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3616366" y="4575720"/>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userDrawn="1"/>
        </p:nvSpPr>
        <p:spPr>
          <a:xfrm>
            <a:off x="4091033" y="2646997"/>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userDrawn="1"/>
        </p:nvSpPr>
        <p:spPr>
          <a:xfrm>
            <a:off x="3616366" y="717936"/>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5504" y="1877069"/>
            <a:ext cx="3063240"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4" name="Content Placeholder 2"/>
          <p:cNvSpPr>
            <a:spLocks noGrp="1"/>
          </p:cNvSpPr>
          <p:nvPr userDrawn="1">
            <p:ph idx="1"/>
          </p:nvPr>
        </p:nvSpPr>
        <p:spPr>
          <a:xfrm>
            <a:off x="6448276" y="992188"/>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
        <p:nvSpPr>
          <p:cNvPr id="6" name="Picture Placeholder 5"/>
          <p:cNvSpPr>
            <a:spLocks noGrp="1"/>
          </p:cNvSpPr>
          <p:nvPr userDrawn="1">
            <p:ph type="pic" sz="quarter" idx="10" hasCustomPrompt="1"/>
          </p:nvPr>
        </p:nvSpPr>
        <p:spPr>
          <a:xfrm>
            <a:off x="3951783" y="1044313"/>
            <a:ext cx="903153" cy="901726"/>
          </a:xfrm>
        </p:spPr>
        <p:txBody>
          <a:bodyPr anchor="ctr" anchorCtr="0">
            <a:normAutofit/>
          </a:bodyPr>
          <a:lstStyle>
            <a:lvl1pPr>
              <a:defRPr sz="1000"/>
            </a:lvl1pPr>
          </a:lstStyle>
          <a:p>
            <a:r>
              <a:rPr lang="en-US" dirty="0"/>
              <a:t>Icon</a:t>
            </a:r>
          </a:p>
        </p:txBody>
      </p:sp>
      <p:sp>
        <p:nvSpPr>
          <p:cNvPr id="16" name="Picture Placeholder 5"/>
          <p:cNvSpPr>
            <a:spLocks noGrp="1"/>
          </p:cNvSpPr>
          <p:nvPr userDrawn="1">
            <p:ph type="pic" sz="quarter" idx="11" hasCustomPrompt="1"/>
          </p:nvPr>
        </p:nvSpPr>
        <p:spPr>
          <a:xfrm>
            <a:off x="4416696" y="2973205"/>
            <a:ext cx="903153" cy="901726"/>
          </a:xfrm>
        </p:spPr>
        <p:txBody>
          <a:bodyPr anchor="ctr" anchorCtr="0">
            <a:normAutofit/>
          </a:bodyPr>
          <a:lstStyle>
            <a:lvl1pPr>
              <a:defRPr sz="1000"/>
            </a:lvl1pPr>
          </a:lstStyle>
          <a:p>
            <a:r>
              <a:rPr lang="en-US" dirty="0"/>
              <a:t>Icon</a:t>
            </a:r>
          </a:p>
        </p:txBody>
      </p:sp>
      <p:sp>
        <p:nvSpPr>
          <p:cNvPr id="17" name="Picture Placeholder 5"/>
          <p:cNvSpPr>
            <a:spLocks noGrp="1"/>
          </p:cNvSpPr>
          <p:nvPr userDrawn="1">
            <p:ph type="pic" sz="quarter" idx="12" hasCustomPrompt="1"/>
          </p:nvPr>
        </p:nvSpPr>
        <p:spPr>
          <a:xfrm>
            <a:off x="3951783" y="4902097"/>
            <a:ext cx="903153" cy="901726"/>
          </a:xfrm>
        </p:spPr>
        <p:txBody>
          <a:bodyPr anchor="ctr" anchorCtr="0">
            <a:normAutofit/>
          </a:bodyPr>
          <a:lstStyle>
            <a:lvl1pPr>
              <a:defRPr sz="1000"/>
            </a:lvl1pPr>
          </a:lstStyle>
          <a:p>
            <a:r>
              <a:rPr lang="en-US" dirty="0"/>
              <a:t>Icon</a:t>
            </a:r>
          </a:p>
        </p:txBody>
      </p:sp>
    </p:spTree>
    <p:extLst>
      <p:ext uri="{BB962C8B-B14F-4D97-AF65-F5344CB8AC3E}">
        <p14:creationId xmlns:p14="http://schemas.microsoft.com/office/powerpoint/2010/main" val="244174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5750"/>
            <a:ext cx="6589487" cy="6870095"/>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211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49416"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568730" y="691146"/>
            <a:ext cx="5775160" cy="1360735"/>
          </a:xfrm>
        </p:spPr>
        <p:txBody>
          <a:bodyPr anchor="b">
            <a:normAutofit/>
          </a:bodyPr>
          <a:lstStyle>
            <a:lvl1pPr>
              <a:defRPr sz="4800" b="1">
                <a:solidFill>
                  <a:schemeClr val="accent1"/>
                </a:solidFill>
              </a:defRPr>
            </a:lvl1pPr>
          </a:lstStyle>
          <a:p>
            <a:r>
              <a:rPr lang="en-US"/>
              <a:t>Click to edit Master title style</a:t>
            </a:r>
            <a:endParaRPr lang="en-US" dirty="0"/>
          </a:p>
        </p:txBody>
      </p:sp>
      <p:sp>
        <p:nvSpPr>
          <p:cNvPr id="48" name="Picture Placeholder 47"/>
          <p:cNvSpPr>
            <a:spLocks noGrp="1"/>
          </p:cNvSpPr>
          <p:nvPr>
            <p:ph type="pic" sz="quarter" idx="10"/>
          </p:nvPr>
        </p:nvSpPr>
        <p:spPr>
          <a:xfrm>
            <a:off x="8282763" y="0"/>
            <a:ext cx="3909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dirty="0"/>
              <a:t>Click icon to add picture</a:t>
            </a:r>
          </a:p>
        </p:txBody>
      </p:sp>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9" name="Content Placeholder 2"/>
          <p:cNvSpPr>
            <a:spLocks noGrp="1"/>
          </p:cNvSpPr>
          <p:nvPr>
            <p:ph sz="half" idx="1"/>
          </p:nvPr>
        </p:nvSpPr>
        <p:spPr>
          <a:xfrm>
            <a:off x="568730" y="2314575"/>
            <a:ext cx="5775160" cy="3627657"/>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670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1196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27856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30480"/>
            <a:ext cx="6336632" cy="68634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p:cNvSpPr>
            <a:spLocks noGrp="1"/>
          </p:cNvSpPr>
          <p:nvPr>
            <p:ph type="pic" sz="quarter" idx="10"/>
          </p:nvPr>
        </p:nvSpPr>
        <p:spPr>
          <a:xfrm>
            <a:off x="1" y="-1"/>
            <a:ext cx="6057900" cy="6858001"/>
          </a:xfrm>
          <a:custGeom>
            <a:avLst/>
            <a:gdLst>
              <a:gd name="connsiteX0" fmla="*/ 0 w 6089161"/>
              <a:gd name="connsiteY0" fmla="*/ 0 h 6858001"/>
              <a:gd name="connsiteX1" fmla="*/ 2052312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0" fmla="*/ 0 w 6089161"/>
              <a:gd name="connsiteY0" fmla="*/ 0 h 6858001"/>
              <a:gd name="connsiteX1" fmla="*/ 2099937 w 6089161"/>
              <a:gd name="connsiteY1" fmla="*/ 9525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858001">
                <a:moveTo>
                  <a:pt x="0" y="0"/>
                </a:moveTo>
                <a:lnTo>
                  <a:pt x="2109462" y="0"/>
                </a:lnTo>
                <a:cubicBezTo>
                  <a:pt x="2257600" y="136116"/>
                  <a:pt x="2278881" y="189153"/>
                  <a:pt x="2378012" y="288359"/>
                </a:cubicBezTo>
                <a:cubicBezTo>
                  <a:pt x="3988653" y="1900213"/>
                  <a:pt x="5534153" y="4505295"/>
                  <a:pt x="6065724" y="6733861"/>
                </a:cubicBezTo>
                <a:lnTo>
                  <a:pt x="6089161" y="6858001"/>
                </a:lnTo>
                <a:lnTo>
                  <a:pt x="0" y="6858001"/>
                </a:lnTo>
                <a:lnTo>
                  <a:pt x="0" y="0"/>
                </a:lnTo>
                <a:close/>
              </a:path>
            </a:pathLst>
          </a:custGeom>
          <a:solidFill>
            <a:schemeClr val="bg2"/>
          </a:solidFill>
        </p:spPr>
        <p:txBody>
          <a:bodyPr wrap="square">
            <a:noAutofit/>
          </a:bodyPr>
          <a:lstStyle/>
          <a:p>
            <a:r>
              <a:rPr lang="en-US" dirty="0"/>
              <a:t>Click icon to add picture</a:t>
            </a:r>
          </a:p>
        </p:txBody>
      </p:sp>
    </p:spTree>
    <p:extLst>
      <p:ext uri="{BB962C8B-B14F-4D97-AF65-F5344CB8AC3E}">
        <p14:creationId xmlns:p14="http://schemas.microsoft.com/office/powerpoint/2010/main" val="96982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6324" y="2028558"/>
            <a:ext cx="8585675" cy="4829442"/>
          </a:xfrm>
          <a:prstGeom prst="rect">
            <a:avLst/>
          </a:prstGeom>
        </p:spPr>
      </p:pic>
      <p:sp>
        <p:nvSpPr>
          <p:cNvPr id="2" name="Title 1"/>
          <p:cNvSpPr>
            <a:spLocks noGrp="1"/>
          </p:cNvSpPr>
          <p:nvPr>
            <p:ph type="ctrTitle"/>
          </p:nvPr>
        </p:nvSpPr>
        <p:spPr>
          <a:xfrm>
            <a:off x="734938" y="786187"/>
            <a:ext cx="10929323" cy="2387600"/>
          </a:xfrm>
        </p:spPr>
        <p:txBody>
          <a:bodyPr anchor="b">
            <a:normAutofit/>
          </a:bodyPr>
          <a:lstStyle>
            <a:lvl1pPr algn="l">
              <a:defRPr sz="5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34938" y="3411966"/>
            <a:ext cx="8523362" cy="1479177"/>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3" name="Straight Connector 12"/>
          <p:cNvCxnSpPr/>
          <p:nvPr userDrawn="1"/>
        </p:nvCxnSpPr>
        <p:spPr>
          <a:xfrm>
            <a:off x="806388" y="3295652"/>
            <a:ext cx="627764" cy="0"/>
          </a:xfrm>
          <a:prstGeom prst="line">
            <a:avLst/>
          </a:prstGeom>
          <a:ln w="19050">
            <a:solidFill>
              <a:srgbClr val="F4793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7839" y="5457824"/>
            <a:ext cx="2110786" cy="1072543"/>
          </a:xfrm>
          <a:prstGeom prst="rect">
            <a:avLst/>
          </a:prstGeom>
        </p:spPr>
      </p:pic>
    </p:spTree>
    <p:extLst>
      <p:ext uri="{BB962C8B-B14F-4D97-AF65-F5344CB8AC3E}">
        <p14:creationId xmlns:p14="http://schemas.microsoft.com/office/powerpoint/2010/main" val="414437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85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4148" y="1013506"/>
            <a:ext cx="3202137" cy="4830989"/>
          </a:xfrm>
          <a:noFill/>
        </p:spPr>
        <p:txBody>
          <a:bodyPr/>
          <a:lstStyle>
            <a:lvl1pPr>
              <a:defRPr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013506"/>
            <a:ext cx="5994400" cy="4830989"/>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687084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0" y="537256"/>
            <a:ext cx="5994400" cy="1115905"/>
          </a:xfrm>
          <a:noFill/>
        </p:spPr>
        <p:txBody>
          <a:bodyPr anchor="b" anchorCtr="0">
            <a:normAutofit/>
          </a:bodyPr>
          <a:lstStyle>
            <a:lvl1pPr>
              <a:defRPr sz="4800"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857375"/>
            <a:ext cx="5994400" cy="3987120"/>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
        <p:nvSpPr>
          <p:cNvPr id="6" name="Picture Placeholder 5"/>
          <p:cNvSpPr>
            <a:spLocks noGrp="1"/>
          </p:cNvSpPr>
          <p:nvPr>
            <p:ph type="pic" sz="quarter" idx="10"/>
          </p:nvPr>
        </p:nvSpPr>
        <p:spPr>
          <a:xfrm>
            <a:off x="419100" y="967695"/>
            <a:ext cx="3209925" cy="4876800"/>
          </a:xfrm>
        </p:spPr>
        <p:txBody>
          <a:bodyPr/>
          <a:lstStyle/>
          <a:p>
            <a:r>
              <a:rPr lang="en-US" dirty="0"/>
              <a:t>Click icon to add picture</a:t>
            </a:r>
          </a:p>
        </p:txBody>
      </p:sp>
    </p:spTree>
    <p:extLst>
      <p:ext uri="{BB962C8B-B14F-4D97-AF65-F5344CB8AC3E}">
        <p14:creationId xmlns:p14="http://schemas.microsoft.com/office/powerpoint/2010/main" val="37334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723"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568730" y="691146"/>
            <a:ext cx="5775160" cy="1360735"/>
          </a:xfrm>
        </p:spPr>
        <p:txBody>
          <a:bodyPr anchor="b">
            <a:normAutofit/>
          </a:bodyPr>
          <a:lstStyle>
            <a:lvl1pPr>
              <a:defRPr sz="4800" b="1">
                <a:solidFill>
                  <a:schemeClr val="accent1"/>
                </a:solidFill>
              </a:defRPr>
            </a:lvl1pPr>
          </a:lstStyle>
          <a:p>
            <a:r>
              <a:rPr lang="en-US"/>
              <a:t>Click to edit Master title style</a:t>
            </a:r>
            <a:endParaRPr lang="en-US" dirty="0"/>
          </a:p>
        </p:txBody>
      </p:sp>
      <p:sp>
        <p:nvSpPr>
          <p:cNvPr id="48" name="Picture Placeholder 47"/>
          <p:cNvSpPr>
            <a:spLocks noGrp="1"/>
          </p:cNvSpPr>
          <p:nvPr>
            <p:ph type="pic" sz="quarter" idx="10"/>
          </p:nvPr>
        </p:nvSpPr>
        <p:spPr>
          <a:xfrm>
            <a:off x="7116763" y="0"/>
            <a:ext cx="5075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dirty="0"/>
              <a:t>Click icon to add picture</a:t>
            </a:r>
          </a:p>
        </p:txBody>
      </p:sp>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9" name="Content Placeholder 2"/>
          <p:cNvSpPr>
            <a:spLocks noGrp="1"/>
          </p:cNvSpPr>
          <p:nvPr>
            <p:ph sz="half" idx="1"/>
          </p:nvPr>
        </p:nvSpPr>
        <p:spPr>
          <a:xfrm>
            <a:off x="568730" y="2314575"/>
            <a:ext cx="5775160" cy="3627657"/>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54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6830"/>
            <a:ext cx="12190815" cy="6131169"/>
          </a:xfrm>
          <a:prstGeom prst="rect">
            <a:avLst/>
          </a:prstGeom>
        </p:spPr>
      </p:pic>
      <p:sp>
        <p:nvSpPr>
          <p:cNvPr id="2" name="Title 1"/>
          <p:cNvSpPr>
            <a:spLocks noGrp="1"/>
          </p:cNvSpPr>
          <p:nvPr>
            <p:ph type="title"/>
          </p:nvPr>
        </p:nvSpPr>
        <p:spPr>
          <a:xfrm>
            <a:off x="1254368" y="3516924"/>
            <a:ext cx="9659817" cy="1730414"/>
          </a:xfrm>
        </p:spPr>
        <p:txBody>
          <a:bodyPr anchor="b"/>
          <a:lstStyle>
            <a:lvl1pPr algn="ct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4368" y="5573486"/>
            <a:ext cx="9659817" cy="86201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037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2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2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18321" y="6356350"/>
            <a:ext cx="73350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7" name="Picture 6"/>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082130" y="6241695"/>
            <a:ext cx="944217" cy="479780"/>
          </a:xfrm>
          <a:prstGeom prst="rect">
            <a:avLst/>
          </a:prstGeom>
        </p:spPr>
      </p:pic>
    </p:spTree>
    <p:extLst>
      <p:ext uri="{BB962C8B-B14F-4D97-AF65-F5344CB8AC3E}">
        <p14:creationId xmlns:p14="http://schemas.microsoft.com/office/powerpoint/2010/main" val="409926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5" r:id="rId4"/>
    <p:sldLayoutId id="2147483650" r:id="rId5"/>
    <p:sldLayoutId id="2147483659" r:id="rId6"/>
    <p:sldLayoutId id="2147483667" r:id="rId7"/>
    <p:sldLayoutId id="2147483657" r:id="rId8"/>
    <p:sldLayoutId id="2147483651" r:id="rId9"/>
    <p:sldLayoutId id="2147483652" r:id="rId10"/>
    <p:sldLayoutId id="2147483653" r:id="rId11"/>
    <p:sldLayoutId id="2147483658" r:id="rId12"/>
    <p:sldLayoutId id="2147483654" r:id="rId13"/>
    <p:sldLayoutId id="2147483666" r:id="rId14"/>
    <p:sldLayoutId id="2147483655" r:id="rId15"/>
    <p:sldLayoutId id="2147483656" r:id="rId16"/>
    <p:sldLayoutId id="2147483663" r:id="rId17"/>
    <p:sldLayoutId id="2147483661" r:id="rId18"/>
    <p:sldLayoutId id="2147483662" r:id="rId19"/>
    <p:sldLayoutId id="2147483668" r:id="rId20"/>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shpfoundation.org/pharmacyforecast"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ashpfoundation.org/pharmacyforecas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ashpfoundation.org/pharmacyforecast"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microsoft.com/office/2018/10/relationships/comments" Target="../comments/modernComment_229_FE2BCC5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ashpfoundation.org/pharmacyforecast"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8429" y="753530"/>
            <a:ext cx="6607628" cy="2387600"/>
          </a:xfrm>
        </p:spPr>
        <p:txBody>
          <a:bodyPr>
            <a:noAutofit/>
          </a:bodyPr>
          <a:lstStyle/>
          <a:p>
            <a:r>
              <a:rPr lang="en-US" sz="3200" dirty="0"/>
              <a:t>ASHP Pharmacy Forecast Workshop: </a:t>
            </a:r>
            <a:endParaRPr lang="en-US" sz="3600" i="1" dirty="0">
              <a:solidFill>
                <a:schemeClr val="accent4"/>
              </a:solidFill>
              <a:effectLst>
                <a:outerShdw blurRad="38100" dist="38100" dir="2700000" algn="tl">
                  <a:srgbClr val="000000">
                    <a:alpha val="43137"/>
                  </a:srgbClr>
                </a:outerShdw>
              </a:effectLst>
            </a:endParaRPr>
          </a:p>
        </p:txBody>
      </p:sp>
      <p:sp>
        <p:nvSpPr>
          <p:cNvPr id="5" name="Subtitle 4">
            <a:extLst>
              <a:ext uri="{FF2B5EF4-FFF2-40B4-BE49-F238E27FC236}">
                <a16:creationId xmlns:a16="http://schemas.microsoft.com/office/drawing/2014/main" id="{95F6587A-3AE0-9955-EB56-0801E3B81244}"/>
              </a:ext>
            </a:extLst>
          </p:cNvPr>
          <p:cNvSpPr>
            <a:spLocks noGrp="1"/>
          </p:cNvSpPr>
          <p:nvPr>
            <p:ph type="subTitle" idx="1"/>
          </p:nvPr>
        </p:nvSpPr>
        <p:spPr/>
        <p:txBody>
          <a:bodyPr>
            <a:normAutofit fontScale="92500" lnSpcReduction="10000"/>
          </a:bodyPr>
          <a:lstStyle/>
          <a:p>
            <a:r>
              <a:rPr lang="en-US" sz="4000" i="1" dirty="0">
                <a:solidFill>
                  <a:schemeClr val="accent4"/>
                </a:solidFill>
                <a:effectLst>
                  <a:outerShdw blurRad="38100" dist="38100" dir="2700000" algn="tl">
                    <a:srgbClr val="000000">
                      <a:alpha val="43137"/>
                    </a:srgbClr>
                  </a:outerShdw>
                </a:effectLst>
              </a:rPr>
              <a:t>PLANNING GUIDE for Three Options for Using Workshop Slides</a:t>
            </a:r>
            <a:endParaRPr lang="en-US" sz="4000" dirty="0"/>
          </a:p>
        </p:txBody>
      </p:sp>
    </p:spTree>
    <p:extLst>
      <p:ext uri="{BB962C8B-B14F-4D97-AF65-F5344CB8AC3E}">
        <p14:creationId xmlns:p14="http://schemas.microsoft.com/office/powerpoint/2010/main" val="276180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A2164-11E2-9159-BCC3-61F4DE1A98BD}"/>
              </a:ext>
            </a:extLst>
          </p:cNvPr>
          <p:cNvSpPr>
            <a:spLocks noGrp="1"/>
          </p:cNvSpPr>
          <p:nvPr>
            <p:ph idx="1"/>
          </p:nvPr>
        </p:nvSpPr>
        <p:spPr>
          <a:xfrm>
            <a:off x="6930188" y="1549400"/>
            <a:ext cx="4746041" cy="4501335"/>
          </a:xfrm>
        </p:spPr>
        <p:txBody>
          <a:bodyPr anchor="t">
            <a:normAutofit fontScale="92500" lnSpcReduction="10000"/>
          </a:bodyPr>
          <a:lstStyle/>
          <a:p>
            <a:pPr marL="0" indent="0">
              <a:buNone/>
            </a:pPr>
            <a:r>
              <a:rPr lang="en-US" dirty="0"/>
              <a:t>To provide insightful perspectives on factors that influence patient care, the health of populations, health systems, and the pharmacy profession; and provide recommendations to inform strategic planning that should prompt action by pharmacists and health-system leaders.</a:t>
            </a:r>
          </a:p>
        </p:txBody>
      </p:sp>
      <p:sp>
        <p:nvSpPr>
          <p:cNvPr id="8" name="Text Placeholder 2">
            <a:extLst>
              <a:ext uri="{FF2B5EF4-FFF2-40B4-BE49-F238E27FC236}">
                <a16:creationId xmlns:a16="http://schemas.microsoft.com/office/drawing/2014/main" id="{FAFAA035-B87E-B5CA-A59C-A799E712F13A}"/>
              </a:ext>
            </a:extLst>
          </p:cNvPr>
          <p:cNvSpPr>
            <a:spLocks noGrp="1"/>
          </p:cNvSpPr>
          <p:nvPr>
            <p:ph type="body" sz="half" idx="2"/>
          </p:nvPr>
        </p:nvSpPr>
        <p:spPr>
          <a:xfrm>
            <a:off x="6770979" y="218710"/>
            <a:ext cx="4746041" cy="1177110"/>
          </a:xfrm>
        </p:spPr>
        <p:txBody>
          <a:bodyPr/>
          <a:lstStyle/>
          <a:p>
            <a:r>
              <a:rPr lang="en-US" dirty="0"/>
              <a:t>Purpose</a:t>
            </a:r>
          </a:p>
        </p:txBody>
      </p:sp>
      <p:sp>
        <p:nvSpPr>
          <p:cNvPr id="2" name="Title 1">
            <a:extLst>
              <a:ext uri="{FF2B5EF4-FFF2-40B4-BE49-F238E27FC236}">
                <a16:creationId xmlns:a16="http://schemas.microsoft.com/office/drawing/2014/main" id="{C5AF97BC-E988-4985-1FCA-636D8E9A98E6}"/>
              </a:ext>
            </a:extLst>
          </p:cNvPr>
          <p:cNvSpPr>
            <a:spLocks noGrp="1"/>
          </p:cNvSpPr>
          <p:nvPr>
            <p:ph type="title"/>
          </p:nvPr>
        </p:nvSpPr>
        <p:spPr>
          <a:xfrm>
            <a:off x="473242" y="2432118"/>
            <a:ext cx="3208419" cy="1993764"/>
          </a:xfrm>
        </p:spPr>
        <p:txBody>
          <a:bodyPr anchor="ctr">
            <a:normAutofit/>
          </a:bodyPr>
          <a:lstStyle/>
          <a:p>
            <a:r>
              <a:rPr lang="en-US" dirty="0"/>
              <a:t>Pharmacy Forecast</a:t>
            </a:r>
          </a:p>
        </p:txBody>
      </p:sp>
      <p:sp>
        <p:nvSpPr>
          <p:cNvPr id="5" name="TextBox 4">
            <a:extLst>
              <a:ext uri="{FF2B5EF4-FFF2-40B4-BE49-F238E27FC236}">
                <a16:creationId xmlns:a16="http://schemas.microsoft.com/office/drawing/2014/main" id="{7644E6D8-A4A5-DDAA-9E18-38749266DF82}"/>
              </a:ext>
            </a:extLst>
          </p:cNvPr>
          <p:cNvSpPr txBox="1"/>
          <p:nvPr/>
        </p:nvSpPr>
        <p:spPr>
          <a:xfrm>
            <a:off x="6096000" y="6526742"/>
            <a:ext cx="6096000" cy="246221"/>
          </a:xfrm>
          <a:prstGeom prst="rect">
            <a:avLst/>
          </a:prstGeom>
          <a:noFill/>
        </p:spPr>
        <p:txBody>
          <a:bodyPr wrap="square" rtlCol="0">
            <a:spAutoFit/>
          </a:bodyPr>
          <a:lstStyle/>
          <a:p>
            <a:r>
              <a:rPr lang="en-US" sz="1000" dirty="0"/>
              <a:t>ASHP Foundation. </a:t>
            </a:r>
            <a:r>
              <a:rPr lang="en-US" sz="1000" dirty="0">
                <a:hlinkClick r:id="rId3"/>
              </a:rPr>
              <a:t>https://www.ashpfoundation.org/pharmacyforecast</a:t>
            </a:r>
            <a:r>
              <a:rPr lang="en-US" sz="1000" dirty="0"/>
              <a:t> (accessed 2025 Feb 2).</a:t>
            </a:r>
          </a:p>
        </p:txBody>
      </p:sp>
    </p:spTree>
    <p:extLst>
      <p:ext uri="{BB962C8B-B14F-4D97-AF65-F5344CB8AC3E}">
        <p14:creationId xmlns:p14="http://schemas.microsoft.com/office/powerpoint/2010/main" val="16979080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4" name="Picture 3">
            <a:extLst>
              <a:ext uri="{FF2B5EF4-FFF2-40B4-BE49-F238E27FC236}">
                <a16:creationId xmlns:a16="http://schemas.microsoft.com/office/drawing/2014/main" id="{068293E7-8A50-2018-E544-EC66590AAB05}"/>
              </a:ext>
            </a:extLst>
          </p:cNvPr>
          <p:cNvPicPr>
            <a:picLocks noChangeAspect="1"/>
          </p:cNvPicPr>
          <p:nvPr/>
        </p:nvPicPr>
        <p:blipFill>
          <a:blip r:embed="rId3"/>
          <a:stretch>
            <a:fillRect/>
          </a:stretch>
        </p:blipFill>
        <p:spPr>
          <a:xfrm>
            <a:off x="1513425" y="2957446"/>
            <a:ext cx="9165151" cy="1600265"/>
          </a:xfrm>
          <a:prstGeom prst="rect">
            <a:avLst/>
          </a:prstGeom>
        </p:spPr>
      </p:pic>
    </p:spTree>
    <p:extLst>
      <p:ext uri="{BB962C8B-B14F-4D97-AF65-F5344CB8AC3E}">
        <p14:creationId xmlns:p14="http://schemas.microsoft.com/office/powerpoint/2010/main" val="8286276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0DB1F-5074-3DDE-9499-69544D32B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8DC0-F547-B9D6-54A3-79826BF33951}"/>
              </a:ext>
            </a:extLst>
          </p:cNvPr>
          <p:cNvSpPr>
            <a:spLocks noGrp="1"/>
          </p:cNvSpPr>
          <p:nvPr>
            <p:ph type="title"/>
          </p:nvPr>
        </p:nvSpPr>
        <p:spPr/>
        <p:txBody>
          <a:bodyPr/>
          <a:lstStyle/>
          <a:p>
            <a:r>
              <a:rPr lang="en-US" i="1" dirty="0"/>
              <a:t>Theme 5: </a:t>
            </a:r>
            <a:r>
              <a:rPr lang="en-US" dirty="0"/>
              <a:t>Forecast Question 7</a:t>
            </a:r>
          </a:p>
        </p:txBody>
      </p:sp>
      <p:sp>
        <p:nvSpPr>
          <p:cNvPr id="3" name="Content Placeholder 2">
            <a:extLst>
              <a:ext uri="{FF2B5EF4-FFF2-40B4-BE49-F238E27FC236}">
                <a16:creationId xmlns:a16="http://schemas.microsoft.com/office/drawing/2014/main" id="{7B1192C8-3AEB-7931-1926-BA22DF4F2323}"/>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25% of health systems will utilize a Chatbot to obtain medication histories.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902026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BC4B-E8C6-26A4-B610-4A49911A5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BFC85-D2D1-1F0D-ED11-B0EA5CD0FA00}"/>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1C6004BB-9902-6A4E-CD2D-7C83DAC4E41C}"/>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6" name="Picture 5">
            <a:extLst>
              <a:ext uri="{FF2B5EF4-FFF2-40B4-BE49-F238E27FC236}">
                <a16:creationId xmlns:a16="http://schemas.microsoft.com/office/drawing/2014/main" id="{503A65CD-A1EC-5F60-53B7-6847B7038E41}"/>
              </a:ext>
            </a:extLst>
          </p:cNvPr>
          <p:cNvPicPr>
            <a:picLocks noChangeAspect="1"/>
          </p:cNvPicPr>
          <p:nvPr/>
        </p:nvPicPr>
        <p:blipFill>
          <a:blip r:embed="rId3"/>
          <a:stretch>
            <a:fillRect/>
          </a:stretch>
        </p:blipFill>
        <p:spPr>
          <a:xfrm>
            <a:off x="1480442" y="2962209"/>
            <a:ext cx="9231116" cy="1595501"/>
          </a:xfrm>
          <a:prstGeom prst="rect">
            <a:avLst/>
          </a:prstGeom>
        </p:spPr>
      </p:pic>
    </p:spTree>
    <p:extLst>
      <p:ext uri="{BB962C8B-B14F-4D97-AF65-F5344CB8AC3E}">
        <p14:creationId xmlns:p14="http://schemas.microsoft.com/office/powerpoint/2010/main" val="23852459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The Role of Generative AI in Pharmacy Practice</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normAutofit/>
          </a:bodyPr>
          <a:lstStyle/>
          <a:p>
            <a:r>
              <a:rPr lang="en-US" dirty="0"/>
              <a:t>Generative AI may usher in efficiency, personalized care, and innovative breakthroughs</a:t>
            </a:r>
          </a:p>
          <a:p>
            <a:pPr lvl="1"/>
            <a:r>
              <a:rPr lang="en-US" dirty="0"/>
              <a:t>Documenting care notes</a:t>
            </a:r>
          </a:p>
          <a:p>
            <a:pPr lvl="1"/>
            <a:r>
              <a:rPr lang="en-US" dirty="0"/>
              <a:t>Enrolling patients in medication assistance programs</a:t>
            </a:r>
          </a:p>
          <a:p>
            <a:pPr lvl="1"/>
            <a:r>
              <a:rPr lang="en-US" dirty="0"/>
              <a:t>Managing the drug supply chain</a:t>
            </a:r>
          </a:p>
          <a:p>
            <a:r>
              <a:rPr lang="en-US" dirty="0"/>
              <a:t>However, it presents issues of ethics, legality, and social challenge</a:t>
            </a:r>
          </a:p>
          <a:p>
            <a:r>
              <a:rPr lang="en-US" dirty="0"/>
              <a:t>Through collaboration, continuous learning, and ethical AI, patient care can be revolutionized while preserving the human touch in pharmacy practice</a:t>
            </a:r>
          </a:p>
        </p:txBody>
      </p:sp>
    </p:spTree>
    <p:extLst>
      <p:ext uri="{BB962C8B-B14F-4D97-AF65-F5344CB8AC3E}">
        <p14:creationId xmlns:p14="http://schemas.microsoft.com/office/powerpoint/2010/main" val="6216651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3DF68-8415-8EB0-6F46-3E9EE1F3045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C2CB3C6-617E-D081-7E56-01E5FDB38EF7}"/>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F07AA905-CDB7-C985-B1D3-7430830AF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1515F2BC-792C-A781-4C74-C0CA7217704D}"/>
              </a:ext>
            </a:extLst>
          </p:cNvPr>
          <p:cNvSpPr>
            <a:spLocks noGrp="1"/>
          </p:cNvSpPr>
          <p:nvPr>
            <p:ph sz="half" idx="1"/>
          </p:nvPr>
        </p:nvSpPr>
        <p:spPr>
          <a:xfrm>
            <a:off x="300790" y="1539241"/>
            <a:ext cx="7355786" cy="5042646"/>
          </a:xfrm>
        </p:spPr>
        <p:txBody>
          <a:bodyPr>
            <a:noAutofit/>
          </a:bodyPr>
          <a:lstStyle/>
          <a:p>
            <a:pPr marL="457200" indent="-457200">
              <a:buClrTx/>
              <a:buFont typeface="+mj-lt"/>
              <a:buAutoNum type="arabicPeriod"/>
            </a:pPr>
            <a:r>
              <a:rPr lang="en-US" sz="1430" dirty="0"/>
              <a:t>Health-system leaders must empower pharmacists to drive an enterprise-wide generative AI agenda that elevates the roles of the pharmacy workforce to achieve enhanced safety, quality, and access to care for all patients. This includes establishing institutional governance to evaluate and manage AI risks, investments, ethical use, continuous monitoring, and progress while encouraging innovation.</a:t>
            </a:r>
          </a:p>
          <a:p>
            <a:pPr marL="457200" indent="-457200">
              <a:buClrTx/>
              <a:buFont typeface="+mj-lt"/>
              <a:buAutoNum type="arabicPeriod"/>
            </a:pPr>
            <a:r>
              <a:rPr lang="en-US" sz="1430" dirty="0"/>
              <a:t>Pharmacy leaders must embrace the mandate to lead in the development of the enterprise AI agenda and should prioritize 2 or 3 strategic opportunity areas to serve as enterprise North Stars for documenting and demonstrating the value of “pharmacy + AI” and launch pilot evaluations to support adoption and evaluate return on investment.</a:t>
            </a:r>
          </a:p>
          <a:p>
            <a:pPr marL="457200" indent="-457200">
              <a:buClrTx/>
              <a:buFont typeface="+mj-lt"/>
              <a:buAutoNum type="arabicPeriod"/>
            </a:pPr>
            <a:r>
              <a:rPr lang="en-US" sz="1430" dirty="0"/>
              <a:t>Pharmacy leaders must work to establish common workflows and EHR documentation to facilitate the adoption of AI.</a:t>
            </a:r>
          </a:p>
          <a:p>
            <a:pPr marL="457200" indent="-457200">
              <a:buClrTx/>
              <a:buFont typeface="+mj-lt"/>
              <a:buAutoNum type="arabicPeriod"/>
            </a:pPr>
            <a:r>
              <a:rPr lang="en-US" sz="1430" dirty="0"/>
              <a:t>Schools of pharmacy and professional societies must incorporate AI principles and practices into the competencies and curricula and ongoing education and training of the pharmacy workforce, covering topics such as the responsible use of AI, fundamentals of AI, data literacy, bias awareness, and ethical considerations.</a:t>
            </a:r>
          </a:p>
          <a:p>
            <a:pPr marL="457200" indent="-457200">
              <a:buClrTx/>
              <a:buFont typeface="+mj-lt"/>
              <a:buAutoNum type="arabicPeriod"/>
            </a:pPr>
            <a:r>
              <a:rPr lang="en-US" sz="1430" dirty="0"/>
              <a:t>Healthcare organizations must foster a culture where AI is seen as an augmentation to human decision-making rather than a replacement, encouraging interdisciplinary collaboration so that clinicians and AI work together to enhance patient care.</a:t>
            </a:r>
          </a:p>
        </p:txBody>
      </p:sp>
    </p:spTree>
    <p:extLst>
      <p:ext uri="{BB962C8B-B14F-4D97-AF65-F5344CB8AC3E}">
        <p14:creationId xmlns:p14="http://schemas.microsoft.com/office/powerpoint/2010/main" val="4277468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4"/>
            <a:ext cx="9659817" cy="2769576"/>
          </a:xfrm>
        </p:spPr>
        <p:txBody>
          <a:bodyPr>
            <a:normAutofit/>
          </a:bodyPr>
          <a:lstStyle/>
          <a:p>
            <a:r>
              <a:rPr lang="en-US" dirty="0"/>
              <a:t>Theme 6: Stabilizing the Pharmacy Workforce</a:t>
            </a:r>
            <a:br>
              <a:rPr lang="en-US" dirty="0"/>
            </a:br>
            <a:endParaRPr lang="en-US" dirty="0"/>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089105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Another Pharmacist Shortage: Concerns and Possible Solutions</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According to the American Association of Colleges of Pharmacy, there has been a greater than 30% decline in pharmacy school enrollment over past decade</a:t>
            </a:r>
          </a:p>
          <a:p>
            <a:r>
              <a:rPr lang="en-US" dirty="0"/>
              <a:t>Over the past 5 years, there has been a 500% increase in unfilled pharmacy residency positions</a:t>
            </a:r>
          </a:p>
          <a:p>
            <a:r>
              <a:rPr lang="en-US" dirty="0"/>
              <a:t>The US Bureau of Labor Statistics estimates that pharmacist jobs will grow at an average of 3% over the next decade</a:t>
            </a:r>
          </a:p>
          <a:p>
            <a:r>
              <a:rPr lang="en-US" dirty="0"/>
              <a:t>Continued innovation will require highly trained pharmacists to manage new therapies, including cell and gene-based therapies</a:t>
            </a:r>
          </a:p>
        </p:txBody>
      </p:sp>
    </p:spTree>
    <p:extLst>
      <p:ext uri="{BB962C8B-B14F-4D97-AF65-F5344CB8AC3E}">
        <p14:creationId xmlns:p14="http://schemas.microsoft.com/office/powerpoint/2010/main" val="1066738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A decline in pharmacy school enrollments will result in 20% of PGY1 residency program positions being unfilled.</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2012739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Pharmacy student enrollment will increase by 25% compared to 2024.</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053419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317C-0F98-97D6-B905-038DA016DF2B}"/>
              </a:ext>
            </a:extLst>
          </p:cNvPr>
          <p:cNvSpPr>
            <a:spLocks noGrp="1"/>
          </p:cNvSpPr>
          <p:nvPr>
            <p:ph type="title"/>
          </p:nvPr>
        </p:nvSpPr>
        <p:spPr/>
        <p:txBody>
          <a:bodyPr>
            <a:normAutofit fontScale="90000"/>
          </a:bodyPr>
          <a:lstStyle/>
          <a:p>
            <a:r>
              <a:rPr lang="en-US" dirty="0"/>
              <a:t>The Impact of Declining Pharmacy School Enrollment on a Prepared Workforce</a:t>
            </a:r>
          </a:p>
        </p:txBody>
      </p:sp>
      <p:sp>
        <p:nvSpPr>
          <p:cNvPr id="3" name="Content Placeholder 2">
            <a:extLst>
              <a:ext uri="{FF2B5EF4-FFF2-40B4-BE49-F238E27FC236}">
                <a16:creationId xmlns:a16="http://schemas.microsoft.com/office/drawing/2014/main" id="{75795237-92DE-D408-7713-810589BBDBA7}"/>
              </a:ext>
            </a:extLst>
          </p:cNvPr>
          <p:cNvSpPr>
            <a:spLocks noGrp="1"/>
          </p:cNvSpPr>
          <p:nvPr>
            <p:ph idx="1"/>
          </p:nvPr>
        </p:nvSpPr>
        <p:spPr/>
        <p:txBody>
          <a:bodyPr>
            <a:normAutofit fontScale="92500" lnSpcReduction="20000"/>
          </a:bodyPr>
          <a:lstStyle/>
          <a:p>
            <a:r>
              <a:rPr lang="en-US" dirty="0"/>
              <a:t>Pharmacy school enrollment continues declining, resulting in fewer students pursuing residency training</a:t>
            </a:r>
          </a:p>
          <a:p>
            <a:pPr lvl="1"/>
            <a:r>
              <a:rPr lang="en-US" dirty="0"/>
              <a:t>Panelists generally do not believe that there will be a significant increase in pharmacy student enrollment by 2029</a:t>
            </a:r>
          </a:p>
          <a:p>
            <a:pPr marL="0" indent="0">
              <a:buNone/>
            </a:pPr>
            <a:endParaRPr lang="en-US" dirty="0"/>
          </a:p>
          <a:p>
            <a:r>
              <a:rPr lang="en-US" dirty="0"/>
              <a:t>68% of respondents believe that the profession is highly unprepared for the scenario in which 20% of residency positions go unfilled</a:t>
            </a:r>
          </a:p>
          <a:p>
            <a:pPr marL="0" indent="0">
              <a:buNone/>
            </a:pPr>
            <a:endParaRPr lang="en-US" dirty="0"/>
          </a:p>
          <a:p>
            <a:r>
              <a:rPr lang="en-US" dirty="0"/>
              <a:t>Nontraditional residency programs or more robust competency-based training programs could mitigate the knowledge and skill gap while providing growth and retention incentives for the existing workforce</a:t>
            </a:r>
          </a:p>
        </p:txBody>
      </p:sp>
    </p:spTree>
    <p:extLst>
      <p:ext uri="{BB962C8B-B14F-4D97-AF65-F5344CB8AC3E}">
        <p14:creationId xmlns:p14="http://schemas.microsoft.com/office/powerpoint/2010/main" val="65127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B37A-4D40-BAF4-6C2F-632D2EB52FE5}"/>
              </a:ext>
            </a:extLst>
          </p:cNvPr>
          <p:cNvSpPr>
            <a:spLocks noGrp="1"/>
          </p:cNvSpPr>
          <p:nvPr>
            <p:ph type="title"/>
          </p:nvPr>
        </p:nvSpPr>
        <p:spPr/>
        <p:txBody>
          <a:bodyPr/>
          <a:lstStyle/>
          <a:p>
            <a:r>
              <a:rPr lang="en-US" dirty="0"/>
              <a:t>Pharmacy Forecast: Overview</a:t>
            </a:r>
          </a:p>
        </p:txBody>
      </p:sp>
      <p:sp>
        <p:nvSpPr>
          <p:cNvPr id="3" name="Content Placeholder 2">
            <a:extLst>
              <a:ext uri="{FF2B5EF4-FFF2-40B4-BE49-F238E27FC236}">
                <a16:creationId xmlns:a16="http://schemas.microsoft.com/office/drawing/2014/main" id="{AB08E9A1-21B4-CD93-559C-CD3D860B4877}"/>
              </a:ext>
            </a:extLst>
          </p:cNvPr>
          <p:cNvSpPr>
            <a:spLocks noGrp="1"/>
          </p:cNvSpPr>
          <p:nvPr>
            <p:ph idx="1"/>
          </p:nvPr>
        </p:nvSpPr>
        <p:spPr/>
        <p:txBody>
          <a:bodyPr/>
          <a:lstStyle/>
          <a:p>
            <a:r>
              <a:rPr lang="en-US" dirty="0"/>
              <a:t>Predicts developments in general themes likely to challenge pharmacy leaders in hospitals and health-systems over the coming 5 years</a:t>
            </a:r>
          </a:p>
          <a:p>
            <a:r>
              <a:rPr lang="en-US" dirty="0"/>
              <a:t>Presents actionable strategic recommendations to pharmacy practice leaders</a:t>
            </a:r>
          </a:p>
          <a:p>
            <a:r>
              <a:rPr lang="en-US" dirty="0"/>
              <a:t>Reports survey results of trend watchers and leaders in health-system pharmacy and analyzes predicted trends</a:t>
            </a:r>
          </a:p>
        </p:txBody>
      </p:sp>
      <p:sp>
        <p:nvSpPr>
          <p:cNvPr id="5" name="TextBox 4">
            <a:extLst>
              <a:ext uri="{FF2B5EF4-FFF2-40B4-BE49-F238E27FC236}">
                <a16:creationId xmlns:a16="http://schemas.microsoft.com/office/drawing/2014/main" id="{584F8408-E9BC-E5CC-B496-96C75A2DF6D4}"/>
              </a:ext>
            </a:extLst>
          </p:cNvPr>
          <p:cNvSpPr txBox="1"/>
          <p:nvPr/>
        </p:nvSpPr>
        <p:spPr>
          <a:xfrm>
            <a:off x="96761" y="6492875"/>
            <a:ext cx="6096000" cy="246221"/>
          </a:xfrm>
          <a:prstGeom prst="rect">
            <a:avLst/>
          </a:prstGeom>
          <a:noFill/>
        </p:spPr>
        <p:txBody>
          <a:bodyPr wrap="square" rtlCol="0">
            <a:spAutoFit/>
          </a:bodyPr>
          <a:lstStyle/>
          <a:p>
            <a:r>
              <a:rPr lang="en-US" sz="1000" dirty="0"/>
              <a:t>ASHP Foundation. </a:t>
            </a:r>
            <a:r>
              <a:rPr lang="en-US" sz="1000" dirty="0">
                <a:hlinkClick r:id="rId3"/>
              </a:rPr>
              <a:t>https://www.ashpfoundation.org/pharmacyforecast</a:t>
            </a:r>
            <a:r>
              <a:rPr lang="en-US" sz="1000" dirty="0"/>
              <a:t> (accessed 2025 Feb 2).</a:t>
            </a:r>
          </a:p>
        </p:txBody>
      </p:sp>
    </p:spTree>
    <p:extLst>
      <p:ext uri="{BB962C8B-B14F-4D97-AF65-F5344CB8AC3E}">
        <p14:creationId xmlns:p14="http://schemas.microsoft.com/office/powerpoint/2010/main" val="28075116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7" name="Picture 6">
            <a:extLst>
              <a:ext uri="{FF2B5EF4-FFF2-40B4-BE49-F238E27FC236}">
                <a16:creationId xmlns:a16="http://schemas.microsoft.com/office/drawing/2014/main" id="{BFE4E2EF-54F8-B261-7EF6-98A0975808FD}"/>
              </a:ext>
            </a:extLst>
          </p:cNvPr>
          <p:cNvPicPr>
            <a:picLocks noChangeAspect="1"/>
          </p:cNvPicPr>
          <p:nvPr/>
        </p:nvPicPr>
        <p:blipFill>
          <a:blip r:embed="rId3"/>
          <a:stretch>
            <a:fillRect/>
          </a:stretch>
        </p:blipFill>
        <p:spPr>
          <a:xfrm>
            <a:off x="710638" y="2209751"/>
            <a:ext cx="10770724" cy="1843185"/>
          </a:xfrm>
          <a:prstGeom prst="rect">
            <a:avLst/>
          </a:prstGeom>
        </p:spPr>
      </p:pic>
    </p:spTree>
    <p:extLst>
      <p:ext uri="{BB962C8B-B14F-4D97-AF65-F5344CB8AC3E}">
        <p14:creationId xmlns:p14="http://schemas.microsoft.com/office/powerpoint/2010/main" val="5532227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6CB228C9-B522-B44E-DE84-2CE138F94849}"/>
              </a:ext>
            </a:extLst>
          </p:cNvPr>
          <p:cNvPicPr>
            <a:picLocks noChangeAspect="1"/>
          </p:cNvPicPr>
          <p:nvPr/>
        </p:nvPicPr>
        <p:blipFill>
          <a:blip r:embed="rId3"/>
          <a:stretch>
            <a:fillRect/>
          </a:stretch>
        </p:blipFill>
        <p:spPr>
          <a:xfrm>
            <a:off x="587258" y="2224041"/>
            <a:ext cx="10977726" cy="1814606"/>
          </a:xfrm>
          <a:prstGeom prst="rect">
            <a:avLst/>
          </a:prstGeom>
        </p:spPr>
      </p:pic>
    </p:spTree>
    <p:extLst>
      <p:ext uri="{BB962C8B-B14F-4D97-AF65-F5344CB8AC3E}">
        <p14:creationId xmlns:p14="http://schemas.microsoft.com/office/powerpoint/2010/main" val="34079277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Due to a shortage of pharmacists, state boards of pharmacy will expand the scope of practice for pharmacy technicians.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163523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Pharmacy technicians will be authorized to independently perform certain patient care activities without supervision by a pharmacist (e.g., manage protocol-based care, administer immunizations).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831259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Expanding Pharmacy Technician Roles due to a Pharmacist Shortage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The expansion of the pharmacist’s scope of practice while the pharmacist pipeline shrinks presents challenges for providing advanced services</a:t>
            </a:r>
          </a:p>
          <a:p>
            <a:r>
              <a:rPr lang="en-US" dirty="0"/>
              <a:t>Boards of pharmacy can mitigate the pharmacist shortage by expanding the pharmacy technician scope of practice</a:t>
            </a:r>
          </a:p>
          <a:p>
            <a:r>
              <a:rPr lang="en-US" dirty="0"/>
              <a:t>Defining patient care activities that can be independently performed by pharmacy technicians would allow pharmacists to focus their time on higher level patient care activities</a:t>
            </a:r>
          </a:p>
          <a:p>
            <a:endParaRPr lang="en-US" dirty="0"/>
          </a:p>
        </p:txBody>
      </p:sp>
    </p:spTree>
    <p:extLst>
      <p:ext uri="{BB962C8B-B14F-4D97-AF65-F5344CB8AC3E}">
        <p14:creationId xmlns:p14="http://schemas.microsoft.com/office/powerpoint/2010/main" val="26252452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55F5C06F-DDB9-D4E5-F951-77C06BA3B711}"/>
              </a:ext>
            </a:extLst>
          </p:cNvPr>
          <p:cNvPicPr>
            <a:picLocks noChangeAspect="1"/>
          </p:cNvPicPr>
          <p:nvPr/>
        </p:nvPicPr>
        <p:blipFill>
          <a:blip r:embed="rId3"/>
          <a:stretch>
            <a:fillRect/>
          </a:stretch>
        </p:blipFill>
        <p:spPr>
          <a:xfrm>
            <a:off x="1142155" y="2274838"/>
            <a:ext cx="9907689" cy="1713012"/>
          </a:xfrm>
          <a:prstGeom prst="rect">
            <a:avLst/>
          </a:prstGeom>
        </p:spPr>
      </p:pic>
    </p:spTree>
    <p:extLst>
      <p:ext uri="{BB962C8B-B14F-4D97-AF65-F5344CB8AC3E}">
        <p14:creationId xmlns:p14="http://schemas.microsoft.com/office/powerpoint/2010/main" val="38253257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7" name="Picture 6">
            <a:extLst>
              <a:ext uri="{FF2B5EF4-FFF2-40B4-BE49-F238E27FC236}">
                <a16:creationId xmlns:a16="http://schemas.microsoft.com/office/drawing/2014/main" id="{36F0524F-2110-CE70-1C1A-B3081910F0BC}"/>
              </a:ext>
            </a:extLst>
          </p:cNvPr>
          <p:cNvPicPr>
            <a:picLocks noChangeAspect="1"/>
          </p:cNvPicPr>
          <p:nvPr/>
        </p:nvPicPr>
        <p:blipFill>
          <a:blip r:embed="rId3"/>
          <a:stretch>
            <a:fillRect/>
          </a:stretch>
        </p:blipFill>
        <p:spPr>
          <a:xfrm>
            <a:off x="649113" y="2219277"/>
            <a:ext cx="10893774" cy="1824133"/>
          </a:xfrm>
          <a:prstGeom prst="rect">
            <a:avLst/>
          </a:prstGeom>
        </p:spPr>
      </p:pic>
    </p:spTree>
    <p:extLst>
      <p:ext uri="{BB962C8B-B14F-4D97-AF65-F5344CB8AC3E}">
        <p14:creationId xmlns:p14="http://schemas.microsoft.com/office/powerpoint/2010/main" val="3750508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50% of states will modify their pharmacy practice acts to reduce barriers to licensure (e.g., simplify the application process) for foreign pharmacy graduates.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5206236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Barriers to Entry</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normAutofit/>
          </a:bodyPr>
          <a:lstStyle/>
          <a:p>
            <a:r>
              <a:rPr lang="en-US" dirty="0"/>
              <a:t>Over half of the panelists believe that boards of pharmacy will reduce barriers to licensure by simplifying the application process for foreign pharmacy graduates</a:t>
            </a:r>
          </a:p>
          <a:p>
            <a:r>
              <a:rPr lang="en-US" dirty="0"/>
              <a:t>Reducing the barriers to licensure provides more pharmacists into the pipeline and helps reduce the burden of fewer pharmacy students</a:t>
            </a:r>
          </a:p>
        </p:txBody>
      </p:sp>
    </p:spTree>
    <p:extLst>
      <p:ext uri="{BB962C8B-B14F-4D97-AF65-F5344CB8AC3E}">
        <p14:creationId xmlns:p14="http://schemas.microsoft.com/office/powerpoint/2010/main" val="389627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8B50ABBC-87DE-2A26-A163-E15E0B5F8FCF}"/>
              </a:ext>
            </a:extLst>
          </p:cNvPr>
          <p:cNvPicPr>
            <a:picLocks noChangeAspect="1"/>
          </p:cNvPicPr>
          <p:nvPr/>
        </p:nvPicPr>
        <p:blipFill>
          <a:blip r:embed="rId3"/>
          <a:stretch>
            <a:fillRect/>
          </a:stretch>
        </p:blipFill>
        <p:spPr>
          <a:xfrm>
            <a:off x="890454" y="2233449"/>
            <a:ext cx="10411092" cy="1704740"/>
          </a:xfrm>
          <a:prstGeom prst="rect">
            <a:avLst/>
          </a:prstGeom>
        </p:spPr>
      </p:pic>
    </p:spTree>
    <p:extLst>
      <p:ext uri="{BB962C8B-B14F-4D97-AF65-F5344CB8AC3E}">
        <p14:creationId xmlns:p14="http://schemas.microsoft.com/office/powerpoint/2010/main" val="98539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C7E20A-CCFE-CC4C-DBF3-BDEB5745AE95}"/>
              </a:ext>
            </a:extLst>
          </p:cNvPr>
          <p:cNvSpPr>
            <a:spLocks noGrp="1"/>
          </p:cNvSpPr>
          <p:nvPr>
            <p:ph type="body" sz="quarter" idx="12"/>
          </p:nvPr>
        </p:nvSpPr>
        <p:spPr>
          <a:xfrm>
            <a:off x="5788142" y="822059"/>
            <a:ext cx="2551196" cy="2181024"/>
          </a:xfrm>
        </p:spPr>
        <p:txBody>
          <a:bodyPr anchor="ctr">
            <a:normAutofit/>
          </a:bodyPr>
          <a:lstStyle/>
          <a:p>
            <a:r>
              <a:rPr lang="en-US" b="1" dirty="0"/>
              <a:t>Appointed Forecast Panel (FP) completes a questionnaire </a:t>
            </a:r>
          </a:p>
        </p:txBody>
      </p:sp>
      <p:sp>
        <p:nvSpPr>
          <p:cNvPr id="5" name="Text Placeholder 4">
            <a:extLst>
              <a:ext uri="{FF2B5EF4-FFF2-40B4-BE49-F238E27FC236}">
                <a16:creationId xmlns:a16="http://schemas.microsoft.com/office/drawing/2014/main" id="{C7F4B934-FE5B-DB76-4B25-A1DB53A47CE1}"/>
              </a:ext>
            </a:extLst>
          </p:cNvPr>
          <p:cNvSpPr>
            <a:spLocks noGrp="1"/>
          </p:cNvSpPr>
          <p:nvPr>
            <p:ph type="body" sz="quarter" idx="20"/>
          </p:nvPr>
        </p:nvSpPr>
        <p:spPr>
          <a:xfrm>
            <a:off x="9017343" y="822059"/>
            <a:ext cx="2551196" cy="2181024"/>
          </a:xfrm>
        </p:spPr>
        <p:txBody>
          <a:bodyPr anchor="ctr">
            <a:normAutofit/>
          </a:bodyPr>
          <a:lstStyle/>
          <a:p>
            <a:r>
              <a:rPr lang="en-US" b="1" dirty="0"/>
              <a:t>Survey asks likelihood of certain trends occurring over next five years</a:t>
            </a:r>
          </a:p>
        </p:txBody>
      </p:sp>
      <p:sp>
        <p:nvSpPr>
          <p:cNvPr id="7" name="Text Placeholder 6">
            <a:extLst>
              <a:ext uri="{FF2B5EF4-FFF2-40B4-BE49-F238E27FC236}">
                <a16:creationId xmlns:a16="http://schemas.microsoft.com/office/drawing/2014/main" id="{DD933B37-6E77-A4D0-4671-898F9477A408}"/>
              </a:ext>
            </a:extLst>
          </p:cNvPr>
          <p:cNvSpPr>
            <a:spLocks noGrp="1"/>
          </p:cNvSpPr>
          <p:nvPr>
            <p:ph type="body" sz="quarter" idx="22"/>
          </p:nvPr>
        </p:nvSpPr>
        <p:spPr>
          <a:xfrm>
            <a:off x="5788142" y="3854919"/>
            <a:ext cx="2551196" cy="2181023"/>
          </a:xfrm>
        </p:spPr>
        <p:txBody>
          <a:bodyPr anchor="ctr">
            <a:normAutofit/>
          </a:bodyPr>
          <a:lstStyle/>
          <a:p>
            <a:r>
              <a:rPr lang="en-US" b="1" dirty="0"/>
              <a:t>Experts recruited to write a brief chapter for each domain</a:t>
            </a:r>
          </a:p>
        </p:txBody>
      </p:sp>
      <p:sp>
        <p:nvSpPr>
          <p:cNvPr id="9" name="Text Placeholder 8">
            <a:extLst>
              <a:ext uri="{FF2B5EF4-FFF2-40B4-BE49-F238E27FC236}">
                <a16:creationId xmlns:a16="http://schemas.microsoft.com/office/drawing/2014/main" id="{5C1DDF84-D12B-796D-240F-9B0EBE927F65}"/>
              </a:ext>
            </a:extLst>
          </p:cNvPr>
          <p:cNvSpPr>
            <a:spLocks noGrp="1"/>
          </p:cNvSpPr>
          <p:nvPr>
            <p:ph type="body" sz="quarter" idx="24"/>
          </p:nvPr>
        </p:nvSpPr>
        <p:spPr>
          <a:xfrm>
            <a:off x="9017343" y="3854919"/>
            <a:ext cx="2551196" cy="2181023"/>
          </a:xfrm>
        </p:spPr>
        <p:txBody>
          <a:bodyPr anchor="ctr">
            <a:noAutofit/>
          </a:bodyPr>
          <a:lstStyle/>
          <a:p>
            <a:r>
              <a:rPr lang="en-US" b="1" dirty="0"/>
              <a:t>Each chapter presents the survey results, authors assessment of predictions and strategic recommendations </a:t>
            </a:r>
          </a:p>
        </p:txBody>
      </p:sp>
      <p:sp>
        <p:nvSpPr>
          <p:cNvPr id="14" name="Content Placeholder 13">
            <a:extLst>
              <a:ext uri="{FF2B5EF4-FFF2-40B4-BE49-F238E27FC236}">
                <a16:creationId xmlns:a16="http://schemas.microsoft.com/office/drawing/2014/main" id="{4B26B056-21A9-1F69-412C-11E87F8F2189}"/>
              </a:ext>
            </a:extLst>
          </p:cNvPr>
          <p:cNvSpPr>
            <a:spLocks noGrp="1"/>
          </p:cNvSpPr>
          <p:nvPr>
            <p:ph sz="quarter" idx="11"/>
          </p:nvPr>
        </p:nvSpPr>
        <p:spPr>
          <a:xfrm>
            <a:off x="623461" y="845513"/>
            <a:ext cx="4601682" cy="2601944"/>
          </a:xfrm>
          <a:solidFill>
            <a:srgbClr val="D6DCE5"/>
          </a:solidFill>
        </p:spPr>
        <p:txBody>
          <a:bodyPr>
            <a:normAutofit/>
          </a:bodyPr>
          <a:lstStyle/>
          <a:p>
            <a:pPr>
              <a:lnSpc>
                <a:spcPct val="100000"/>
              </a:lnSpc>
            </a:pPr>
            <a:r>
              <a:rPr lang="en-US" sz="3200" b="1" dirty="0">
                <a:solidFill>
                  <a:srgbClr val="006EB7"/>
                </a:solidFill>
              </a:rPr>
              <a:t>Pharmacy Forecast Methodology</a:t>
            </a:r>
          </a:p>
        </p:txBody>
      </p:sp>
      <p:sp>
        <p:nvSpPr>
          <p:cNvPr id="2" name="TextBox 1">
            <a:extLst>
              <a:ext uri="{FF2B5EF4-FFF2-40B4-BE49-F238E27FC236}">
                <a16:creationId xmlns:a16="http://schemas.microsoft.com/office/drawing/2014/main" id="{F41E4A68-1320-F03E-791A-38DEDCA0F0EA}"/>
              </a:ext>
            </a:extLst>
          </p:cNvPr>
          <p:cNvSpPr txBox="1"/>
          <p:nvPr/>
        </p:nvSpPr>
        <p:spPr>
          <a:xfrm>
            <a:off x="153206" y="6487361"/>
            <a:ext cx="6096000" cy="246221"/>
          </a:xfrm>
          <a:prstGeom prst="rect">
            <a:avLst/>
          </a:prstGeom>
          <a:noFill/>
        </p:spPr>
        <p:txBody>
          <a:bodyPr wrap="square" rtlCol="0">
            <a:spAutoFit/>
          </a:bodyPr>
          <a:lstStyle/>
          <a:p>
            <a:r>
              <a:rPr lang="en-US" sz="1000" dirty="0"/>
              <a:t>ASHP Foundation. </a:t>
            </a:r>
            <a:r>
              <a:rPr lang="en-US" sz="1000" dirty="0">
                <a:hlinkClick r:id="rId3"/>
              </a:rPr>
              <a:t>https://www.ashpfoundation.org/pharmacyforecast</a:t>
            </a:r>
            <a:r>
              <a:rPr lang="en-US" sz="1000" dirty="0"/>
              <a:t> (accessed 2025 Feb 2).</a:t>
            </a:r>
          </a:p>
        </p:txBody>
      </p:sp>
      <p:pic>
        <p:nvPicPr>
          <p:cNvPr id="8" name="Picture 7">
            <a:extLst>
              <a:ext uri="{FF2B5EF4-FFF2-40B4-BE49-F238E27FC236}">
                <a16:creationId xmlns:a16="http://schemas.microsoft.com/office/drawing/2014/main" id="{47A1B7D8-F73A-0169-04FE-1B83E39660CC}"/>
              </a:ext>
            </a:extLst>
          </p:cNvPr>
          <p:cNvPicPr>
            <a:picLocks noChangeAspect="1"/>
          </p:cNvPicPr>
          <p:nvPr/>
        </p:nvPicPr>
        <p:blipFill>
          <a:blip r:embed="rId4"/>
          <a:stretch>
            <a:fillRect/>
          </a:stretch>
        </p:blipFill>
        <p:spPr>
          <a:xfrm>
            <a:off x="918544" y="2146485"/>
            <a:ext cx="4011516" cy="3237257"/>
          </a:xfrm>
          <a:prstGeom prst="rect">
            <a:avLst/>
          </a:prstGeom>
        </p:spPr>
      </p:pic>
    </p:spTree>
    <p:extLst>
      <p:ext uri="{BB962C8B-B14F-4D97-AF65-F5344CB8AC3E}">
        <p14:creationId xmlns:p14="http://schemas.microsoft.com/office/powerpoint/2010/main" val="17504542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lvl="0" indent="0" algn="l" rtl="0">
              <a:spcBef>
                <a:spcPts val="1200"/>
              </a:spcBef>
              <a:spcAft>
                <a:spcPts val="0"/>
              </a:spcAft>
              <a:buNone/>
            </a:pPr>
            <a:r>
              <a:rPr lang="en-US" sz="3200" b="1" dirty="0"/>
              <a:t>75% of health systems will implement virtual platforms to extend the reach of the pharmacy workforce (e.g., providing clinical services to home-based or rural patients).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2522720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56EB-2978-FB39-DFDA-CEC1FDABA05A}"/>
              </a:ext>
            </a:extLst>
          </p:cNvPr>
          <p:cNvSpPr>
            <a:spLocks noGrp="1"/>
          </p:cNvSpPr>
          <p:nvPr>
            <p:ph type="title"/>
          </p:nvPr>
        </p:nvSpPr>
        <p:spPr/>
        <p:txBody>
          <a:bodyPr/>
          <a:lstStyle/>
          <a:p>
            <a:r>
              <a:rPr lang="en-US" dirty="0"/>
              <a:t>Expanding Geographical Boundaries</a:t>
            </a:r>
          </a:p>
        </p:txBody>
      </p:sp>
      <p:sp>
        <p:nvSpPr>
          <p:cNvPr id="3" name="Content Placeholder 2">
            <a:extLst>
              <a:ext uri="{FF2B5EF4-FFF2-40B4-BE49-F238E27FC236}">
                <a16:creationId xmlns:a16="http://schemas.microsoft.com/office/drawing/2014/main" id="{A7BD2693-22CE-B345-C375-38D907736B6A}"/>
              </a:ext>
            </a:extLst>
          </p:cNvPr>
          <p:cNvSpPr>
            <a:spLocks noGrp="1"/>
          </p:cNvSpPr>
          <p:nvPr>
            <p:ph idx="1"/>
          </p:nvPr>
        </p:nvSpPr>
        <p:spPr/>
        <p:txBody>
          <a:bodyPr>
            <a:normAutofit fontScale="92500" lnSpcReduction="10000"/>
          </a:bodyPr>
          <a:lstStyle/>
          <a:p>
            <a:r>
              <a:rPr lang="en-US" dirty="0"/>
              <a:t>Health systems continue expanding their reach through expansion and association, sometimes crossing state lines</a:t>
            </a:r>
          </a:p>
          <a:p>
            <a:pPr marL="0" indent="0">
              <a:buNone/>
            </a:pPr>
            <a:endParaRPr lang="en-US" dirty="0"/>
          </a:p>
          <a:p>
            <a:r>
              <a:rPr lang="en-US" dirty="0"/>
              <a:t>Simplifying reciprocity between states will become more important as this expansion continues and pharmacists are expected to practice care in multiple states</a:t>
            </a:r>
          </a:p>
          <a:p>
            <a:endParaRPr lang="en-US" dirty="0"/>
          </a:p>
          <a:p>
            <a:r>
              <a:rPr lang="en-US" dirty="0"/>
              <a:t>The reciprocity process for physicians who practice in multiple states has become much simpler than for pharmacists due to the Interstate Medical Licensure Compact</a:t>
            </a:r>
          </a:p>
          <a:p>
            <a:pPr lvl="1"/>
            <a:r>
              <a:rPr lang="en-US" dirty="0"/>
              <a:t>Similar compacts should be adopted for other health professions</a:t>
            </a:r>
          </a:p>
        </p:txBody>
      </p:sp>
    </p:spTree>
    <p:extLst>
      <p:ext uri="{BB962C8B-B14F-4D97-AF65-F5344CB8AC3E}">
        <p14:creationId xmlns:p14="http://schemas.microsoft.com/office/powerpoint/2010/main" val="21435127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743D794C-AB25-9047-25D9-0017EA6120D8}"/>
              </a:ext>
            </a:extLst>
          </p:cNvPr>
          <p:cNvPicPr>
            <a:picLocks noChangeAspect="1"/>
          </p:cNvPicPr>
          <p:nvPr/>
        </p:nvPicPr>
        <p:blipFill>
          <a:blip r:embed="rId3"/>
          <a:stretch>
            <a:fillRect/>
          </a:stretch>
        </p:blipFill>
        <p:spPr>
          <a:xfrm>
            <a:off x="1072095" y="2286000"/>
            <a:ext cx="10047809" cy="1692262"/>
          </a:xfrm>
          <a:prstGeom prst="rect">
            <a:avLst/>
          </a:prstGeom>
        </p:spPr>
      </p:pic>
    </p:spTree>
    <p:extLst>
      <p:ext uri="{BB962C8B-B14F-4D97-AF65-F5344CB8AC3E}">
        <p14:creationId xmlns:p14="http://schemas.microsoft.com/office/powerpoint/2010/main" val="13254255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75% of health systems will require pharmacists who manage cell and gene therapies to receive advanced training.</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454710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700-6888-0EAA-7AA2-4DABE0058A95}"/>
              </a:ext>
            </a:extLst>
          </p:cNvPr>
          <p:cNvSpPr>
            <a:spLocks noGrp="1"/>
          </p:cNvSpPr>
          <p:nvPr>
            <p:ph type="title"/>
          </p:nvPr>
        </p:nvSpPr>
        <p:spPr/>
        <p:txBody>
          <a:bodyPr/>
          <a:lstStyle/>
          <a:p>
            <a:r>
              <a:rPr lang="en-US" dirty="0"/>
              <a:t>Advanced Training for Advanced Therapies</a:t>
            </a:r>
          </a:p>
        </p:txBody>
      </p:sp>
      <p:sp>
        <p:nvSpPr>
          <p:cNvPr id="3" name="Content Placeholder 2">
            <a:extLst>
              <a:ext uri="{FF2B5EF4-FFF2-40B4-BE49-F238E27FC236}">
                <a16:creationId xmlns:a16="http://schemas.microsoft.com/office/drawing/2014/main" id="{C22314D4-5037-ABAA-09A7-A1BBC6BE297B}"/>
              </a:ext>
            </a:extLst>
          </p:cNvPr>
          <p:cNvSpPr>
            <a:spLocks noGrp="1"/>
          </p:cNvSpPr>
          <p:nvPr>
            <p:ph idx="1"/>
          </p:nvPr>
        </p:nvSpPr>
        <p:spPr/>
        <p:txBody>
          <a:bodyPr>
            <a:normAutofit lnSpcReduction="10000"/>
          </a:bodyPr>
          <a:lstStyle/>
          <a:p>
            <a:r>
              <a:rPr lang="en-US" dirty="0"/>
              <a:t>There are more than 20 innovative new agents classified as cell and gene therapies in the Food and Drug Administration pipeline that are anticipated to be reviewed and approved by the end of 2024</a:t>
            </a:r>
          </a:p>
          <a:p>
            <a:pPr lvl="1"/>
            <a:r>
              <a:rPr lang="en-US" dirty="0"/>
              <a:t>10 of these agents are expected to cost greater than $1 million per treatment course</a:t>
            </a:r>
          </a:p>
          <a:p>
            <a:r>
              <a:rPr lang="en-US" dirty="0"/>
              <a:t>Management of these therapies extends beyond clinical knowledge and should include both the product preparation phase and patient care phase</a:t>
            </a:r>
          </a:p>
          <a:p>
            <a:r>
              <a:rPr lang="en-US" dirty="0"/>
              <a:t>Only 13% of panelists indicated they were very prepared to manage cell and gene therapies</a:t>
            </a:r>
          </a:p>
        </p:txBody>
      </p:sp>
    </p:spTree>
    <p:extLst>
      <p:ext uri="{BB962C8B-B14F-4D97-AF65-F5344CB8AC3E}">
        <p14:creationId xmlns:p14="http://schemas.microsoft.com/office/powerpoint/2010/main" val="4264283220"/>
      </p:ext>
    </p:extLst>
  </p:cSld>
  <p:clrMapOvr>
    <a:masterClrMapping/>
  </p:clrMapOvr>
  <p:extLst>
    <p:ext uri="{6950BFC3-D8DA-4A85-94F7-54DA5524770B}">
      <p188:commentRel xmlns:p188="http://schemas.microsoft.com/office/powerpoint/2018/8/main" r:id="rId2"/>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D9A1CFB2-525C-F092-6E6F-5686FF9A2E48}"/>
              </a:ext>
            </a:extLst>
          </p:cNvPr>
          <p:cNvPicPr>
            <a:picLocks noChangeAspect="1"/>
          </p:cNvPicPr>
          <p:nvPr/>
        </p:nvPicPr>
        <p:blipFill>
          <a:blip r:embed="rId3"/>
          <a:stretch>
            <a:fillRect/>
          </a:stretch>
        </p:blipFill>
        <p:spPr>
          <a:xfrm>
            <a:off x="1128134" y="2344689"/>
            <a:ext cx="9935732" cy="1708248"/>
          </a:xfrm>
          <a:prstGeom prst="rect">
            <a:avLst/>
          </a:prstGeom>
        </p:spPr>
      </p:pic>
    </p:spTree>
    <p:extLst>
      <p:ext uri="{BB962C8B-B14F-4D97-AF65-F5344CB8AC3E}">
        <p14:creationId xmlns:p14="http://schemas.microsoft.com/office/powerpoint/2010/main" val="19078007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EA28-A4DC-1A45-DC8B-B1C71018C21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58BF7FB6-9D94-D84A-62EE-D7FE6DE1DA81}"/>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A63DD85E-1EB7-55A8-2BBD-91C0F91790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064C2BAE-F87A-CE87-695D-6C1A3D52BB6E}"/>
              </a:ext>
            </a:extLst>
          </p:cNvPr>
          <p:cNvSpPr>
            <a:spLocks noGrp="1"/>
          </p:cNvSpPr>
          <p:nvPr>
            <p:ph sz="half" idx="1"/>
          </p:nvPr>
        </p:nvSpPr>
        <p:spPr>
          <a:xfrm>
            <a:off x="414528" y="1539240"/>
            <a:ext cx="7242048" cy="5056631"/>
          </a:xfrm>
        </p:spPr>
        <p:txBody>
          <a:bodyPr>
            <a:noAutofit/>
          </a:bodyPr>
          <a:lstStyle/>
          <a:p>
            <a:pPr marL="342900" indent="-342900">
              <a:buClrTx/>
              <a:buFont typeface="+mj-lt"/>
              <a:buAutoNum type="arabicPeriod"/>
            </a:pPr>
            <a:r>
              <a:rPr lang="en-US" sz="1550" dirty="0"/>
              <a:t>Health-system pharmacists and ASHP should introduce approaches to increase awareness of health-system pharmacy practice among current student pharmacists and potential enrollees to colleges and schools of pharmacy. </a:t>
            </a:r>
          </a:p>
          <a:p>
            <a:pPr marL="342900" indent="-342900">
              <a:buClrTx/>
              <a:buFont typeface="+mj-lt"/>
              <a:buAutoNum type="arabicPeriod"/>
            </a:pPr>
            <a:r>
              <a:rPr lang="en-US" sz="1550" dirty="0"/>
              <a:t>Pharmacy leaders should consider incorporating into their strategic plans a 20% decrease in PGY1 residency graduates in the next 5 years. Plans should contemplate the potential impact on practice models, advanced roles, and the delivery of patient care. </a:t>
            </a:r>
          </a:p>
          <a:p>
            <a:pPr marL="342900" indent="-342900">
              <a:buClrTx/>
              <a:buFont typeface="+mj-lt"/>
              <a:buAutoNum type="arabicPeriod"/>
            </a:pPr>
            <a:r>
              <a:rPr lang="en-US" sz="1550" dirty="0"/>
              <a:t>Health-system pharmacy leaders and pharmacy organizations should advocate for the adoption and expansion of interstate licensure compacts for pharmacists to support greater patient access to pharmacy services.</a:t>
            </a:r>
          </a:p>
          <a:p>
            <a:pPr marL="342900" indent="-342900">
              <a:buClrTx/>
              <a:buFont typeface="+mj-lt"/>
              <a:buAutoNum type="arabicPeriod"/>
            </a:pPr>
            <a:r>
              <a:rPr lang="en-US" sz="1550" dirty="0"/>
              <a:t>Health-system pharmacy leaders and pharmacy organizations should support transformation of the current patchwork regulatory practice framework of individual states to incorporate the ideals of a standard of care model. </a:t>
            </a:r>
          </a:p>
          <a:p>
            <a:pPr marL="342900" indent="-342900">
              <a:buClrTx/>
              <a:buFont typeface="+mj-lt"/>
              <a:buAutoNum type="arabicPeriod"/>
            </a:pPr>
            <a:r>
              <a:rPr lang="en-US" sz="1550" dirty="0"/>
              <a:t>Health systems must prepare the current and future workforce and adapt existing care models to ensure that the clinical, operational, financial and longitudinal care needs of patients are met when they receive innovative and complex cell and gene-based therapies.</a:t>
            </a:r>
          </a:p>
        </p:txBody>
      </p:sp>
    </p:spTree>
    <p:extLst>
      <p:ext uri="{BB962C8B-B14F-4D97-AF65-F5344CB8AC3E}">
        <p14:creationId xmlns:p14="http://schemas.microsoft.com/office/powerpoint/2010/main" val="6268018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C0F7-3E95-9311-0885-028881958F71}"/>
              </a:ext>
            </a:extLst>
          </p:cNvPr>
          <p:cNvSpPr>
            <a:spLocks noGrp="1"/>
          </p:cNvSpPr>
          <p:nvPr>
            <p:ph type="ctrTitle"/>
          </p:nvPr>
        </p:nvSpPr>
        <p:spPr/>
        <p:txBody>
          <a:bodyPr/>
          <a:lstStyle/>
          <a:p>
            <a:r>
              <a:rPr lang="en-US" dirty="0"/>
              <a:t>Case Study Transition</a:t>
            </a:r>
          </a:p>
        </p:txBody>
      </p:sp>
      <p:sp>
        <p:nvSpPr>
          <p:cNvPr id="3" name="Subtitle 2">
            <a:extLst>
              <a:ext uri="{FF2B5EF4-FFF2-40B4-BE49-F238E27FC236}">
                <a16:creationId xmlns:a16="http://schemas.microsoft.com/office/drawing/2014/main" id="{5AE758D4-C733-FDB8-F176-E1489B68D620}"/>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0F1DF61-60AA-907B-E367-1791F5194EA1}"/>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37939282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B3AC-AEC2-0122-2DF2-77EA55C6B52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A6999B-1E35-90AA-5BE1-4777BBC9148E}"/>
              </a:ext>
            </a:extLst>
          </p:cNvPr>
          <p:cNvSpPr>
            <a:spLocks noGrp="1"/>
          </p:cNvSpPr>
          <p:nvPr>
            <p:ph idx="1"/>
          </p:nvPr>
        </p:nvSpPr>
        <p:spPr/>
        <p:txBody>
          <a:bodyPr/>
          <a:lstStyle/>
          <a:p>
            <a:r>
              <a:rPr lang="en-US" dirty="0"/>
              <a:t>30 minutes to work on assigned case and answer questions in a small group (4-8 people)</a:t>
            </a:r>
          </a:p>
          <a:p>
            <a:r>
              <a:rPr lang="en-US" dirty="0"/>
              <a:t>5 minutes per group to present the scenario and answer the questions from the case</a:t>
            </a:r>
          </a:p>
          <a:p>
            <a:r>
              <a:rPr lang="en-US" dirty="0"/>
              <a:t>Each group should select:</a:t>
            </a:r>
          </a:p>
          <a:p>
            <a:pPr lvl="1"/>
            <a:r>
              <a:rPr lang="en-US" dirty="0"/>
              <a:t>A person to lead or facilitate discuss among the group</a:t>
            </a:r>
          </a:p>
          <a:p>
            <a:pPr lvl="1"/>
            <a:r>
              <a:rPr lang="en-US" dirty="0"/>
              <a:t>A person to record discussions/decisions made </a:t>
            </a:r>
          </a:p>
          <a:p>
            <a:pPr lvl="1"/>
            <a:r>
              <a:rPr lang="en-US" dirty="0"/>
              <a:t>A timekeeper to keep the group on task</a:t>
            </a:r>
          </a:p>
          <a:p>
            <a:pPr lvl="1"/>
            <a:r>
              <a:rPr lang="en-US" dirty="0"/>
              <a:t>One or two presenters </a:t>
            </a:r>
          </a:p>
        </p:txBody>
      </p:sp>
    </p:spTree>
    <p:extLst>
      <p:ext uri="{BB962C8B-B14F-4D97-AF65-F5344CB8AC3E}">
        <p14:creationId xmlns:p14="http://schemas.microsoft.com/office/powerpoint/2010/main" val="39412028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1EBE-3000-9C9F-E963-B51A735BF913}"/>
              </a:ext>
            </a:extLst>
          </p:cNvPr>
          <p:cNvSpPr>
            <a:spLocks noGrp="1"/>
          </p:cNvSpPr>
          <p:nvPr>
            <p:ph type="ctrTitle"/>
          </p:nvPr>
        </p:nvSpPr>
        <p:spPr/>
        <p:txBody>
          <a:bodyPr/>
          <a:lstStyle/>
          <a:p>
            <a:r>
              <a:rPr lang="en-US" dirty="0"/>
              <a:t>Large Group Wrap-Up</a:t>
            </a:r>
          </a:p>
        </p:txBody>
      </p:sp>
      <p:sp>
        <p:nvSpPr>
          <p:cNvPr id="3" name="Subtitle 2">
            <a:extLst>
              <a:ext uri="{FF2B5EF4-FFF2-40B4-BE49-F238E27FC236}">
                <a16:creationId xmlns:a16="http://schemas.microsoft.com/office/drawing/2014/main" id="{A29908BE-1224-1E85-0BE0-22EF06DD9626}"/>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14D66AE-0CE1-05B6-ED71-2A170616FA29}"/>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4202621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7DBA-EB00-C308-0B65-3A77FEDB72C2}"/>
              </a:ext>
            </a:extLst>
          </p:cNvPr>
          <p:cNvSpPr>
            <a:spLocks noGrp="1"/>
          </p:cNvSpPr>
          <p:nvPr>
            <p:ph type="title"/>
          </p:nvPr>
        </p:nvSpPr>
        <p:spPr/>
        <p:txBody>
          <a:bodyPr/>
          <a:lstStyle/>
          <a:p>
            <a:r>
              <a:rPr lang="en-US" dirty="0"/>
              <a:t>Pharmacy Forecast: Representation</a:t>
            </a:r>
          </a:p>
        </p:txBody>
      </p:sp>
      <p:graphicFrame>
        <p:nvGraphicFramePr>
          <p:cNvPr id="6" name="Table 5"/>
          <p:cNvGraphicFramePr>
            <a:graphicFrameLocks noGrp="1"/>
          </p:cNvGraphicFramePr>
          <p:nvPr>
            <p:extLst>
              <p:ext uri="{D42A27DB-BD31-4B8C-83A1-F6EECF244321}">
                <p14:modId xmlns:p14="http://schemas.microsoft.com/office/powerpoint/2010/main" val="2508571714"/>
              </p:ext>
            </p:extLst>
          </p:nvPr>
        </p:nvGraphicFramePr>
        <p:xfrm>
          <a:off x="2113722" y="3297020"/>
          <a:ext cx="6290050" cy="2396207"/>
        </p:xfrm>
        <a:graphic>
          <a:graphicData uri="http://schemas.openxmlformats.org/drawingml/2006/table">
            <a:tbl>
              <a:tblPr firstRow="1" bandRow="1">
                <a:tableStyleId>{5C22544A-7EE6-4342-B048-85BDC9FD1C3A}</a:tableStyleId>
              </a:tblPr>
              <a:tblGrid>
                <a:gridCol w="3145025">
                  <a:extLst>
                    <a:ext uri="{9D8B030D-6E8A-4147-A177-3AD203B41FA5}">
                      <a16:colId xmlns:a16="http://schemas.microsoft.com/office/drawing/2014/main" val="2464077670"/>
                    </a:ext>
                  </a:extLst>
                </a:gridCol>
                <a:gridCol w="3145025">
                  <a:extLst>
                    <a:ext uri="{9D8B030D-6E8A-4147-A177-3AD203B41FA5}">
                      <a16:colId xmlns:a16="http://schemas.microsoft.com/office/drawing/2014/main" val="3356511325"/>
                    </a:ext>
                  </a:extLst>
                </a:gridCol>
              </a:tblGrid>
              <a:tr h="707107">
                <a:tc>
                  <a:txBody>
                    <a:bodyPr/>
                    <a:lstStyle/>
                    <a:p>
                      <a:r>
                        <a:rPr lang="en-US" dirty="0"/>
                        <a:t>Region</a:t>
                      </a:r>
                    </a:p>
                  </a:txBody>
                  <a:tcPr/>
                </a:tc>
                <a:tc>
                  <a:txBody>
                    <a:bodyPr/>
                    <a:lstStyle/>
                    <a:p>
                      <a:r>
                        <a:rPr lang="en-US" dirty="0"/>
                        <a:t>Response Rate from</a:t>
                      </a:r>
                      <a:r>
                        <a:rPr lang="en-US" baseline="0" dirty="0"/>
                        <a:t> FPs</a:t>
                      </a:r>
                      <a:endParaRPr lang="en-US" dirty="0"/>
                    </a:p>
                  </a:txBody>
                  <a:tcPr/>
                </a:tc>
                <a:extLst>
                  <a:ext uri="{0D108BD9-81ED-4DB2-BD59-A6C34878D82A}">
                    <a16:rowId xmlns:a16="http://schemas.microsoft.com/office/drawing/2014/main" val="3974844040"/>
                  </a:ext>
                </a:extLst>
              </a:tr>
              <a:tr h="422275">
                <a:tc>
                  <a:txBody>
                    <a:bodyPr/>
                    <a:lstStyle/>
                    <a:p>
                      <a:r>
                        <a:rPr lang="en-US" dirty="0"/>
                        <a:t>Midwestern</a:t>
                      </a:r>
                      <a:r>
                        <a:rPr lang="en-US" baseline="0" dirty="0"/>
                        <a:t> </a:t>
                      </a:r>
                      <a:endParaRPr lang="en-US" dirty="0"/>
                    </a:p>
                  </a:txBody>
                  <a:tcPr/>
                </a:tc>
                <a:tc>
                  <a:txBody>
                    <a:bodyPr/>
                    <a:lstStyle/>
                    <a:p>
                      <a:r>
                        <a:rPr lang="en-US" dirty="0"/>
                        <a:t>35%</a:t>
                      </a:r>
                    </a:p>
                  </a:txBody>
                  <a:tcPr/>
                </a:tc>
                <a:extLst>
                  <a:ext uri="{0D108BD9-81ED-4DB2-BD59-A6C34878D82A}">
                    <a16:rowId xmlns:a16="http://schemas.microsoft.com/office/drawing/2014/main" val="5887853"/>
                  </a:ext>
                </a:extLst>
              </a:tr>
              <a:tr h="422275">
                <a:tc>
                  <a:txBody>
                    <a:bodyPr/>
                    <a:lstStyle/>
                    <a:p>
                      <a:r>
                        <a:rPr lang="en-US" dirty="0"/>
                        <a:t>Souther</a:t>
                      </a:r>
                      <a:r>
                        <a:rPr lang="en-US" baseline="0" dirty="0"/>
                        <a:t>n </a:t>
                      </a:r>
                      <a:endParaRPr lang="en-US" dirty="0"/>
                    </a:p>
                  </a:txBody>
                  <a:tcPr/>
                </a:tc>
                <a:tc>
                  <a:txBody>
                    <a:bodyPr/>
                    <a:lstStyle/>
                    <a:p>
                      <a:r>
                        <a:rPr lang="en-US" dirty="0"/>
                        <a:t>30%</a:t>
                      </a:r>
                    </a:p>
                  </a:txBody>
                  <a:tcPr/>
                </a:tc>
                <a:extLst>
                  <a:ext uri="{0D108BD9-81ED-4DB2-BD59-A6C34878D82A}">
                    <a16:rowId xmlns:a16="http://schemas.microsoft.com/office/drawing/2014/main" val="1507086416"/>
                  </a:ext>
                </a:extLst>
              </a:tr>
              <a:tr h="422275">
                <a:tc>
                  <a:txBody>
                    <a:bodyPr/>
                    <a:lstStyle/>
                    <a:p>
                      <a:r>
                        <a:rPr lang="en-US" dirty="0"/>
                        <a:t>Western </a:t>
                      </a:r>
                    </a:p>
                  </a:txBody>
                  <a:tcPr/>
                </a:tc>
                <a:tc>
                  <a:txBody>
                    <a:bodyPr/>
                    <a:lstStyle/>
                    <a:p>
                      <a:r>
                        <a:rPr lang="en-US" dirty="0"/>
                        <a:t>18%</a:t>
                      </a:r>
                    </a:p>
                  </a:txBody>
                  <a:tcPr/>
                </a:tc>
                <a:extLst>
                  <a:ext uri="{0D108BD9-81ED-4DB2-BD59-A6C34878D82A}">
                    <a16:rowId xmlns:a16="http://schemas.microsoft.com/office/drawing/2014/main" val="1873345224"/>
                  </a:ext>
                </a:extLst>
              </a:tr>
              <a:tr h="422275">
                <a:tc>
                  <a:txBody>
                    <a:bodyPr/>
                    <a:lstStyle/>
                    <a:p>
                      <a:r>
                        <a:rPr lang="en-US" dirty="0"/>
                        <a:t>Eastern</a:t>
                      </a:r>
                      <a:r>
                        <a:rPr lang="en-US" baseline="0" dirty="0"/>
                        <a:t> </a:t>
                      </a:r>
                      <a:endParaRPr lang="en-US" dirty="0"/>
                    </a:p>
                  </a:txBody>
                  <a:tcPr/>
                </a:tc>
                <a:tc>
                  <a:txBody>
                    <a:bodyPr/>
                    <a:lstStyle/>
                    <a:p>
                      <a:r>
                        <a:rPr lang="en-US" dirty="0"/>
                        <a:t>17%</a:t>
                      </a:r>
                    </a:p>
                  </a:txBody>
                  <a:tcPr/>
                </a:tc>
                <a:extLst>
                  <a:ext uri="{0D108BD9-81ED-4DB2-BD59-A6C34878D82A}">
                    <a16:rowId xmlns:a16="http://schemas.microsoft.com/office/drawing/2014/main" val="1795490069"/>
                  </a:ext>
                </a:extLst>
              </a:tr>
            </a:tbl>
          </a:graphicData>
        </a:graphic>
      </p:graphicFrame>
      <p:sp>
        <p:nvSpPr>
          <p:cNvPr id="9" name="Rectangle 8"/>
          <p:cNvSpPr/>
          <p:nvPr/>
        </p:nvSpPr>
        <p:spPr>
          <a:xfrm>
            <a:off x="925285" y="1690688"/>
            <a:ext cx="9699171" cy="1383969"/>
          </a:xfrm>
          <a:prstGeom prst="rect">
            <a:avLst/>
          </a:prstGeom>
        </p:spPr>
        <p:txBody>
          <a:bodyPr wrap="square">
            <a:spAutoFit/>
          </a:bodyPr>
          <a:lstStyle/>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52% of Forecast Panelists (FPs) employed by hospitals with 500 or more beds </a:t>
            </a:r>
          </a:p>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21% of FPs were from hospitals of less than 500 beds </a:t>
            </a:r>
            <a:endParaRPr lang="en-US" dirty="0"/>
          </a:p>
        </p:txBody>
      </p:sp>
      <p:sp>
        <p:nvSpPr>
          <p:cNvPr id="3" name="TextBox 2">
            <a:extLst>
              <a:ext uri="{FF2B5EF4-FFF2-40B4-BE49-F238E27FC236}">
                <a16:creationId xmlns:a16="http://schemas.microsoft.com/office/drawing/2014/main" id="{3A6AD7E0-1A64-CB27-AD24-9DF05D17BF19}"/>
              </a:ext>
            </a:extLst>
          </p:cNvPr>
          <p:cNvSpPr txBox="1"/>
          <p:nvPr/>
        </p:nvSpPr>
        <p:spPr>
          <a:xfrm>
            <a:off x="96761" y="6492875"/>
            <a:ext cx="6096000" cy="246221"/>
          </a:xfrm>
          <a:prstGeom prst="rect">
            <a:avLst/>
          </a:prstGeom>
          <a:noFill/>
        </p:spPr>
        <p:txBody>
          <a:bodyPr wrap="square" rtlCol="0">
            <a:spAutoFit/>
          </a:bodyPr>
          <a:lstStyle/>
          <a:p>
            <a:r>
              <a:rPr lang="en-US" sz="1000" dirty="0"/>
              <a:t>ASHP Foundation. </a:t>
            </a:r>
            <a:r>
              <a:rPr lang="en-US" sz="1000" dirty="0">
                <a:hlinkClick r:id="rId2"/>
              </a:rPr>
              <a:t>https://www.ashpfoundation.org/pharmacyforecast</a:t>
            </a:r>
            <a:r>
              <a:rPr lang="en-US" sz="1000" dirty="0"/>
              <a:t> (accessed 2025 Feb 2).</a:t>
            </a:r>
          </a:p>
        </p:txBody>
      </p:sp>
    </p:spTree>
    <p:extLst>
      <p:ext uri="{BB962C8B-B14F-4D97-AF65-F5344CB8AC3E}">
        <p14:creationId xmlns:p14="http://schemas.microsoft.com/office/powerpoint/2010/main" val="28880572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73A6-E30E-7616-D5B8-9B52F717BBB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B0D4076-04BF-AF33-9501-C1C17338135E}"/>
              </a:ext>
            </a:extLst>
          </p:cNvPr>
          <p:cNvSpPr>
            <a:spLocks noGrp="1"/>
          </p:cNvSpPr>
          <p:nvPr>
            <p:ph idx="1"/>
          </p:nvPr>
        </p:nvSpPr>
        <p:spPr/>
        <p:txBody>
          <a:bodyPr/>
          <a:lstStyle/>
          <a:p>
            <a:r>
              <a:rPr lang="en-US" dirty="0"/>
              <a:t>The pharmacy forecast improves the effectiveness of leaders in hospital and health-system pharmacy practice</a:t>
            </a:r>
          </a:p>
          <a:p>
            <a:r>
              <a:rPr lang="en-US" dirty="0"/>
              <a:t>The forecast allows for students or other pharmacy professionals to better understand the emerging trends and predicted challenges</a:t>
            </a:r>
          </a:p>
          <a:p>
            <a:r>
              <a:rPr lang="en-US" dirty="0"/>
              <a:t>Pharmacists are positioned to improve access to care on multiple fronts associated with population health, technology and data, and virtual services</a:t>
            </a:r>
          </a:p>
          <a:p>
            <a:endParaRPr lang="en-US" dirty="0"/>
          </a:p>
        </p:txBody>
      </p:sp>
    </p:spTree>
    <p:extLst>
      <p:ext uri="{BB962C8B-B14F-4D97-AF65-F5344CB8AC3E}">
        <p14:creationId xmlns:p14="http://schemas.microsoft.com/office/powerpoint/2010/main" val="1365658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2BC3-DF4D-6AAE-9E64-AB3C579BA239}"/>
              </a:ext>
            </a:extLst>
          </p:cNvPr>
          <p:cNvSpPr>
            <a:spLocks noGrp="1"/>
          </p:cNvSpPr>
          <p:nvPr>
            <p:ph type="ctrTitle"/>
          </p:nvPr>
        </p:nvSpPr>
        <p:spPr/>
        <p:txBody>
          <a:bodyPr/>
          <a:lstStyle/>
          <a:p>
            <a:r>
              <a:rPr lang="en-US" dirty="0"/>
              <a:t>Group Q&amp;A</a:t>
            </a:r>
          </a:p>
        </p:txBody>
      </p:sp>
      <p:sp>
        <p:nvSpPr>
          <p:cNvPr id="3" name="Subtitle 2">
            <a:extLst>
              <a:ext uri="{FF2B5EF4-FFF2-40B4-BE49-F238E27FC236}">
                <a16:creationId xmlns:a16="http://schemas.microsoft.com/office/drawing/2014/main" id="{6D843D38-4105-ACFE-1B04-C15BAF2FF3F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57569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05B00F-1B22-9375-9295-257A5E480060}"/>
              </a:ext>
            </a:extLst>
          </p:cNvPr>
          <p:cNvSpPr>
            <a:spLocks noGrp="1"/>
          </p:cNvSpPr>
          <p:nvPr>
            <p:ph type="pic" sz="quarter" idx="10"/>
          </p:nvPr>
        </p:nvSpPr>
        <p:spPr/>
        <p:txBody>
          <a:bodyPr/>
          <a:lstStyle/>
          <a:p>
            <a:endParaRPr lang="en-US" dirty="0"/>
          </a:p>
        </p:txBody>
      </p:sp>
      <p:sp>
        <p:nvSpPr>
          <p:cNvPr id="3" name="Picture Placeholder 2">
            <a:extLst>
              <a:ext uri="{FF2B5EF4-FFF2-40B4-BE49-F238E27FC236}">
                <a16:creationId xmlns:a16="http://schemas.microsoft.com/office/drawing/2014/main" id="{BF5696BA-5C28-EC51-9B1D-E1A78A753712}"/>
              </a:ext>
            </a:extLst>
          </p:cNvPr>
          <p:cNvSpPr>
            <a:spLocks noGrp="1"/>
          </p:cNvSpPr>
          <p:nvPr>
            <p:ph type="pic" sz="quarter" idx="12"/>
          </p:nvPr>
        </p:nvSpPr>
        <p:spPr/>
        <p:txBody>
          <a:bodyPr/>
          <a:lstStyle/>
          <a:p>
            <a:endParaRPr lang="en-US" dirty="0"/>
          </a:p>
        </p:txBody>
      </p:sp>
      <p:sp>
        <p:nvSpPr>
          <p:cNvPr id="4" name="Title 3">
            <a:extLst>
              <a:ext uri="{FF2B5EF4-FFF2-40B4-BE49-F238E27FC236}">
                <a16:creationId xmlns:a16="http://schemas.microsoft.com/office/drawing/2014/main" id="{6B5175B5-3FCD-3963-15EA-E6F5C7296CC3}"/>
              </a:ext>
            </a:extLst>
          </p:cNvPr>
          <p:cNvSpPr>
            <a:spLocks noGrp="1"/>
          </p:cNvSpPr>
          <p:nvPr>
            <p:ph type="title"/>
          </p:nvPr>
        </p:nvSpPr>
        <p:spPr/>
        <p:txBody>
          <a:bodyPr/>
          <a:lstStyle/>
          <a:p>
            <a:r>
              <a:rPr lang="en-US" dirty="0"/>
              <a:t>2025 Forecast Themes</a:t>
            </a:r>
          </a:p>
        </p:txBody>
      </p:sp>
      <p:sp>
        <p:nvSpPr>
          <p:cNvPr id="5" name="Picture Placeholder 4">
            <a:extLst>
              <a:ext uri="{FF2B5EF4-FFF2-40B4-BE49-F238E27FC236}">
                <a16:creationId xmlns:a16="http://schemas.microsoft.com/office/drawing/2014/main" id="{6320BE96-8212-1D0E-D2CD-0915ED20DA22}"/>
              </a:ext>
            </a:extLst>
          </p:cNvPr>
          <p:cNvSpPr>
            <a:spLocks noGrp="1"/>
          </p:cNvSpPr>
          <p:nvPr>
            <p:ph type="pic" sz="quarter" idx="11"/>
          </p:nvPr>
        </p:nvSpPr>
        <p:spPr/>
        <p:txBody>
          <a:bodyPr/>
          <a:lstStyle/>
          <a:p>
            <a:endParaRPr lang="en-US" dirty="0"/>
          </a:p>
        </p:txBody>
      </p:sp>
      <p:sp>
        <p:nvSpPr>
          <p:cNvPr id="6" name="Content Placeholder 5">
            <a:extLst>
              <a:ext uri="{FF2B5EF4-FFF2-40B4-BE49-F238E27FC236}">
                <a16:creationId xmlns:a16="http://schemas.microsoft.com/office/drawing/2014/main" id="{68A85C09-28A7-6BE6-971F-5161DD8DCC68}"/>
              </a:ext>
            </a:extLst>
          </p:cNvPr>
          <p:cNvSpPr>
            <a:spLocks noGrp="1"/>
          </p:cNvSpPr>
          <p:nvPr>
            <p:ph idx="1"/>
          </p:nvPr>
        </p:nvSpPr>
        <p:spPr>
          <a:xfrm>
            <a:off x="6096000" y="987425"/>
            <a:ext cx="5767594" cy="5152639"/>
          </a:xfrm>
        </p:spPr>
        <p:txBody>
          <a:bodyPr>
            <a:normAutofit fontScale="92500" lnSpcReduction="10000"/>
          </a:bodyPr>
          <a:lstStyle/>
          <a:p>
            <a:pPr marL="457200" indent="-457200">
              <a:buFont typeface="+mj-lt"/>
              <a:buAutoNum type="arabicPeriod"/>
            </a:pPr>
            <a:r>
              <a:rPr lang="en-US" sz="3200" dirty="0"/>
              <a:t>Strategic Challenges in Health-System Pharmacy </a:t>
            </a:r>
            <a:endParaRPr lang="en-US" dirty="0"/>
          </a:p>
          <a:p>
            <a:pPr marL="457200" indent="-457200">
              <a:buFont typeface="+mj-lt"/>
              <a:buAutoNum type="arabicPeriod"/>
            </a:pPr>
            <a:r>
              <a:rPr lang="en-US" sz="3200" dirty="0"/>
              <a:t>Managing Ultra-High-Cost Drugs </a:t>
            </a:r>
            <a:endParaRPr lang="en-US" dirty="0"/>
          </a:p>
          <a:p>
            <a:pPr marL="457200" indent="-457200">
              <a:buFont typeface="+mj-lt"/>
              <a:buAutoNum type="arabicPeriod"/>
            </a:pPr>
            <a:r>
              <a:rPr lang="en-US" sz="3200" dirty="0"/>
              <a:t>Addressing the Gap in Primary Care </a:t>
            </a:r>
            <a:endParaRPr lang="en-US" dirty="0"/>
          </a:p>
          <a:p>
            <a:pPr marL="457200" indent="-457200">
              <a:buFont typeface="+mj-lt"/>
              <a:buAutoNum type="arabicPeriod"/>
            </a:pPr>
            <a:r>
              <a:rPr lang="en-US" sz="3200" dirty="0"/>
              <a:t>Whole Person Health in U.S. Healthcare </a:t>
            </a:r>
          </a:p>
          <a:p>
            <a:pPr marL="457200" indent="-457200">
              <a:buFont typeface="+mj-lt"/>
              <a:buAutoNum type="arabicPeriod"/>
            </a:pPr>
            <a:r>
              <a:rPr lang="en-US" sz="3200" dirty="0"/>
              <a:t>Navigating Generative AI: Opportunity and Risk </a:t>
            </a:r>
            <a:endParaRPr lang="en-US" dirty="0"/>
          </a:p>
          <a:p>
            <a:pPr marL="457200" indent="-457200">
              <a:buFont typeface="+mj-lt"/>
              <a:buAutoNum type="arabicPeriod"/>
            </a:pPr>
            <a:r>
              <a:rPr lang="en-US" dirty="0"/>
              <a:t>Stabilizing the Pharmacy Workforce </a:t>
            </a:r>
            <a:endParaRPr lang="en-US" sz="3200" dirty="0"/>
          </a:p>
        </p:txBody>
      </p:sp>
    </p:spTree>
    <p:extLst>
      <p:ext uri="{BB962C8B-B14F-4D97-AF65-F5344CB8AC3E}">
        <p14:creationId xmlns:p14="http://schemas.microsoft.com/office/powerpoint/2010/main" val="83469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7A6E-AE10-DC94-8BB7-CAE3E1FB3A08}"/>
              </a:ext>
            </a:extLst>
          </p:cNvPr>
          <p:cNvSpPr>
            <a:spLocks noGrp="1"/>
          </p:cNvSpPr>
          <p:nvPr>
            <p:ph type="title"/>
          </p:nvPr>
        </p:nvSpPr>
        <p:spPr/>
        <p:txBody>
          <a:bodyPr/>
          <a:lstStyle/>
          <a:p>
            <a:r>
              <a:rPr lang="en-US" dirty="0"/>
              <a:t>Student Professional Development</a:t>
            </a:r>
          </a:p>
        </p:txBody>
      </p:sp>
      <p:sp>
        <p:nvSpPr>
          <p:cNvPr id="3" name="Content Placeholder 2">
            <a:extLst>
              <a:ext uri="{FF2B5EF4-FFF2-40B4-BE49-F238E27FC236}">
                <a16:creationId xmlns:a16="http://schemas.microsoft.com/office/drawing/2014/main" id="{B8B4A012-DB9C-8ADA-2DDE-63F6C7F3F2A5}"/>
              </a:ext>
            </a:extLst>
          </p:cNvPr>
          <p:cNvSpPr>
            <a:spLocks noGrp="1"/>
          </p:cNvSpPr>
          <p:nvPr>
            <p:ph idx="1"/>
          </p:nvPr>
        </p:nvSpPr>
        <p:spPr/>
        <p:txBody>
          <a:bodyPr/>
          <a:lstStyle/>
          <a:p>
            <a:pPr marL="0" indent="0">
              <a:buNone/>
            </a:pPr>
            <a:r>
              <a:rPr lang="en-US" b="1" dirty="0"/>
              <a:t>How is the forecast relevant for pharmacy students?</a:t>
            </a:r>
          </a:p>
          <a:p>
            <a:r>
              <a:rPr lang="en-US" dirty="0"/>
              <a:t>Recognizing emerging trends in pharmacy </a:t>
            </a:r>
          </a:p>
          <a:p>
            <a:r>
              <a:rPr lang="en-US" dirty="0"/>
              <a:t>Providing insights into expected challenges in pharmacy </a:t>
            </a:r>
          </a:p>
          <a:p>
            <a:r>
              <a:rPr lang="en-US" dirty="0"/>
              <a:t>Promote thought-provoking discussion and research</a:t>
            </a:r>
          </a:p>
          <a:p>
            <a:r>
              <a:rPr lang="en-US" dirty="0"/>
              <a:t>Serve as topics for journal clubs, topic discussions, presentations, and interview questions</a:t>
            </a:r>
          </a:p>
        </p:txBody>
      </p:sp>
    </p:spTree>
    <p:extLst>
      <p:ext uri="{BB962C8B-B14F-4D97-AF65-F5344CB8AC3E}">
        <p14:creationId xmlns:p14="http://schemas.microsoft.com/office/powerpoint/2010/main" val="285101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1: </a:t>
            </a:r>
            <a:br>
              <a:rPr lang="en-US" dirty="0"/>
            </a:br>
            <a:r>
              <a:rPr lang="en-US" dirty="0"/>
              <a:t>Strategic Challenges in Health-System Pharmacy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80862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Strategic Challenges Identified </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a:bodyPr>
          <a:lstStyle/>
          <a:p>
            <a:r>
              <a:rPr lang="en-US" dirty="0"/>
              <a:t>Service growth within Health-System Pharmacy has grown in the past five years with diversity of services including retail, mail order, specialty pharmacy, and ambulatory infusion services </a:t>
            </a:r>
          </a:p>
          <a:p>
            <a:r>
              <a:rPr lang="en-US" dirty="0"/>
              <a:t>Competition and complexity of enterprises continues to grow threatening gains made  </a:t>
            </a:r>
          </a:p>
          <a:p>
            <a:r>
              <a:rPr lang="en-US" dirty="0"/>
              <a:t>Strategic challenges identified include: </a:t>
            </a:r>
          </a:p>
          <a:p>
            <a:pPr lvl="1"/>
            <a:r>
              <a:rPr lang="en-US" dirty="0"/>
              <a:t>Market pressures on health-systems with infusion services </a:t>
            </a:r>
          </a:p>
          <a:p>
            <a:pPr lvl="1"/>
            <a:r>
              <a:rPr lang="en-US" dirty="0"/>
              <a:t>Hospital and infusion care at home </a:t>
            </a:r>
          </a:p>
          <a:p>
            <a:pPr lvl="1"/>
            <a:r>
              <a:rPr lang="en-US" dirty="0"/>
              <a:t>Medicaid coverage of undocumented individuals </a:t>
            </a:r>
          </a:p>
        </p:txBody>
      </p:sp>
    </p:spTree>
    <p:extLst>
      <p:ext uri="{BB962C8B-B14F-4D97-AF65-F5344CB8AC3E}">
        <p14:creationId xmlns:p14="http://schemas.microsoft.com/office/powerpoint/2010/main" val="292814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a:t>
            </a:r>
            <a:br>
              <a:rPr lang="en-US" dirty="0"/>
            </a:b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a:xfrm>
            <a:off x="5588000" y="406400"/>
            <a:ext cx="5994400" cy="5813778"/>
          </a:xfrm>
        </p:spPr>
        <p:txBody>
          <a:bodyPr>
            <a:normAutofit fontScale="70000" lnSpcReduction="20000"/>
          </a:bodyPr>
          <a:lstStyle/>
          <a:p>
            <a:pPr marL="0" indent="0">
              <a:buNone/>
            </a:pPr>
            <a:r>
              <a:rPr lang="en-US" dirty="0"/>
              <a:t>How likely is it that the following will occur, by the year 2029, in the geographic region where you work?</a:t>
            </a:r>
          </a:p>
          <a:p>
            <a:pPr marL="0" indent="0">
              <a:buNone/>
            </a:pPr>
            <a:endParaRPr lang="en-US" dirty="0"/>
          </a:p>
          <a:p>
            <a:pPr marL="0" indent="0">
              <a:buNone/>
            </a:pPr>
            <a:r>
              <a:rPr lang="en-US" b="1" dirty="0"/>
              <a:t>To compensate for losses associated with prescription benefit management reform, payers will increasingly force the reimbursement of outpatient infusions through the pharmacy benefit of an insurance policy resulting in a 50% decrease in health-system pharmacy revenue. </a:t>
            </a:r>
          </a:p>
          <a:p>
            <a:endParaRPr lang="en-US" dirty="0"/>
          </a:p>
          <a:p>
            <a:pPr marL="457200" indent="-457200">
              <a:buFont typeface="+mj-lt"/>
              <a:buAutoNum type="arabicPeriod"/>
            </a:pPr>
            <a:r>
              <a:rPr lang="en-US" dirty="0"/>
              <a:t>Very Likely</a:t>
            </a:r>
          </a:p>
          <a:p>
            <a:pPr marL="457200" indent="-457200">
              <a:buFont typeface="+mj-lt"/>
              <a:buAutoNum type="arabicPeriod"/>
            </a:pPr>
            <a:r>
              <a:rPr lang="en-US" dirty="0"/>
              <a:t>Somewhat Likely</a:t>
            </a:r>
          </a:p>
          <a:p>
            <a:pPr marL="457200" indent="-457200">
              <a:buFont typeface="+mj-lt"/>
              <a:buAutoNum type="arabicPeriod"/>
            </a:pPr>
            <a:r>
              <a:rPr lang="en-US" dirty="0"/>
              <a:t>Somewhat Unlikely</a:t>
            </a:r>
          </a:p>
          <a:p>
            <a:pPr marL="457200" indent="-457200">
              <a:buFont typeface="+mj-lt"/>
              <a:buAutoNum type="arabicPeriod"/>
            </a:pPr>
            <a:r>
              <a:rPr lang="en-US" dirty="0"/>
              <a:t>Very Unlikely</a:t>
            </a:r>
          </a:p>
        </p:txBody>
      </p:sp>
    </p:spTree>
    <p:extLst>
      <p:ext uri="{BB962C8B-B14F-4D97-AF65-F5344CB8AC3E}">
        <p14:creationId xmlns:p14="http://schemas.microsoft.com/office/powerpoint/2010/main" val="204567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2029, in the geographic region where you work?</a:t>
            </a:r>
          </a:p>
          <a:p>
            <a:pPr marL="0" indent="0">
              <a:buNone/>
            </a:pPr>
            <a:endParaRPr lang="en-US" sz="3200" dirty="0"/>
          </a:p>
          <a:p>
            <a:pPr marL="0" indent="0">
              <a:buNone/>
            </a:pPr>
            <a:r>
              <a:rPr lang="en-US" b="1" dirty="0"/>
              <a:t>The passage of site-neutral policy reform, which would remove reimbursement differences between facilities and offices, will negatively affect the health care systems’ revenue.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797227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157858" cy="1325563"/>
          </a:xfrm>
        </p:spPr>
        <p:txBody>
          <a:bodyPr/>
          <a:lstStyle/>
          <a:p>
            <a:r>
              <a:rPr lang="en-US" dirty="0"/>
              <a:t>Workshop Planning – </a:t>
            </a:r>
            <a:r>
              <a:rPr lang="en-US" u="sng" dirty="0"/>
              <a:t>3.0Hr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2877711"/>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Full Workshop Presentation: 125 slides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Discuss all survey themes and results from each domain</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Present and discuss case studies </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1" u="none" strike="noStrike" kern="1200" cap="none" spc="0" normalizeH="0" baseline="0" noProof="0" dirty="0">
                <a:ln>
                  <a:noFill/>
                </a:ln>
                <a:solidFill>
                  <a:srgbClr val="F47932"/>
                </a:solidFill>
                <a:effectLst/>
                <a:uLnTx/>
                <a:uFillTx/>
                <a:latin typeface="Arial"/>
                <a:ea typeface="+mn-ea"/>
                <a:cs typeface="+mn-cs"/>
              </a:rPr>
              <a:t>Ideal for students and residents</a:t>
            </a:r>
          </a:p>
        </p:txBody>
      </p:sp>
    </p:spTree>
    <p:extLst>
      <p:ext uri="{BB962C8B-B14F-4D97-AF65-F5344CB8AC3E}">
        <p14:creationId xmlns:p14="http://schemas.microsoft.com/office/powerpoint/2010/main" val="2125518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153-1F40-9942-57E8-40702B2CE274}"/>
              </a:ext>
            </a:extLst>
          </p:cNvPr>
          <p:cNvSpPr>
            <a:spLocks noGrp="1"/>
          </p:cNvSpPr>
          <p:nvPr>
            <p:ph type="title"/>
          </p:nvPr>
        </p:nvSpPr>
        <p:spPr/>
        <p:txBody>
          <a:bodyPr/>
          <a:lstStyle/>
          <a:p>
            <a:r>
              <a:rPr lang="en-US" dirty="0"/>
              <a:t>Market Pressures </a:t>
            </a:r>
          </a:p>
        </p:txBody>
      </p:sp>
      <p:sp>
        <p:nvSpPr>
          <p:cNvPr id="3" name="Content Placeholder 2">
            <a:extLst>
              <a:ext uri="{FF2B5EF4-FFF2-40B4-BE49-F238E27FC236}">
                <a16:creationId xmlns:a16="http://schemas.microsoft.com/office/drawing/2014/main" id="{7A5AA840-7BEB-BA37-53A5-F837104AE03D}"/>
              </a:ext>
            </a:extLst>
          </p:cNvPr>
          <p:cNvSpPr>
            <a:spLocks noGrp="1"/>
          </p:cNvSpPr>
          <p:nvPr>
            <p:ph idx="1"/>
          </p:nvPr>
        </p:nvSpPr>
        <p:spPr>
          <a:xfrm>
            <a:off x="818321" y="1456267"/>
            <a:ext cx="10515600" cy="4910666"/>
          </a:xfrm>
        </p:spPr>
        <p:txBody>
          <a:bodyPr>
            <a:normAutofit fontScale="92500" lnSpcReduction="10000"/>
          </a:bodyPr>
          <a:lstStyle/>
          <a:p>
            <a:r>
              <a:rPr lang="en-US" dirty="0"/>
              <a:t>Prescription benefit management reform </a:t>
            </a:r>
          </a:p>
          <a:p>
            <a:pPr lvl="1"/>
            <a:r>
              <a:rPr lang="en-US" dirty="0"/>
              <a:t>Payers increasingly forcing reimbursement of outpatient infusions through the pharmacy benefit of an insurance policy  </a:t>
            </a:r>
          </a:p>
          <a:p>
            <a:pPr lvl="1"/>
            <a:r>
              <a:rPr lang="en-US" dirty="0"/>
              <a:t>Most health-systems (59%) are not prepared for this change and is a significant financial vulnerability </a:t>
            </a:r>
          </a:p>
          <a:p>
            <a:r>
              <a:rPr lang="en-US" dirty="0"/>
              <a:t>Prominent example of shifting reimbursement is with various “bagging” practices</a:t>
            </a:r>
          </a:p>
          <a:p>
            <a:pPr lvl="1"/>
            <a:r>
              <a:rPr lang="en-US" dirty="0"/>
              <a:t>White-bagging- specialty pharmacy ships the medication to the provider to prepare and administer the medication </a:t>
            </a:r>
          </a:p>
          <a:p>
            <a:pPr lvl="1"/>
            <a:r>
              <a:rPr lang="en-US" dirty="0"/>
              <a:t>Brown bagging- specialty pharmacy ships the medication to the patient, who is responsible for storing and delivering the medication to the provider  </a:t>
            </a:r>
          </a:p>
          <a:p>
            <a:r>
              <a:rPr lang="en-US" dirty="0"/>
              <a:t>Site neutral payment policies </a:t>
            </a:r>
          </a:p>
          <a:p>
            <a:pPr lvl="1"/>
            <a:r>
              <a:rPr lang="en-US" dirty="0"/>
              <a:t>Medicare Part B will pay healthcare provider the same rate regardless of where the medication is administered (hospital outpatient or in a physician office)  </a:t>
            </a:r>
          </a:p>
          <a:p>
            <a:pPr lvl="1"/>
            <a:endParaRPr lang="en-US" dirty="0"/>
          </a:p>
        </p:txBody>
      </p:sp>
    </p:spTree>
    <p:extLst>
      <p:ext uri="{BB962C8B-B14F-4D97-AF65-F5344CB8AC3E}">
        <p14:creationId xmlns:p14="http://schemas.microsoft.com/office/powerpoint/2010/main" val="300702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85999" y="4549423"/>
            <a:ext cx="7620000" cy="609600"/>
          </a:xfrm>
          <a:prstGeom prst="rect">
            <a:avLst/>
          </a:prstGeom>
        </p:spPr>
      </p:pic>
      <p:pic>
        <p:nvPicPr>
          <p:cNvPr id="7" name="Content Placeholder 6">
            <a:extLst>
              <a:ext uri="{FF2B5EF4-FFF2-40B4-BE49-F238E27FC236}">
                <a16:creationId xmlns:a16="http://schemas.microsoft.com/office/drawing/2014/main" id="{C46799C9-8035-BFA6-5BD2-618F2B244FA0}"/>
              </a:ext>
            </a:extLst>
          </p:cNvPr>
          <p:cNvPicPr>
            <a:picLocks noGrp="1" noChangeAspect="1"/>
          </p:cNvPicPr>
          <p:nvPr>
            <p:ph idx="1"/>
          </p:nvPr>
        </p:nvPicPr>
        <p:blipFill>
          <a:blip r:embed="rId3"/>
          <a:stretch>
            <a:fillRect/>
          </a:stretch>
        </p:blipFill>
        <p:spPr>
          <a:xfrm>
            <a:off x="1418166" y="2286000"/>
            <a:ext cx="9355667" cy="1793285"/>
          </a:xfrm>
        </p:spPr>
      </p:pic>
    </p:spTree>
    <p:extLst>
      <p:ext uri="{BB962C8B-B14F-4D97-AF65-F5344CB8AC3E}">
        <p14:creationId xmlns:p14="http://schemas.microsoft.com/office/powerpoint/2010/main" val="195637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66121" y="4585005"/>
            <a:ext cx="7620000" cy="609600"/>
          </a:xfrm>
          <a:prstGeom prst="rect">
            <a:avLst/>
          </a:prstGeom>
        </p:spPr>
      </p:pic>
      <p:pic>
        <p:nvPicPr>
          <p:cNvPr id="8" name="Content Placeholder 7">
            <a:extLst>
              <a:ext uri="{FF2B5EF4-FFF2-40B4-BE49-F238E27FC236}">
                <a16:creationId xmlns:a16="http://schemas.microsoft.com/office/drawing/2014/main" id="{0D72F1BA-2A17-70ED-671E-F7B87F2734F9}"/>
              </a:ext>
            </a:extLst>
          </p:cNvPr>
          <p:cNvPicPr>
            <a:picLocks noGrp="1" noChangeAspect="1"/>
          </p:cNvPicPr>
          <p:nvPr>
            <p:ph idx="1"/>
          </p:nvPr>
        </p:nvPicPr>
        <p:blipFill>
          <a:blip r:embed="rId3"/>
          <a:stretch>
            <a:fillRect/>
          </a:stretch>
        </p:blipFill>
        <p:spPr>
          <a:xfrm>
            <a:off x="1298456" y="2291643"/>
            <a:ext cx="9595088" cy="1692407"/>
          </a:xfrm>
        </p:spPr>
      </p:pic>
    </p:spTree>
    <p:extLst>
      <p:ext uri="{BB962C8B-B14F-4D97-AF65-F5344CB8AC3E}">
        <p14:creationId xmlns:p14="http://schemas.microsoft.com/office/powerpoint/2010/main" val="392351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a:t>
            </a:r>
          </a:p>
          <a:p>
            <a:pPr marL="0" indent="0">
              <a:buNone/>
            </a:pPr>
            <a:endParaRPr lang="en-US" b="1" dirty="0"/>
          </a:p>
          <a:p>
            <a:pPr marL="0" indent="0">
              <a:buNone/>
            </a:pPr>
            <a:r>
              <a:rPr lang="en-US" b="1" dirty="0"/>
              <a:t>At least 25% of acute care patients who are treated as inpatients will receive equivalent acute care services at home.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9299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6B18-116E-CC00-F7D8-C79FDEB0A329}"/>
              </a:ext>
            </a:extLst>
          </p:cNvPr>
          <p:cNvSpPr>
            <a:spLocks noGrp="1"/>
          </p:cNvSpPr>
          <p:nvPr>
            <p:ph type="title"/>
          </p:nvPr>
        </p:nvSpPr>
        <p:spPr/>
        <p:txBody>
          <a:bodyPr/>
          <a:lstStyle/>
          <a:p>
            <a:r>
              <a:rPr lang="en-US" dirty="0"/>
              <a:t>Hospital and Acute Care at Home </a:t>
            </a:r>
          </a:p>
        </p:txBody>
      </p:sp>
      <p:sp>
        <p:nvSpPr>
          <p:cNvPr id="3" name="Content Placeholder 2">
            <a:extLst>
              <a:ext uri="{FF2B5EF4-FFF2-40B4-BE49-F238E27FC236}">
                <a16:creationId xmlns:a16="http://schemas.microsoft.com/office/drawing/2014/main" id="{24B01FB5-4F9E-E104-4D2C-A9ACDA6FC5CF}"/>
              </a:ext>
            </a:extLst>
          </p:cNvPr>
          <p:cNvSpPr>
            <a:spLocks noGrp="1"/>
          </p:cNvSpPr>
          <p:nvPr>
            <p:ph idx="1"/>
          </p:nvPr>
        </p:nvSpPr>
        <p:spPr/>
        <p:txBody>
          <a:bodyPr>
            <a:normAutofit/>
          </a:bodyPr>
          <a:lstStyle/>
          <a:p>
            <a:r>
              <a:rPr lang="en-US" dirty="0"/>
              <a:t>Transitioning some acute care services to the home setting offer potential cost-savings opportunities and is more convenient for patients</a:t>
            </a:r>
          </a:p>
          <a:p>
            <a:r>
              <a:rPr lang="en-US" dirty="0"/>
              <a:t>Potential for the health system to further extend their integrated services and retain market share</a:t>
            </a:r>
          </a:p>
          <a:p>
            <a:r>
              <a:rPr lang="en-US" dirty="0"/>
              <a:t>Challenges:</a:t>
            </a:r>
          </a:p>
          <a:p>
            <a:pPr lvl="1"/>
            <a:r>
              <a:rPr lang="en-US" dirty="0"/>
              <a:t>Appropriateness of the home environment</a:t>
            </a:r>
          </a:p>
          <a:p>
            <a:pPr lvl="1"/>
            <a:r>
              <a:rPr lang="en-US" dirty="0"/>
              <a:t>Safety of providing complex therapies outside the hospital setting</a:t>
            </a:r>
          </a:p>
          <a:p>
            <a:pPr lvl="1"/>
            <a:r>
              <a:rPr lang="en-US" dirty="0"/>
              <a:t>Ability for round-the-clock care</a:t>
            </a:r>
          </a:p>
          <a:p>
            <a:pPr lvl="1"/>
            <a:r>
              <a:rPr lang="en-US" dirty="0"/>
              <a:t>Regulatory barriers</a:t>
            </a:r>
          </a:p>
          <a:p>
            <a:endParaRPr lang="en-US" dirty="0"/>
          </a:p>
        </p:txBody>
      </p:sp>
    </p:spTree>
    <p:extLst>
      <p:ext uri="{BB962C8B-B14F-4D97-AF65-F5344CB8AC3E}">
        <p14:creationId xmlns:p14="http://schemas.microsoft.com/office/powerpoint/2010/main" val="3924880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66121" y="4549422"/>
            <a:ext cx="7620000" cy="609600"/>
          </a:xfrm>
          <a:prstGeom prst="rect">
            <a:avLst/>
          </a:prstGeom>
        </p:spPr>
      </p:pic>
      <p:pic>
        <p:nvPicPr>
          <p:cNvPr id="8" name="Content Placeholder 7">
            <a:extLst>
              <a:ext uri="{FF2B5EF4-FFF2-40B4-BE49-F238E27FC236}">
                <a16:creationId xmlns:a16="http://schemas.microsoft.com/office/drawing/2014/main" id="{FB146F19-BF6C-36EF-4F24-8859C9DA905C}"/>
              </a:ext>
            </a:extLst>
          </p:cNvPr>
          <p:cNvPicPr>
            <a:picLocks noGrp="1" noChangeAspect="1"/>
          </p:cNvPicPr>
          <p:nvPr>
            <p:ph idx="1"/>
          </p:nvPr>
        </p:nvPicPr>
        <p:blipFill>
          <a:blip r:embed="rId3"/>
          <a:stretch>
            <a:fillRect/>
          </a:stretch>
        </p:blipFill>
        <p:spPr>
          <a:xfrm>
            <a:off x="1027951" y="2286000"/>
            <a:ext cx="10136098" cy="1794934"/>
          </a:xfrm>
        </p:spPr>
      </p:pic>
    </p:spTree>
    <p:extLst>
      <p:ext uri="{BB962C8B-B14F-4D97-AF65-F5344CB8AC3E}">
        <p14:creationId xmlns:p14="http://schemas.microsoft.com/office/powerpoint/2010/main" val="806703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dirty="0"/>
              <a:t>How likely is it that the following will occur, by the year 2029, in the geographic region where you work?</a:t>
            </a:r>
          </a:p>
          <a:p>
            <a:pPr marL="0" indent="0">
              <a:buNone/>
            </a:pPr>
            <a:endParaRPr lang="en-US" dirty="0"/>
          </a:p>
          <a:p>
            <a:pPr marL="0" indent="0">
              <a:buNone/>
            </a:pPr>
            <a:r>
              <a:rPr lang="en-US" b="1" dirty="0"/>
              <a:t>25% of states will expand Medicaid coverage to include undocumented individuals.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1123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2AC1-1FEB-BA61-FA20-3140B8C9327C}"/>
              </a:ext>
            </a:extLst>
          </p:cNvPr>
          <p:cNvSpPr>
            <a:spLocks noGrp="1"/>
          </p:cNvSpPr>
          <p:nvPr>
            <p:ph type="title"/>
          </p:nvPr>
        </p:nvSpPr>
        <p:spPr/>
        <p:txBody>
          <a:bodyPr/>
          <a:lstStyle/>
          <a:p>
            <a:r>
              <a:rPr lang="en-US" dirty="0"/>
              <a:t>Expanded Medicaid Coverage </a:t>
            </a:r>
          </a:p>
        </p:txBody>
      </p:sp>
      <p:sp>
        <p:nvSpPr>
          <p:cNvPr id="3" name="Content Placeholder 2">
            <a:extLst>
              <a:ext uri="{FF2B5EF4-FFF2-40B4-BE49-F238E27FC236}">
                <a16:creationId xmlns:a16="http://schemas.microsoft.com/office/drawing/2014/main" id="{84E8ADA8-C76B-47AD-8B04-EDA573F586F7}"/>
              </a:ext>
            </a:extLst>
          </p:cNvPr>
          <p:cNvSpPr>
            <a:spLocks noGrp="1"/>
          </p:cNvSpPr>
          <p:nvPr>
            <p:ph idx="1"/>
          </p:nvPr>
        </p:nvSpPr>
        <p:spPr/>
        <p:txBody>
          <a:bodyPr>
            <a:normAutofit lnSpcReduction="10000"/>
          </a:bodyPr>
          <a:lstStyle/>
          <a:p>
            <a:r>
              <a:rPr lang="en-US" dirty="0"/>
              <a:t>Medicaid coverage expansion based off immigration status is mixed at the state level  </a:t>
            </a:r>
          </a:p>
          <a:p>
            <a:r>
              <a:rPr lang="en-US" dirty="0"/>
              <a:t>The Deferred Action for Childhood Arrivals (DACA) recipients are no longer excluded from the definition of “lawfully residing” </a:t>
            </a:r>
          </a:p>
          <a:p>
            <a:pPr lvl="1"/>
            <a:r>
              <a:rPr lang="en-US" dirty="0"/>
              <a:t>Could increase coverage eligibility for approximately 100,000 immigrants </a:t>
            </a:r>
          </a:p>
          <a:p>
            <a:r>
              <a:rPr lang="en-US" dirty="0"/>
              <a:t>Expanded coverage could lead to less stress and reliance on emergency medicine and acute care and provide more preventative health care being obtained by this population   </a:t>
            </a:r>
          </a:p>
          <a:p>
            <a:pPr lvl="1"/>
            <a:r>
              <a:rPr lang="en-US" dirty="0"/>
              <a:t>Reimbursement to health systems may still fall short of their cost to provide care – adding financial strain </a:t>
            </a:r>
          </a:p>
          <a:p>
            <a:endParaRPr lang="en-US" dirty="0"/>
          </a:p>
        </p:txBody>
      </p:sp>
    </p:spTree>
    <p:extLst>
      <p:ext uri="{BB962C8B-B14F-4D97-AF65-F5344CB8AC3E}">
        <p14:creationId xmlns:p14="http://schemas.microsoft.com/office/powerpoint/2010/main" val="291152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66121" y="4313502"/>
            <a:ext cx="7620000" cy="609600"/>
          </a:xfrm>
          <a:prstGeom prst="rect">
            <a:avLst/>
          </a:prstGeom>
        </p:spPr>
      </p:pic>
      <p:pic>
        <p:nvPicPr>
          <p:cNvPr id="8" name="Content Placeholder 7">
            <a:extLst>
              <a:ext uri="{FF2B5EF4-FFF2-40B4-BE49-F238E27FC236}">
                <a16:creationId xmlns:a16="http://schemas.microsoft.com/office/drawing/2014/main" id="{219DEC11-BA5C-2489-BFAB-20B686849AA0}"/>
              </a:ext>
            </a:extLst>
          </p:cNvPr>
          <p:cNvPicPr>
            <a:picLocks noGrp="1" noChangeAspect="1"/>
          </p:cNvPicPr>
          <p:nvPr>
            <p:ph idx="1"/>
          </p:nvPr>
        </p:nvPicPr>
        <p:blipFill>
          <a:blip r:embed="rId3"/>
          <a:stretch>
            <a:fillRect/>
          </a:stretch>
        </p:blipFill>
        <p:spPr>
          <a:xfrm>
            <a:off x="1410329" y="2286000"/>
            <a:ext cx="9371341" cy="1736990"/>
          </a:xfrm>
        </p:spPr>
      </p:pic>
    </p:spTree>
    <p:extLst>
      <p:ext uri="{BB962C8B-B14F-4D97-AF65-F5344CB8AC3E}">
        <p14:creationId xmlns:p14="http://schemas.microsoft.com/office/powerpoint/2010/main" val="194252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1528F28-B29D-A257-4A3F-CACE5EF468C2}"/>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FEDCA194-D3DA-75D6-1E32-7C3D26B16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6A8B4B17-16F8-40BC-C5CD-9FF7635272FA}"/>
              </a:ext>
            </a:extLst>
          </p:cNvPr>
          <p:cNvSpPr>
            <a:spLocks noGrp="1"/>
          </p:cNvSpPr>
          <p:nvPr>
            <p:ph sz="half" idx="1"/>
          </p:nvPr>
        </p:nvSpPr>
        <p:spPr>
          <a:xfrm>
            <a:off x="568729" y="1667435"/>
            <a:ext cx="6880941" cy="4975411"/>
          </a:xfrm>
        </p:spPr>
        <p:txBody>
          <a:bodyPr>
            <a:normAutofit fontScale="40000" lnSpcReduction="20000"/>
          </a:bodyPr>
          <a:lstStyle/>
          <a:p>
            <a:pPr marL="514350" indent="-514350">
              <a:buClrTx/>
              <a:buFont typeface="+mj-lt"/>
              <a:buAutoNum type="arabicPeriod"/>
            </a:pPr>
            <a:r>
              <a:rPr lang="en-US" sz="4300" dirty="0"/>
              <a:t>Health-system leaders should work with policy makers to restrict “bagging” practices by emphasizing the risks to patient safety, negative financial effects to patients, and the administrative burden this practice places on health systems. </a:t>
            </a:r>
          </a:p>
          <a:p>
            <a:pPr marL="514350" indent="-514350">
              <a:buClrTx/>
              <a:buFont typeface="+mj-lt"/>
              <a:buAutoNum type="arabicPeriod"/>
            </a:pPr>
            <a:r>
              <a:rPr lang="en-US" sz="4300" dirty="0"/>
              <a:t>Pharmacy leaders should collaborate with health-system finance experts to model the budget impact and measure financial risk associated with the site neutral payment policies.</a:t>
            </a:r>
          </a:p>
          <a:p>
            <a:pPr marL="514350" indent="-514350">
              <a:buClrTx/>
              <a:buFont typeface="+mj-lt"/>
              <a:buAutoNum type="arabicPeriod"/>
            </a:pPr>
            <a:r>
              <a:rPr lang="en-US" sz="4300" dirty="0"/>
              <a:t>Health-system leaders should work to ensure that policy makers understand the advanced standards of care required to ensure safety and quality when administering medications in health-system-based facilities, which justifies differential payment.</a:t>
            </a:r>
          </a:p>
          <a:p>
            <a:pPr marL="514350" indent="-514350">
              <a:buClrTx/>
              <a:buFont typeface="+mj-lt"/>
              <a:buAutoNum type="arabicPeriod"/>
            </a:pPr>
            <a:r>
              <a:rPr lang="en-US" sz="4300" dirty="0"/>
              <a:t>Pharmacy leaders should identify treatments suitable for safe and effective administration in the home and collaborate with finance experts to model the financial opportunity and determine the resources required to ensure the success of these home-based treatments.</a:t>
            </a:r>
          </a:p>
          <a:p>
            <a:pPr marL="514350" indent="-514350">
              <a:buClrTx/>
              <a:buFont typeface="+mj-lt"/>
              <a:buAutoNum type="arabicPeriod"/>
            </a:pPr>
            <a:r>
              <a:rPr lang="en-US" sz="4300" dirty="0"/>
              <a:t>Pharmacy and health-system leaders should coordinate with physicians, community clinics, and affiliated pharmacies on strategies for disease prevention and disease management programs that include and support the education of Medicaid patients on available services as part of their transitions of care.</a:t>
            </a:r>
          </a:p>
          <a:p>
            <a:endParaRPr lang="en-US" dirty="0"/>
          </a:p>
        </p:txBody>
      </p:sp>
    </p:spTree>
    <p:extLst>
      <p:ext uri="{BB962C8B-B14F-4D97-AF65-F5344CB8AC3E}">
        <p14:creationId xmlns:p14="http://schemas.microsoft.com/office/powerpoint/2010/main" val="3747722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1.5Hr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547638"/>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Abridged Workshop Presentation: approx. 60 slides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Discuss selected survey themes and results from their respective domains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Select and discuss case studies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The presenter decides audience participation</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1" u="none" strike="noStrike" kern="1200" cap="none" spc="0" normalizeH="0" baseline="0" noProof="0" dirty="0">
                <a:ln>
                  <a:noFill/>
                </a:ln>
                <a:solidFill>
                  <a:srgbClr val="F47932"/>
                </a:solidFill>
                <a:effectLst/>
                <a:uLnTx/>
                <a:uFillTx/>
                <a:latin typeface="Arial"/>
                <a:ea typeface="+mn-ea"/>
                <a:cs typeface="+mn-cs"/>
              </a:rPr>
              <a:t>Ideal for a targeted employer/workplace workshop</a:t>
            </a:r>
          </a:p>
        </p:txBody>
      </p:sp>
    </p:spTree>
    <p:extLst>
      <p:ext uri="{BB962C8B-B14F-4D97-AF65-F5344CB8AC3E}">
        <p14:creationId xmlns:p14="http://schemas.microsoft.com/office/powerpoint/2010/main" val="3248574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2: </a:t>
            </a:r>
            <a:br>
              <a:rPr lang="en-US" dirty="0"/>
            </a:br>
            <a:r>
              <a:rPr lang="en-US" dirty="0"/>
              <a:t>Managing Ultra-High-Cost Drugs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03226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83FC-FCEE-7EFA-A2D7-AB6DDE8509BB}"/>
              </a:ext>
            </a:extLst>
          </p:cNvPr>
          <p:cNvSpPr>
            <a:spLocks noGrp="1"/>
          </p:cNvSpPr>
          <p:nvPr>
            <p:ph type="title"/>
          </p:nvPr>
        </p:nvSpPr>
        <p:spPr/>
        <p:txBody>
          <a:bodyPr/>
          <a:lstStyle/>
          <a:p>
            <a:r>
              <a:rPr lang="en-US" dirty="0"/>
              <a:t>Ultra-High-Cost Drugs (UHCDs)</a:t>
            </a:r>
          </a:p>
        </p:txBody>
      </p:sp>
      <p:sp>
        <p:nvSpPr>
          <p:cNvPr id="3" name="Content Placeholder 2">
            <a:extLst>
              <a:ext uri="{FF2B5EF4-FFF2-40B4-BE49-F238E27FC236}">
                <a16:creationId xmlns:a16="http://schemas.microsoft.com/office/drawing/2014/main" id="{3F740B13-6F3B-7990-F305-F37592B753BE}"/>
              </a:ext>
            </a:extLst>
          </p:cNvPr>
          <p:cNvSpPr>
            <a:spLocks noGrp="1"/>
          </p:cNvSpPr>
          <p:nvPr>
            <p:ph idx="1"/>
          </p:nvPr>
        </p:nvSpPr>
        <p:spPr/>
        <p:txBody>
          <a:bodyPr>
            <a:normAutofit lnSpcReduction="10000"/>
          </a:bodyPr>
          <a:lstStyle/>
          <a:p>
            <a:r>
              <a:rPr lang="en-US" dirty="0"/>
              <a:t>UHCDs such as gene and cell therapies typically target orphan and rare diseases and can cost millions of dollars per patient for a one-time treatment</a:t>
            </a:r>
          </a:p>
          <a:p>
            <a:r>
              <a:rPr lang="en-US" dirty="0"/>
              <a:t>The Food and Drug Administration has approved 21 gene and cell therapy products for indications ranging from rare diseases to chronic illnesses including:</a:t>
            </a:r>
          </a:p>
          <a:p>
            <a:pPr lvl="1"/>
            <a:r>
              <a:rPr lang="en-US" dirty="0"/>
              <a:t>Cancer</a:t>
            </a:r>
          </a:p>
          <a:p>
            <a:pPr lvl="1"/>
            <a:r>
              <a:rPr lang="en-US" dirty="0"/>
              <a:t>Blood disorders</a:t>
            </a:r>
          </a:p>
          <a:p>
            <a:pPr lvl="1"/>
            <a:r>
              <a:rPr lang="en-US" dirty="0"/>
              <a:t>Leukodystrophies</a:t>
            </a:r>
          </a:p>
          <a:p>
            <a:pPr lvl="1"/>
            <a:r>
              <a:rPr lang="en-US" dirty="0"/>
              <a:t>Muscular dystrophies</a:t>
            </a:r>
          </a:p>
          <a:p>
            <a:pPr lvl="1"/>
            <a:r>
              <a:rPr lang="en-US" dirty="0"/>
              <a:t>Retinal disease</a:t>
            </a:r>
          </a:p>
        </p:txBody>
      </p:sp>
    </p:spTree>
    <p:extLst>
      <p:ext uri="{BB962C8B-B14F-4D97-AF65-F5344CB8AC3E}">
        <p14:creationId xmlns:p14="http://schemas.microsoft.com/office/powerpoint/2010/main" val="1394073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Paying for UHCDs</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a:bodyPr>
          <a:lstStyle/>
          <a:p>
            <a:r>
              <a:rPr lang="en-US" dirty="0"/>
              <a:t>0.8% of total pharmaceutical spending in the US is spent on gene and cell therapy. </a:t>
            </a:r>
          </a:p>
          <a:p>
            <a:pPr lvl="1"/>
            <a:r>
              <a:rPr lang="en-US" dirty="0"/>
              <a:t>Approximately half of the spending on gene therapies is expected to take place outside of Medicare (i.e., through Medicaid and commercial insurance) due to treatments targeting younger patients</a:t>
            </a:r>
          </a:p>
          <a:p>
            <a:pPr lvl="1"/>
            <a:r>
              <a:rPr lang="en-US" dirty="0"/>
              <a:t>Use of these therapies in the Medicaid program may lead to increased taxes or cuts in benefits</a:t>
            </a:r>
          </a:p>
          <a:p>
            <a:pPr lvl="1"/>
            <a:r>
              <a:rPr lang="en-US" dirty="0"/>
              <a:t>Commercial payers may restrict access or increase premiums</a:t>
            </a:r>
          </a:p>
        </p:txBody>
      </p:sp>
    </p:spTree>
    <p:extLst>
      <p:ext uri="{BB962C8B-B14F-4D97-AF65-F5344CB8AC3E}">
        <p14:creationId xmlns:p14="http://schemas.microsoft.com/office/powerpoint/2010/main" val="2922576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F9E61-3084-3FA3-9DC8-74F91255E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B97F7-5803-A0A6-7F74-4A3D4DD070ED}"/>
              </a:ext>
            </a:extLst>
          </p:cNvPr>
          <p:cNvSpPr>
            <a:spLocks noGrp="1"/>
          </p:cNvSpPr>
          <p:nvPr>
            <p:ph type="title"/>
          </p:nvPr>
        </p:nvSpPr>
        <p:spPr/>
        <p:txBody>
          <a:bodyPr/>
          <a:lstStyle/>
          <a:p>
            <a:r>
              <a:rPr lang="en-US" i="1" dirty="0"/>
              <a:t>Theme 2: </a:t>
            </a:r>
            <a:r>
              <a:rPr lang="en-US" dirty="0"/>
              <a:t>Forecast Question 5</a:t>
            </a:r>
          </a:p>
        </p:txBody>
      </p:sp>
      <p:sp>
        <p:nvSpPr>
          <p:cNvPr id="3" name="Content Placeholder 2">
            <a:extLst>
              <a:ext uri="{FF2B5EF4-FFF2-40B4-BE49-F238E27FC236}">
                <a16:creationId xmlns:a16="http://schemas.microsoft.com/office/drawing/2014/main" id="{FD150D4A-FFA6-CD95-070B-08DCA8536508}"/>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75% of ultra-high-cost drugs will be reimbursed under outcome-based payment arrangements.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a:p>
            <a:endParaRPr lang="en-US" dirty="0"/>
          </a:p>
        </p:txBody>
      </p:sp>
    </p:spTree>
    <p:extLst>
      <p:ext uri="{BB962C8B-B14F-4D97-AF65-F5344CB8AC3E}">
        <p14:creationId xmlns:p14="http://schemas.microsoft.com/office/powerpoint/2010/main" val="442845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F9E61-3084-3FA3-9DC8-74F91255E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B97F7-5803-A0A6-7F74-4A3D4DD070ED}"/>
              </a:ext>
            </a:extLst>
          </p:cNvPr>
          <p:cNvSpPr>
            <a:spLocks noGrp="1"/>
          </p:cNvSpPr>
          <p:nvPr>
            <p:ph type="title"/>
          </p:nvPr>
        </p:nvSpPr>
        <p:spPr/>
        <p:txBody>
          <a:bodyPr/>
          <a:lstStyle/>
          <a:p>
            <a:r>
              <a:rPr lang="en-US" i="1" dirty="0"/>
              <a:t>Theme 2: </a:t>
            </a:r>
            <a:r>
              <a:rPr lang="en-US" dirty="0"/>
              <a:t>Forecast Question 3</a:t>
            </a:r>
          </a:p>
        </p:txBody>
      </p:sp>
      <p:sp>
        <p:nvSpPr>
          <p:cNvPr id="3" name="Content Placeholder 2">
            <a:extLst>
              <a:ext uri="{FF2B5EF4-FFF2-40B4-BE49-F238E27FC236}">
                <a16:creationId xmlns:a16="http://schemas.microsoft.com/office/drawing/2014/main" id="{FD150D4A-FFA6-CD95-070B-08DCA8536508}"/>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Medicare will be expanded to include patients approved to receive gene therapies (like end-stage renal disease expansion to cover dialysis services)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a:p>
            <a:endParaRPr lang="en-US" dirty="0"/>
          </a:p>
        </p:txBody>
      </p:sp>
    </p:spTree>
    <p:extLst>
      <p:ext uri="{BB962C8B-B14F-4D97-AF65-F5344CB8AC3E}">
        <p14:creationId xmlns:p14="http://schemas.microsoft.com/office/powerpoint/2010/main" val="155197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20BB4-4AB6-87FB-B114-4315E30FE08F}"/>
              </a:ext>
            </a:extLst>
          </p:cNvPr>
          <p:cNvSpPr>
            <a:spLocks noGrp="1"/>
          </p:cNvSpPr>
          <p:nvPr>
            <p:ph type="title"/>
          </p:nvPr>
        </p:nvSpPr>
        <p:spPr/>
        <p:txBody>
          <a:bodyPr/>
          <a:lstStyle/>
          <a:p>
            <a:r>
              <a:rPr lang="en-US" dirty="0"/>
              <a:t>The Attraction of Alternate Payment Models</a:t>
            </a:r>
          </a:p>
        </p:txBody>
      </p:sp>
      <p:sp>
        <p:nvSpPr>
          <p:cNvPr id="3" name="Content Placeholder 2">
            <a:extLst>
              <a:ext uri="{FF2B5EF4-FFF2-40B4-BE49-F238E27FC236}">
                <a16:creationId xmlns:a16="http://schemas.microsoft.com/office/drawing/2014/main" id="{561F5B26-21E8-9733-3FEB-1449CFBDE44B}"/>
              </a:ext>
            </a:extLst>
          </p:cNvPr>
          <p:cNvSpPr>
            <a:spLocks noGrp="1"/>
          </p:cNvSpPr>
          <p:nvPr>
            <p:ph idx="1"/>
          </p:nvPr>
        </p:nvSpPr>
        <p:spPr/>
        <p:txBody>
          <a:bodyPr>
            <a:normAutofit fontScale="92500" lnSpcReduction="10000"/>
          </a:bodyPr>
          <a:lstStyle/>
          <a:p>
            <a:r>
              <a:rPr lang="en-US" dirty="0"/>
              <a:t>While the clinical benefit of treatment may last a lifetime, the high expense occurs at a single point in time </a:t>
            </a:r>
          </a:p>
          <a:p>
            <a:r>
              <a:rPr lang="en-US" dirty="0"/>
              <a:t>Single beneficiaries needing treatment could bankrupt a small insurance plan</a:t>
            </a:r>
          </a:p>
          <a:p>
            <a:r>
              <a:rPr lang="en-US" dirty="0"/>
              <a:t>Due to limited clinical trial data, there is uncertainty about the expected clinical benefit from treatment </a:t>
            </a:r>
          </a:p>
          <a:p>
            <a:r>
              <a:rPr lang="en-US" dirty="0"/>
              <a:t>Alternate payment models include: </a:t>
            </a:r>
          </a:p>
          <a:p>
            <a:pPr lvl="1"/>
            <a:r>
              <a:rPr lang="en-US" dirty="0"/>
              <a:t>Additional per-member fees to ensure access to UHCD treatment</a:t>
            </a:r>
          </a:p>
          <a:p>
            <a:pPr lvl="1"/>
            <a:r>
              <a:rPr lang="en-US" dirty="0"/>
              <a:t>Private insurers contribute funds to pay for gene and cell therapies </a:t>
            </a:r>
          </a:p>
          <a:p>
            <a:pPr lvl="1"/>
            <a:r>
              <a:rPr lang="en-US" dirty="0"/>
              <a:t>Additional benefits to Medicare plans that would make gene and cell therapies  accessible to all patients nationwide </a:t>
            </a:r>
          </a:p>
          <a:p>
            <a:pPr lvl="1"/>
            <a:endParaRPr lang="en-US" dirty="0"/>
          </a:p>
        </p:txBody>
      </p:sp>
    </p:spTree>
    <p:extLst>
      <p:ext uri="{BB962C8B-B14F-4D97-AF65-F5344CB8AC3E}">
        <p14:creationId xmlns:p14="http://schemas.microsoft.com/office/powerpoint/2010/main" val="2164006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8A67-8620-E189-8FC9-E0048C472A63}"/>
              </a:ext>
            </a:extLst>
          </p:cNvPr>
          <p:cNvSpPr>
            <a:spLocks noGrp="1"/>
          </p:cNvSpPr>
          <p:nvPr>
            <p:ph type="title"/>
          </p:nvPr>
        </p:nvSpPr>
        <p:spPr/>
        <p:txBody>
          <a:bodyPr/>
          <a:lstStyle/>
          <a:p>
            <a:r>
              <a:rPr lang="en-US" dirty="0"/>
              <a:t>Forecast Response </a:t>
            </a:r>
          </a:p>
        </p:txBody>
      </p:sp>
      <p:pic>
        <p:nvPicPr>
          <p:cNvPr id="5" name="Content Placeholder 4">
            <a:extLst>
              <a:ext uri="{FF2B5EF4-FFF2-40B4-BE49-F238E27FC236}">
                <a16:creationId xmlns:a16="http://schemas.microsoft.com/office/drawing/2014/main" id="{868375FB-E522-D2E5-FB8F-69A8ACB81B60}"/>
              </a:ext>
            </a:extLst>
          </p:cNvPr>
          <p:cNvPicPr>
            <a:picLocks noGrp="1" noChangeAspect="1"/>
          </p:cNvPicPr>
          <p:nvPr>
            <p:ph idx="1"/>
          </p:nvPr>
        </p:nvPicPr>
        <p:blipFill>
          <a:blip r:embed="rId2"/>
          <a:stretch>
            <a:fillRect/>
          </a:stretch>
        </p:blipFill>
        <p:spPr>
          <a:xfrm>
            <a:off x="299759" y="2656113"/>
            <a:ext cx="11382505" cy="2057401"/>
          </a:xfrm>
        </p:spPr>
      </p:pic>
      <p:pic>
        <p:nvPicPr>
          <p:cNvPr id="3" name="Picture 2">
            <a:extLst>
              <a:ext uri="{FF2B5EF4-FFF2-40B4-BE49-F238E27FC236}">
                <a16:creationId xmlns:a16="http://schemas.microsoft.com/office/drawing/2014/main" id="{C3406B70-D597-80C8-179B-8B524EBD9221}"/>
              </a:ext>
            </a:extLst>
          </p:cNvPr>
          <p:cNvPicPr>
            <a:picLocks noChangeAspect="1"/>
          </p:cNvPicPr>
          <p:nvPr/>
        </p:nvPicPr>
        <p:blipFill>
          <a:blip r:embed="rId3"/>
          <a:stretch>
            <a:fillRect/>
          </a:stretch>
        </p:blipFill>
        <p:spPr>
          <a:xfrm>
            <a:off x="2285670" y="4952973"/>
            <a:ext cx="7620660" cy="609653"/>
          </a:xfrm>
          <a:prstGeom prst="rect">
            <a:avLst/>
          </a:prstGeom>
        </p:spPr>
      </p:pic>
    </p:spTree>
    <p:extLst>
      <p:ext uri="{BB962C8B-B14F-4D97-AF65-F5344CB8AC3E}">
        <p14:creationId xmlns:p14="http://schemas.microsoft.com/office/powerpoint/2010/main" val="3653390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8A67-8620-E189-8FC9-E0048C472A63}"/>
              </a:ext>
            </a:extLst>
          </p:cNvPr>
          <p:cNvSpPr>
            <a:spLocks noGrp="1"/>
          </p:cNvSpPr>
          <p:nvPr>
            <p:ph type="title"/>
          </p:nvPr>
        </p:nvSpPr>
        <p:spPr/>
        <p:txBody>
          <a:bodyPr/>
          <a:lstStyle/>
          <a:p>
            <a:r>
              <a:rPr lang="en-US" dirty="0"/>
              <a:t>Forecast Response </a:t>
            </a:r>
          </a:p>
        </p:txBody>
      </p:sp>
      <p:pic>
        <p:nvPicPr>
          <p:cNvPr id="3" name="Picture 2">
            <a:extLst>
              <a:ext uri="{FF2B5EF4-FFF2-40B4-BE49-F238E27FC236}">
                <a16:creationId xmlns:a16="http://schemas.microsoft.com/office/drawing/2014/main" id="{C3406B70-D597-80C8-179B-8B524EBD9221}"/>
              </a:ext>
            </a:extLst>
          </p:cNvPr>
          <p:cNvPicPr>
            <a:picLocks noChangeAspect="1"/>
          </p:cNvPicPr>
          <p:nvPr/>
        </p:nvPicPr>
        <p:blipFill>
          <a:blip r:embed="rId2"/>
          <a:stretch>
            <a:fillRect/>
          </a:stretch>
        </p:blipFill>
        <p:spPr>
          <a:xfrm>
            <a:off x="2456444" y="4636884"/>
            <a:ext cx="7620660" cy="609653"/>
          </a:xfrm>
          <a:prstGeom prst="rect">
            <a:avLst/>
          </a:prstGeom>
        </p:spPr>
      </p:pic>
      <p:pic>
        <p:nvPicPr>
          <p:cNvPr id="8" name="Content Placeholder 7">
            <a:extLst>
              <a:ext uri="{FF2B5EF4-FFF2-40B4-BE49-F238E27FC236}">
                <a16:creationId xmlns:a16="http://schemas.microsoft.com/office/drawing/2014/main" id="{F4FA7CB2-0515-68AA-6A95-1ECAF3BFD9C0}"/>
              </a:ext>
            </a:extLst>
          </p:cNvPr>
          <p:cNvPicPr>
            <a:picLocks noGrp="1" noChangeAspect="1"/>
          </p:cNvPicPr>
          <p:nvPr>
            <p:ph idx="1"/>
          </p:nvPr>
        </p:nvPicPr>
        <p:blipFill>
          <a:blip r:embed="rId3"/>
          <a:stretch>
            <a:fillRect/>
          </a:stretch>
        </p:blipFill>
        <p:spPr>
          <a:xfrm>
            <a:off x="976366" y="2156125"/>
            <a:ext cx="10580817" cy="1840142"/>
          </a:xfrm>
        </p:spPr>
      </p:pic>
    </p:spTree>
    <p:extLst>
      <p:ext uri="{BB962C8B-B14F-4D97-AF65-F5344CB8AC3E}">
        <p14:creationId xmlns:p14="http://schemas.microsoft.com/office/powerpoint/2010/main" val="180361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DB49-5453-5BDF-ECE5-FA71701A0F1D}"/>
              </a:ext>
            </a:extLst>
          </p:cNvPr>
          <p:cNvSpPr>
            <a:spLocks noGrp="1"/>
          </p:cNvSpPr>
          <p:nvPr>
            <p:ph type="title"/>
          </p:nvPr>
        </p:nvSpPr>
        <p:spPr/>
        <p:txBody>
          <a:bodyPr/>
          <a:lstStyle/>
          <a:p>
            <a:r>
              <a:rPr lang="en-US" i="1" dirty="0"/>
              <a:t>Theme 2: </a:t>
            </a:r>
            <a:r>
              <a:rPr lang="en-US" dirty="0"/>
              <a:t>Forecast Question 4</a:t>
            </a:r>
          </a:p>
        </p:txBody>
      </p:sp>
      <p:sp>
        <p:nvSpPr>
          <p:cNvPr id="3" name="Content Placeholder 2">
            <a:extLst>
              <a:ext uri="{FF2B5EF4-FFF2-40B4-BE49-F238E27FC236}">
                <a16:creationId xmlns:a16="http://schemas.microsoft.com/office/drawing/2014/main" id="{45EB2B20-645D-1DFB-05E3-7879B33589D4}"/>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Health systems will partner with manufacturers to be designated as limited distribution providers for gene and cell therapies.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a:p>
            <a:endParaRPr lang="en-US" dirty="0"/>
          </a:p>
        </p:txBody>
      </p:sp>
    </p:spTree>
    <p:extLst>
      <p:ext uri="{BB962C8B-B14F-4D97-AF65-F5344CB8AC3E}">
        <p14:creationId xmlns:p14="http://schemas.microsoft.com/office/powerpoint/2010/main" val="2965972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632F-E84D-ACB4-2A12-21D00B53F09F}"/>
              </a:ext>
            </a:extLst>
          </p:cNvPr>
          <p:cNvSpPr>
            <a:spLocks noGrp="1"/>
          </p:cNvSpPr>
          <p:nvPr>
            <p:ph type="title"/>
          </p:nvPr>
        </p:nvSpPr>
        <p:spPr/>
        <p:txBody>
          <a:bodyPr/>
          <a:lstStyle/>
          <a:p>
            <a:r>
              <a:rPr lang="en-US" dirty="0"/>
              <a:t>Access Logistics</a:t>
            </a:r>
          </a:p>
        </p:txBody>
      </p:sp>
      <p:sp>
        <p:nvSpPr>
          <p:cNvPr id="3" name="Content Placeholder 2">
            <a:extLst>
              <a:ext uri="{FF2B5EF4-FFF2-40B4-BE49-F238E27FC236}">
                <a16:creationId xmlns:a16="http://schemas.microsoft.com/office/drawing/2014/main" id="{595A8F3A-C93C-D203-8B61-FAFC02B7887B}"/>
              </a:ext>
            </a:extLst>
          </p:cNvPr>
          <p:cNvSpPr>
            <a:spLocks noGrp="1"/>
          </p:cNvSpPr>
          <p:nvPr>
            <p:ph idx="1"/>
          </p:nvPr>
        </p:nvSpPr>
        <p:spPr/>
        <p:txBody>
          <a:bodyPr/>
          <a:lstStyle/>
          <a:p>
            <a:r>
              <a:rPr lang="en-US" dirty="0"/>
              <a:t>Not all centers will have the capabilities to provide UHCDs</a:t>
            </a:r>
          </a:p>
          <a:p>
            <a:pPr lvl="1"/>
            <a:r>
              <a:rPr lang="en-US" dirty="0"/>
              <a:t>Lack of proper equipment</a:t>
            </a:r>
          </a:p>
          <a:p>
            <a:pPr lvl="1"/>
            <a:r>
              <a:rPr lang="en-US" dirty="0"/>
              <a:t>Expertise </a:t>
            </a:r>
          </a:p>
          <a:p>
            <a:pPr lvl="1"/>
            <a:r>
              <a:rPr lang="en-US" dirty="0"/>
              <a:t>Supporting service lines</a:t>
            </a:r>
          </a:p>
          <a:p>
            <a:r>
              <a:rPr lang="en-US" dirty="0"/>
              <a:t>Manufacturers may elect to work with a limited number of sites</a:t>
            </a:r>
          </a:p>
          <a:p>
            <a:r>
              <a:rPr lang="en-US" dirty="0"/>
              <a:t>Low patient census of these treatments per year make it unlikely to generate a return on investments  </a:t>
            </a:r>
          </a:p>
        </p:txBody>
      </p:sp>
    </p:spTree>
    <p:extLst>
      <p:ext uri="{BB962C8B-B14F-4D97-AF65-F5344CB8AC3E}">
        <p14:creationId xmlns:p14="http://schemas.microsoft.com/office/powerpoint/2010/main" val="267884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265509"/>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Lecture (35-40 slides)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Discuss 2-3 survey themes and results from their respective domains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Focus on Forecast Workshop overview and summary</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1" u="none" strike="noStrike" kern="1200" cap="none" spc="0" normalizeH="0" baseline="0" noProof="0" dirty="0">
                <a:ln>
                  <a:noFill/>
                </a:ln>
                <a:solidFill>
                  <a:srgbClr val="F47932"/>
                </a:solidFill>
                <a:effectLst/>
                <a:uLnTx/>
                <a:uFillTx/>
                <a:latin typeface="Arial"/>
                <a:ea typeface="+mn-ea"/>
                <a:cs typeface="+mn-cs"/>
              </a:rPr>
              <a:t>Ideal for state affiliate presentations or other targeted meetings</a:t>
            </a:r>
          </a:p>
        </p:txBody>
      </p:sp>
    </p:spTree>
    <p:extLst>
      <p:ext uri="{BB962C8B-B14F-4D97-AF65-F5344CB8AC3E}">
        <p14:creationId xmlns:p14="http://schemas.microsoft.com/office/powerpoint/2010/main" val="92901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6817-E064-3A36-5CE1-311571558665}"/>
              </a:ext>
            </a:extLst>
          </p:cNvPr>
          <p:cNvSpPr>
            <a:spLocks noGrp="1"/>
          </p:cNvSpPr>
          <p:nvPr>
            <p:ph type="title"/>
          </p:nvPr>
        </p:nvSpPr>
        <p:spPr/>
        <p:txBody>
          <a:bodyPr/>
          <a:lstStyle/>
          <a:p>
            <a:r>
              <a:rPr lang="en-US" dirty="0"/>
              <a:t>Forecast Response </a:t>
            </a:r>
          </a:p>
        </p:txBody>
      </p:sp>
      <p:pic>
        <p:nvPicPr>
          <p:cNvPr id="5" name="Content Placeholder 4">
            <a:extLst>
              <a:ext uri="{FF2B5EF4-FFF2-40B4-BE49-F238E27FC236}">
                <a16:creationId xmlns:a16="http://schemas.microsoft.com/office/drawing/2014/main" id="{65D09A9A-BE21-D42D-C62A-ED694A463080}"/>
              </a:ext>
            </a:extLst>
          </p:cNvPr>
          <p:cNvPicPr>
            <a:picLocks noGrp="1" noChangeAspect="1"/>
          </p:cNvPicPr>
          <p:nvPr>
            <p:ph idx="1"/>
          </p:nvPr>
        </p:nvPicPr>
        <p:blipFill>
          <a:blip r:embed="rId3"/>
          <a:stretch>
            <a:fillRect/>
          </a:stretch>
        </p:blipFill>
        <p:spPr>
          <a:xfrm>
            <a:off x="177663" y="2325641"/>
            <a:ext cx="11796915" cy="2206717"/>
          </a:xfrm>
        </p:spPr>
      </p:pic>
      <p:pic>
        <p:nvPicPr>
          <p:cNvPr id="3" name="Picture 2">
            <a:extLst>
              <a:ext uri="{FF2B5EF4-FFF2-40B4-BE49-F238E27FC236}">
                <a16:creationId xmlns:a16="http://schemas.microsoft.com/office/drawing/2014/main" id="{F27B292A-827E-00EC-7F05-8417939DABE8}"/>
              </a:ext>
            </a:extLst>
          </p:cNvPr>
          <p:cNvPicPr>
            <a:picLocks noChangeAspect="1"/>
          </p:cNvPicPr>
          <p:nvPr/>
        </p:nvPicPr>
        <p:blipFill>
          <a:blip r:embed="rId4"/>
          <a:stretch>
            <a:fillRect/>
          </a:stretch>
        </p:blipFill>
        <p:spPr>
          <a:xfrm>
            <a:off x="2265790" y="4715906"/>
            <a:ext cx="7620660" cy="609653"/>
          </a:xfrm>
          <a:prstGeom prst="rect">
            <a:avLst/>
          </a:prstGeom>
        </p:spPr>
      </p:pic>
    </p:spTree>
    <p:extLst>
      <p:ext uri="{BB962C8B-B14F-4D97-AF65-F5344CB8AC3E}">
        <p14:creationId xmlns:p14="http://schemas.microsoft.com/office/powerpoint/2010/main" val="3347118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a:xfrm>
            <a:off x="5588000" y="419100"/>
            <a:ext cx="5994400" cy="5524500"/>
          </a:xfrm>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In health systems, cell and gene therapies will be managed by pharmacy. (e.g., patient screening for therapy appropriateness, manage pre-medications, and provide outpatient clinic follow-up and monitoring).</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431390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6A3-647B-C92E-0934-B547D22A558E}"/>
              </a:ext>
            </a:extLst>
          </p:cNvPr>
          <p:cNvSpPr>
            <a:spLocks noGrp="1"/>
          </p:cNvSpPr>
          <p:nvPr>
            <p:ph type="title"/>
          </p:nvPr>
        </p:nvSpPr>
        <p:spPr/>
        <p:txBody>
          <a:bodyPr/>
          <a:lstStyle/>
          <a:p>
            <a:r>
              <a:rPr lang="en-US" dirty="0"/>
              <a:t>New Skills Required</a:t>
            </a:r>
          </a:p>
        </p:txBody>
      </p:sp>
      <p:sp>
        <p:nvSpPr>
          <p:cNvPr id="3" name="Content Placeholder 2">
            <a:extLst>
              <a:ext uri="{FF2B5EF4-FFF2-40B4-BE49-F238E27FC236}">
                <a16:creationId xmlns:a16="http://schemas.microsoft.com/office/drawing/2014/main" id="{7DB12190-6897-7EAB-8694-925602329655}"/>
              </a:ext>
            </a:extLst>
          </p:cNvPr>
          <p:cNvSpPr>
            <a:spLocks noGrp="1"/>
          </p:cNvSpPr>
          <p:nvPr>
            <p:ph idx="1"/>
          </p:nvPr>
        </p:nvSpPr>
        <p:spPr/>
        <p:txBody>
          <a:bodyPr/>
          <a:lstStyle/>
          <a:p>
            <a:r>
              <a:rPr lang="en-US" dirty="0"/>
              <a:t>Manufacturers my stipulate pharmacist involvement as a part of risk evaluation and mitigation strategy (REMS) requirements. </a:t>
            </a:r>
          </a:p>
          <a:p>
            <a:r>
              <a:rPr lang="en-US" dirty="0"/>
              <a:t>Pharmacy departments must have staff with skills to prepare complex therapies and manage their safe handling, and the infrastructure necessary.</a:t>
            </a:r>
          </a:p>
        </p:txBody>
      </p:sp>
    </p:spTree>
    <p:extLst>
      <p:ext uri="{BB962C8B-B14F-4D97-AF65-F5344CB8AC3E}">
        <p14:creationId xmlns:p14="http://schemas.microsoft.com/office/powerpoint/2010/main" val="3731935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FCF9-54EE-88E6-0332-26D69DB7382F}"/>
              </a:ext>
            </a:extLst>
          </p:cNvPr>
          <p:cNvSpPr>
            <a:spLocks noGrp="1"/>
          </p:cNvSpPr>
          <p:nvPr>
            <p:ph type="title"/>
          </p:nvPr>
        </p:nvSpPr>
        <p:spPr/>
        <p:txBody>
          <a:bodyPr/>
          <a:lstStyle/>
          <a:p>
            <a:r>
              <a:rPr lang="en-US" dirty="0"/>
              <a:t>Forecast Response</a:t>
            </a:r>
          </a:p>
        </p:txBody>
      </p:sp>
      <p:pic>
        <p:nvPicPr>
          <p:cNvPr id="5" name="Content Placeholder 4">
            <a:extLst>
              <a:ext uri="{FF2B5EF4-FFF2-40B4-BE49-F238E27FC236}">
                <a16:creationId xmlns:a16="http://schemas.microsoft.com/office/drawing/2014/main" id="{CECC859A-0A43-098B-5CE0-3486D6056ACD}"/>
              </a:ext>
            </a:extLst>
          </p:cNvPr>
          <p:cNvPicPr>
            <a:picLocks noGrp="1" noChangeAspect="1"/>
          </p:cNvPicPr>
          <p:nvPr>
            <p:ph idx="1"/>
          </p:nvPr>
        </p:nvPicPr>
        <p:blipFill>
          <a:blip r:embed="rId2"/>
          <a:stretch>
            <a:fillRect/>
          </a:stretch>
        </p:blipFill>
        <p:spPr>
          <a:xfrm>
            <a:off x="251169" y="2376376"/>
            <a:ext cx="11689661" cy="2105247"/>
          </a:xfrm>
        </p:spPr>
      </p:pic>
      <p:pic>
        <p:nvPicPr>
          <p:cNvPr id="3" name="Picture 2">
            <a:extLst>
              <a:ext uri="{FF2B5EF4-FFF2-40B4-BE49-F238E27FC236}">
                <a16:creationId xmlns:a16="http://schemas.microsoft.com/office/drawing/2014/main" id="{90D41750-4B70-9EE0-0C52-2B4B14F7EBE9}"/>
              </a:ext>
            </a:extLst>
          </p:cNvPr>
          <p:cNvPicPr>
            <a:picLocks noChangeAspect="1"/>
          </p:cNvPicPr>
          <p:nvPr/>
        </p:nvPicPr>
        <p:blipFill>
          <a:blip r:embed="rId3"/>
          <a:stretch>
            <a:fillRect/>
          </a:stretch>
        </p:blipFill>
        <p:spPr>
          <a:xfrm>
            <a:off x="2285669" y="4715907"/>
            <a:ext cx="7620660" cy="609653"/>
          </a:xfrm>
          <a:prstGeom prst="rect">
            <a:avLst/>
          </a:prstGeom>
        </p:spPr>
      </p:pic>
    </p:spTree>
    <p:extLst>
      <p:ext uri="{BB962C8B-B14F-4D97-AF65-F5344CB8AC3E}">
        <p14:creationId xmlns:p14="http://schemas.microsoft.com/office/powerpoint/2010/main" val="4143789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At least 75% of health systems will have a well-defined process for applying ethical principles for allocating access to ultra-high-cost drugs.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8206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6A3-647B-C92E-0934-B547D22A558E}"/>
              </a:ext>
            </a:extLst>
          </p:cNvPr>
          <p:cNvSpPr>
            <a:spLocks noGrp="1"/>
          </p:cNvSpPr>
          <p:nvPr>
            <p:ph type="title"/>
          </p:nvPr>
        </p:nvSpPr>
        <p:spPr/>
        <p:txBody>
          <a:bodyPr/>
          <a:lstStyle/>
          <a:p>
            <a:r>
              <a:rPr lang="en-US" dirty="0"/>
              <a:t>Ethical Allocation </a:t>
            </a:r>
          </a:p>
        </p:txBody>
      </p:sp>
      <p:sp>
        <p:nvSpPr>
          <p:cNvPr id="3" name="Content Placeholder 2">
            <a:extLst>
              <a:ext uri="{FF2B5EF4-FFF2-40B4-BE49-F238E27FC236}">
                <a16:creationId xmlns:a16="http://schemas.microsoft.com/office/drawing/2014/main" id="{7DB12190-6897-7EAB-8694-925602329655}"/>
              </a:ext>
            </a:extLst>
          </p:cNvPr>
          <p:cNvSpPr>
            <a:spLocks noGrp="1"/>
          </p:cNvSpPr>
          <p:nvPr>
            <p:ph idx="1"/>
          </p:nvPr>
        </p:nvSpPr>
        <p:spPr/>
        <p:txBody>
          <a:bodyPr/>
          <a:lstStyle/>
          <a:p>
            <a:r>
              <a:rPr lang="en-US" dirty="0"/>
              <a:t>Health systems cannot afford to subsidize access to UHCD </a:t>
            </a:r>
          </a:p>
          <a:p>
            <a:r>
              <a:rPr lang="en-US" dirty="0"/>
              <a:t>Health systems have little control over payor decisions about which patients receive treatment </a:t>
            </a:r>
          </a:p>
          <a:p>
            <a:r>
              <a:rPr lang="en-US" dirty="0"/>
              <a:t>Outcomes based payment models may provide greater access to more patients </a:t>
            </a:r>
          </a:p>
        </p:txBody>
      </p:sp>
    </p:spTree>
    <p:extLst>
      <p:ext uri="{BB962C8B-B14F-4D97-AF65-F5344CB8AC3E}">
        <p14:creationId xmlns:p14="http://schemas.microsoft.com/office/powerpoint/2010/main" val="910754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79E2B-FF51-65BD-16D2-F2984999F812}"/>
              </a:ext>
            </a:extLst>
          </p:cNvPr>
          <p:cNvSpPr>
            <a:spLocks noGrp="1"/>
          </p:cNvSpPr>
          <p:nvPr>
            <p:ph type="title"/>
          </p:nvPr>
        </p:nvSpPr>
        <p:spPr/>
        <p:txBody>
          <a:bodyPr/>
          <a:lstStyle/>
          <a:p>
            <a:r>
              <a:rPr lang="en-US" dirty="0"/>
              <a:t>Forecast Response</a:t>
            </a:r>
          </a:p>
        </p:txBody>
      </p:sp>
      <p:pic>
        <p:nvPicPr>
          <p:cNvPr id="5" name="Content Placeholder 4">
            <a:extLst>
              <a:ext uri="{FF2B5EF4-FFF2-40B4-BE49-F238E27FC236}">
                <a16:creationId xmlns:a16="http://schemas.microsoft.com/office/drawing/2014/main" id="{A0A14FF4-492B-D679-8366-472B70976C15}"/>
              </a:ext>
            </a:extLst>
          </p:cNvPr>
          <p:cNvPicPr>
            <a:picLocks noGrp="1" noChangeAspect="1"/>
          </p:cNvPicPr>
          <p:nvPr>
            <p:ph idx="1"/>
          </p:nvPr>
        </p:nvPicPr>
        <p:blipFill>
          <a:blip r:embed="rId2"/>
          <a:stretch>
            <a:fillRect/>
          </a:stretch>
        </p:blipFill>
        <p:spPr>
          <a:xfrm>
            <a:off x="593760" y="2020711"/>
            <a:ext cx="11304223" cy="2137184"/>
          </a:xfrm>
        </p:spPr>
      </p:pic>
      <p:pic>
        <p:nvPicPr>
          <p:cNvPr id="3" name="Picture 2">
            <a:extLst>
              <a:ext uri="{FF2B5EF4-FFF2-40B4-BE49-F238E27FC236}">
                <a16:creationId xmlns:a16="http://schemas.microsoft.com/office/drawing/2014/main" id="{ED3827D7-C5DF-47B9-CBD2-FE80224F5FB0}"/>
              </a:ext>
            </a:extLst>
          </p:cNvPr>
          <p:cNvPicPr>
            <a:picLocks noChangeAspect="1"/>
          </p:cNvPicPr>
          <p:nvPr/>
        </p:nvPicPr>
        <p:blipFill>
          <a:blip r:embed="rId3"/>
          <a:stretch>
            <a:fillRect/>
          </a:stretch>
        </p:blipFill>
        <p:spPr>
          <a:xfrm>
            <a:off x="2285670" y="4487918"/>
            <a:ext cx="7620660" cy="609653"/>
          </a:xfrm>
          <a:prstGeom prst="rect">
            <a:avLst/>
          </a:prstGeom>
        </p:spPr>
      </p:pic>
    </p:spTree>
    <p:extLst>
      <p:ext uri="{BB962C8B-B14F-4D97-AF65-F5344CB8AC3E}">
        <p14:creationId xmlns:p14="http://schemas.microsoft.com/office/powerpoint/2010/main" val="2343132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B56D8-EF66-C329-A921-F5FFACCE162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C3E552F-6928-72BB-ACE7-264B5ABEFFAA}"/>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5B0AB6A0-B1A3-CD3D-19E1-082AE0F850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40B49F7B-95DE-6E72-0B86-F49A1C59ACC6}"/>
              </a:ext>
            </a:extLst>
          </p:cNvPr>
          <p:cNvSpPr>
            <a:spLocks noGrp="1"/>
          </p:cNvSpPr>
          <p:nvPr>
            <p:ph sz="half" idx="1"/>
          </p:nvPr>
        </p:nvSpPr>
        <p:spPr>
          <a:xfrm>
            <a:off x="300790" y="1600201"/>
            <a:ext cx="7281232" cy="5042646"/>
          </a:xfrm>
        </p:spPr>
        <p:txBody>
          <a:bodyPr>
            <a:norm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Health systems should determine if they have the financial resources, established service lines, and clinical expertise to provide any UHCDs.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Pharmacy leaders should establish relationships with their state Medicaid program to determine if their state plans to participate in the Cell and Gene Therapy Access Model and how their state plans to provide UHCDs.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Health systems should partner with manufacturers to become a preferred site of UHCD administration, particularly if clinical trials were conducted at their healthcare setting. Health systems with investigational drug programs should also proactively negotiate with manufacturers to ensure ongoing access for their site if the product becomes commercially available.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Health-system pharmacists must ensure they have a seat at the table to work with organizational revenue cycle and contracting teams to determine the potential full cost of an episode of care for UHCDs.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Pharmacy leaders should be prepared to work with C-suite administrators to prepare for inevitable financial variances that may occur due to significant purchases (e.g., those exceeding $2 million) and lagging reimbursements.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Pharmacy leaders across health systems should develop training programs to equip health-system pharmacists and technicians with the knowledge and skills to manage and administer UHCDs efficiently and safely.</a:t>
            </a:r>
          </a:p>
        </p:txBody>
      </p:sp>
    </p:spTree>
    <p:extLst>
      <p:ext uri="{BB962C8B-B14F-4D97-AF65-F5344CB8AC3E}">
        <p14:creationId xmlns:p14="http://schemas.microsoft.com/office/powerpoint/2010/main" val="3011993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3"/>
            <a:ext cx="9659817" cy="2056563"/>
          </a:xfrm>
        </p:spPr>
        <p:txBody>
          <a:bodyPr>
            <a:normAutofit fontScale="90000"/>
          </a:bodyPr>
          <a:lstStyle/>
          <a:p>
            <a:r>
              <a:rPr lang="en-US" dirty="0"/>
              <a:t>Theme 3: </a:t>
            </a:r>
            <a:br>
              <a:rPr lang="en-US" dirty="0"/>
            </a:br>
            <a:r>
              <a:rPr lang="en-US" sz="5300" dirty="0"/>
              <a:t>Addressing the Gap in Primary Care</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547973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7C42-7D05-14BB-E3A1-AB11856317B8}"/>
              </a:ext>
            </a:extLst>
          </p:cNvPr>
          <p:cNvSpPr>
            <a:spLocks noGrp="1"/>
          </p:cNvSpPr>
          <p:nvPr>
            <p:ph type="title"/>
          </p:nvPr>
        </p:nvSpPr>
        <p:spPr/>
        <p:txBody>
          <a:bodyPr>
            <a:normAutofit fontScale="90000"/>
          </a:bodyPr>
          <a:lstStyle/>
          <a:p>
            <a:r>
              <a:rPr lang="en-US" dirty="0"/>
              <a:t>Consensus Report from National Academies of Sciences, Engineering, and Medicine (NASEM)</a:t>
            </a:r>
          </a:p>
        </p:txBody>
      </p:sp>
      <p:sp>
        <p:nvSpPr>
          <p:cNvPr id="3" name="Content Placeholder 2">
            <a:extLst>
              <a:ext uri="{FF2B5EF4-FFF2-40B4-BE49-F238E27FC236}">
                <a16:creationId xmlns:a16="http://schemas.microsoft.com/office/drawing/2014/main" id="{E5E36794-BEDD-FE77-520B-97E7A71C9814}"/>
              </a:ext>
            </a:extLst>
          </p:cNvPr>
          <p:cNvSpPr>
            <a:spLocks noGrp="1"/>
          </p:cNvSpPr>
          <p:nvPr>
            <p:ph idx="1"/>
          </p:nvPr>
        </p:nvSpPr>
        <p:spPr/>
        <p:txBody>
          <a:bodyPr>
            <a:normAutofit lnSpcReduction="10000"/>
          </a:bodyPr>
          <a:lstStyle/>
          <a:p>
            <a:r>
              <a:rPr lang="en-US" dirty="0"/>
              <a:t>Released in 2021</a:t>
            </a:r>
          </a:p>
          <a:p>
            <a:r>
              <a:rPr lang="en-US" dirty="0"/>
              <a:t>5 consensus objectives for the implementation plan to achieve high-quality primary care in the US</a:t>
            </a:r>
          </a:p>
          <a:p>
            <a:pPr lvl="1"/>
            <a:r>
              <a:rPr lang="en-US" dirty="0"/>
              <a:t>Pay for primary care teams to care for people, not physicians to deliver services</a:t>
            </a:r>
          </a:p>
          <a:p>
            <a:pPr lvl="1"/>
            <a:r>
              <a:rPr lang="en-US" dirty="0"/>
              <a:t>Ensure that high quality primary care is available to every individual and family in every community</a:t>
            </a:r>
          </a:p>
          <a:p>
            <a:pPr lvl="1"/>
            <a:r>
              <a:rPr lang="en-US" dirty="0"/>
              <a:t>Train primary care teams where people live and work</a:t>
            </a:r>
          </a:p>
          <a:p>
            <a:pPr lvl="1"/>
            <a:r>
              <a:rPr lang="en-US" dirty="0"/>
              <a:t>Design information technology that serves the patient, family, and interprofessional care team</a:t>
            </a:r>
          </a:p>
          <a:p>
            <a:pPr lvl="1"/>
            <a:r>
              <a:rPr lang="en-US" dirty="0"/>
              <a:t>Ensure that high-quality primary care is implemented in the United States</a:t>
            </a:r>
          </a:p>
        </p:txBody>
      </p:sp>
    </p:spTree>
    <p:extLst>
      <p:ext uri="{BB962C8B-B14F-4D97-AF65-F5344CB8AC3E}">
        <p14:creationId xmlns:p14="http://schemas.microsoft.com/office/powerpoint/2010/main" val="271185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87828" y="584880"/>
            <a:ext cx="11373679" cy="1325563"/>
          </a:xfrm>
        </p:spPr>
        <p:txBody>
          <a:bodyPr/>
          <a:lstStyle/>
          <a:p>
            <a:r>
              <a:rPr lang="en-US" dirty="0"/>
              <a:t>Workshop Planning – Presentation Cadence</a:t>
            </a:r>
          </a:p>
        </p:txBody>
      </p:sp>
      <p:sp>
        <p:nvSpPr>
          <p:cNvPr id="3" name="Rectangle 2">
            <a:extLst>
              <a:ext uri="{FF2B5EF4-FFF2-40B4-BE49-F238E27FC236}">
                <a16:creationId xmlns:a16="http://schemas.microsoft.com/office/drawing/2014/main" id="{DE3F72A2-BE7A-B503-B12A-89E122F6ACF0}"/>
              </a:ext>
            </a:extLst>
          </p:cNvPr>
          <p:cNvSpPr/>
          <p:nvPr/>
        </p:nvSpPr>
        <p:spPr>
          <a:xfrm>
            <a:off x="870856" y="2095500"/>
            <a:ext cx="9699171" cy="3829766"/>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Theme overview</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Survey question(s) (Capture audience ‘votes’)</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Executive summary</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Survey results (Forecast response)</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Strategic recommendations</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REPEAT</a:t>
            </a:r>
          </a:p>
        </p:txBody>
      </p:sp>
      <p:cxnSp>
        <p:nvCxnSpPr>
          <p:cNvPr id="7" name="Straight Arrow Connector 6">
            <a:extLst>
              <a:ext uri="{FF2B5EF4-FFF2-40B4-BE49-F238E27FC236}">
                <a16:creationId xmlns:a16="http://schemas.microsoft.com/office/drawing/2014/main" id="{4C5A396D-273B-0225-2DC9-8A32ADC098D1}"/>
              </a:ext>
            </a:extLst>
          </p:cNvPr>
          <p:cNvCxnSpPr/>
          <p:nvPr/>
        </p:nvCxnSpPr>
        <p:spPr>
          <a:xfrm>
            <a:off x="1034142" y="2418670"/>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681E98A-A84F-8ABD-583F-28CB5C2EC8E5}"/>
              </a:ext>
            </a:extLst>
          </p:cNvPr>
          <p:cNvCxnSpPr/>
          <p:nvPr/>
        </p:nvCxnSpPr>
        <p:spPr>
          <a:xfrm>
            <a:off x="1034142" y="3137128"/>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59C3536-8509-8234-FD3C-7E3DEE942BB5}"/>
              </a:ext>
            </a:extLst>
          </p:cNvPr>
          <p:cNvCxnSpPr/>
          <p:nvPr/>
        </p:nvCxnSpPr>
        <p:spPr>
          <a:xfrm>
            <a:off x="1034142" y="38338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F8EC3E-2665-AA0D-8727-45C43CF01478}"/>
              </a:ext>
            </a:extLst>
          </p:cNvPr>
          <p:cNvCxnSpPr/>
          <p:nvPr/>
        </p:nvCxnSpPr>
        <p:spPr>
          <a:xfrm>
            <a:off x="1034142" y="44434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C2BBD1-212C-14F0-78DE-83147871B0CA}"/>
              </a:ext>
            </a:extLst>
          </p:cNvPr>
          <p:cNvCxnSpPr/>
          <p:nvPr/>
        </p:nvCxnSpPr>
        <p:spPr>
          <a:xfrm>
            <a:off x="1045027" y="5042126"/>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616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6145-6D41-FA0F-6B26-2561FD89F7D3}"/>
              </a:ext>
            </a:extLst>
          </p:cNvPr>
          <p:cNvSpPr>
            <a:spLocks noGrp="1"/>
          </p:cNvSpPr>
          <p:nvPr>
            <p:ph type="title"/>
          </p:nvPr>
        </p:nvSpPr>
        <p:spPr/>
        <p:txBody>
          <a:bodyPr/>
          <a:lstStyle/>
          <a:p>
            <a:r>
              <a:rPr lang="en-US" dirty="0"/>
              <a:t>Team-Based Inter-Professional Care</a:t>
            </a:r>
          </a:p>
        </p:txBody>
      </p:sp>
      <p:sp>
        <p:nvSpPr>
          <p:cNvPr id="3" name="Content Placeholder 2">
            <a:extLst>
              <a:ext uri="{FF2B5EF4-FFF2-40B4-BE49-F238E27FC236}">
                <a16:creationId xmlns:a16="http://schemas.microsoft.com/office/drawing/2014/main" id="{98C6F21F-3130-43DE-9F54-EEC9D160B4A7}"/>
              </a:ext>
            </a:extLst>
          </p:cNvPr>
          <p:cNvSpPr>
            <a:spLocks noGrp="1"/>
          </p:cNvSpPr>
          <p:nvPr>
            <p:ph idx="1"/>
          </p:nvPr>
        </p:nvSpPr>
        <p:spPr/>
        <p:txBody>
          <a:bodyPr/>
          <a:lstStyle/>
          <a:p>
            <a:r>
              <a:rPr lang="en-US" dirty="0"/>
              <a:t>Theme threaded throughout the NASEM consensus report</a:t>
            </a:r>
          </a:p>
          <a:p>
            <a:endParaRPr lang="en-US" dirty="0"/>
          </a:p>
          <a:p>
            <a:r>
              <a:rPr lang="en-US" dirty="0"/>
              <a:t>Foundational to achieving the quintuple aims and of high-functioning Primary Care:</a:t>
            </a:r>
          </a:p>
          <a:p>
            <a:pPr lvl="1"/>
            <a:r>
              <a:rPr lang="en-US" dirty="0"/>
              <a:t>Enhancing patient experience</a:t>
            </a:r>
          </a:p>
          <a:p>
            <a:pPr lvl="1"/>
            <a:r>
              <a:rPr lang="en-US" dirty="0"/>
              <a:t>Improving population health</a:t>
            </a:r>
          </a:p>
          <a:p>
            <a:pPr lvl="1"/>
            <a:r>
              <a:rPr lang="en-US" dirty="0"/>
              <a:t>Reducing costs</a:t>
            </a:r>
          </a:p>
          <a:p>
            <a:pPr lvl="1"/>
            <a:r>
              <a:rPr lang="en-US" dirty="0"/>
              <a:t>Improving the healthcare team experience</a:t>
            </a:r>
          </a:p>
          <a:p>
            <a:pPr lvl="1"/>
            <a:r>
              <a:rPr lang="en-US" dirty="0"/>
              <a:t>Advancing health equity</a:t>
            </a:r>
          </a:p>
        </p:txBody>
      </p:sp>
    </p:spTree>
    <p:extLst>
      <p:ext uri="{BB962C8B-B14F-4D97-AF65-F5344CB8AC3E}">
        <p14:creationId xmlns:p14="http://schemas.microsoft.com/office/powerpoint/2010/main" val="235806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82F8-3302-05DB-F24A-5CDEB7B86423}"/>
              </a:ext>
            </a:extLst>
          </p:cNvPr>
          <p:cNvSpPr>
            <a:spLocks noGrp="1"/>
          </p:cNvSpPr>
          <p:nvPr>
            <p:ph type="title"/>
          </p:nvPr>
        </p:nvSpPr>
        <p:spPr/>
        <p:txBody>
          <a:bodyPr/>
          <a:lstStyle/>
          <a:p>
            <a:r>
              <a:rPr lang="en-US" dirty="0"/>
              <a:t>Patient Access to Primary Care</a:t>
            </a:r>
          </a:p>
        </p:txBody>
      </p:sp>
      <p:sp>
        <p:nvSpPr>
          <p:cNvPr id="3" name="Content Placeholder 2">
            <a:extLst>
              <a:ext uri="{FF2B5EF4-FFF2-40B4-BE49-F238E27FC236}">
                <a16:creationId xmlns:a16="http://schemas.microsoft.com/office/drawing/2014/main" id="{28D8E941-4C28-FB52-A412-7B22A4913F83}"/>
              </a:ext>
            </a:extLst>
          </p:cNvPr>
          <p:cNvSpPr>
            <a:spLocks noGrp="1"/>
          </p:cNvSpPr>
          <p:nvPr>
            <p:ph idx="1"/>
          </p:nvPr>
        </p:nvSpPr>
        <p:spPr/>
        <p:txBody>
          <a:bodyPr/>
          <a:lstStyle/>
          <a:p>
            <a:r>
              <a:rPr lang="en-US" dirty="0"/>
              <a:t>There is an expanding shortage of primary care physicians </a:t>
            </a:r>
          </a:p>
          <a:p>
            <a:pPr lvl="1"/>
            <a:r>
              <a:rPr lang="en-US" dirty="0"/>
              <a:t>Estimated to reach 35,000 to 45,000 in the US by 2025</a:t>
            </a:r>
          </a:p>
          <a:p>
            <a:pPr lvl="1"/>
            <a:r>
              <a:rPr lang="en-US" dirty="0"/>
              <a:t>75 million people in the US living in primary care Workforce Shortage areas</a:t>
            </a:r>
          </a:p>
          <a:p>
            <a:r>
              <a:rPr lang="en-US" dirty="0"/>
              <a:t>Increasing access to providers is linked to reduced hospital admissions, outpatient visits, emergency department visits, and surgeries per capita</a:t>
            </a:r>
          </a:p>
          <a:p>
            <a:r>
              <a:rPr lang="en-US" dirty="0"/>
              <a:t>The primary care gap translates to an increased need for specialist care as well</a:t>
            </a:r>
          </a:p>
          <a:p>
            <a:endParaRPr lang="en-US" dirty="0"/>
          </a:p>
        </p:txBody>
      </p:sp>
    </p:spTree>
    <p:extLst>
      <p:ext uri="{BB962C8B-B14F-4D97-AF65-F5344CB8AC3E}">
        <p14:creationId xmlns:p14="http://schemas.microsoft.com/office/powerpoint/2010/main" val="1047585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The Federal Government will declare the “primary care access crisis” a public health emergency (e.g., as with the opioid crisis), which allows for allocation of resources to support a national response.</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65644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The Federal Government will initiate an assessment of all licensed health care professionals’ scopes of practice and provide guidance to states to address the shortage of primary care physicians in the United States.</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59218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The Federal Government will provide financial incentives to health systems who offer chronic care for weight management.</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890748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93F5-4F3B-15B9-E6C0-07F3C9CF7947}"/>
              </a:ext>
            </a:extLst>
          </p:cNvPr>
          <p:cNvSpPr>
            <a:spLocks noGrp="1"/>
          </p:cNvSpPr>
          <p:nvPr>
            <p:ph type="title"/>
          </p:nvPr>
        </p:nvSpPr>
        <p:spPr/>
        <p:txBody>
          <a:bodyPr/>
          <a:lstStyle/>
          <a:p>
            <a:r>
              <a:rPr lang="en-US" dirty="0"/>
              <a:t>Federal Efforts to Address the Shortage</a:t>
            </a:r>
          </a:p>
        </p:txBody>
      </p:sp>
      <p:sp>
        <p:nvSpPr>
          <p:cNvPr id="3" name="Content Placeholder 2">
            <a:extLst>
              <a:ext uri="{FF2B5EF4-FFF2-40B4-BE49-F238E27FC236}">
                <a16:creationId xmlns:a16="http://schemas.microsoft.com/office/drawing/2014/main" id="{8790CDA4-4ED1-05BD-4CAB-E025B1DCF6C5}"/>
              </a:ext>
            </a:extLst>
          </p:cNvPr>
          <p:cNvSpPr>
            <a:spLocks noGrp="1"/>
          </p:cNvSpPr>
          <p:nvPr>
            <p:ph idx="1"/>
          </p:nvPr>
        </p:nvSpPr>
        <p:spPr/>
        <p:txBody>
          <a:bodyPr>
            <a:normAutofit fontScale="85000" lnSpcReduction="20000"/>
          </a:bodyPr>
          <a:lstStyle/>
          <a:p>
            <a:r>
              <a:rPr lang="en-US" dirty="0"/>
              <a:t>More than 100 million Americans have access barriers to primary care, and the number of people at risk of losing access due to provider shortage nearly doubled between 2014 and 2023</a:t>
            </a:r>
          </a:p>
          <a:p>
            <a:r>
              <a:rPr lang="en-US" dirty="0"/>
              <a:t>There is a projected shortage of 68,020 full time primary care physicians by 2036, disproportionately impacting those in nonmetropolitan regions</a:t>
            </a:r>
          </a:p>
          <a:p>
            <a:r>
              <a:rPr lang="en-US" dirty="0"/>
              <a:t>The severity of the gap is heightened by parallel aging population and increases in the prevalence of chronic diseases (e.g. obesity)</a:t>
            </a:r>
          </a:p>
          <a:p>
            <a:r>
              <a:rPr lang="en-US" dirty="0"/>
              <a:t>Department of Health and Human Services (HHS) released statement in 2023:</a:t>
            </a:r>
          </a:p>
          <a:p>
            <a:pPr lvl="1"/>
            <a:r>
              <a:rPr lang="en-US" dirty="0"/>
              <a:t>Endorsed improvements to primary care payment, primary care workforce, primary care access, behavioral health, health information technology, and research and practice improvement support</a:t>
            </a:r>
          </a:p>
          <a:p>
            <a:pPr lvl="1"/>
            <a:r>
              <a:rPr lang="en-US" dirty="0"/>
              <a:t>No comprehensive action plan stated</a:t>
            </a:r>
          </a:p>
          <a:p>
            <a:pPr lvl="1"/>
            <a:r>
              <a:rPr lang="en-US" dirty="0"/>
              <a:t>Did not describe future action regarding review of scopes of practice to alleviate the shortage</a:t>
            </a:r>
          </a:p>
        </p:txBody>
      </p:sp>
    </p:spTree>
    <p:extLst>
      <p:ext uri="{BB962C8B-B14F-4D97-AF65-F5344CB8AC3E}">
        <p14:creationId xmlns:p14="http://schemas.microsoft.com/office/powerpoint/2010/main" val="3401742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6F50351A-BB33-A1EB-3D98-C07454F79FA1}"/>
              </a:ext>
            </a:extLst>
          </p:cNvPr>
          <p:cNvPicPr>
            <a:picLocks noChangeAspect="1"/>
          </p:cNvPicPr>
          <p:nvPr/>
        </p:nvPicPr>
        <p:blipFill>
          <a:blip r:embed="rId3"/>
          <a:stretch>
            <a:fillRect/>
          </a:stretch>
        </p:blipFill>
        <p:spPr>
          <a:xfrm>
            <a:off x="770782" y="2466840"/>
            <a:ext cx="10650436" cy="1924319"/>
          </a:xfrm>
          <a:prstGeom prst="rect">
            <a:avLst/>
          </a:prstGeom>
        </p:spPr>
      </p:pic>
    </p:spTree>
    <p:extLst>
      <p:ext uri="{BB962C8B-B14F-4D97-AF65-F5344CB8AC3E}">
        <p14:creationId xmlns:p14="http://schemas.microsoft.com/office/powerpoint/2010/main" val="3508630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A2D756B8-3AEA-E8DA-8CE7-6FE6E43B737A}"/>
              </a:ext>
            </a:extLst>
          </p:cNvPr>
          <p:cNvPicPr>
            <a:picLocks noChangeAspect="1"/>
          </p:cNvPicPr>
          <p:nvPr/>
        </p:nvPicPr>
        <p:blipFill>
          <a:blip r:embed="rId3"/>
          <a:stretch>
            <a:fillRect/>
          </a:stretch>
        </p:blipFill>
        <p:spPr>
          <a:xfrm>
            <a:off x="746966" y="2485893"/>
            <a:ext cx="10698068" cy="1886213"/>
          </a:xfrm>
          <a:prstGeom prst="rect">
            <a:avLst/>
          </a:prstGeom>
        </p:spPr>
      </p:pic>
    </p:spTree>
    <p:extLst>
      <p:ext uri="{BB962C8B-B14F-4D97-AF65-F5344CB8AC3E}">
        <p14:creationId xmlns:p14="http://schemas.microsoft.com/office/powerpoint/2010/main" val="3703473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294C8093-7B88-D0B1-495F-7C42DBF473FD}"/>
              </a:ext>
            </a:extLst>
          </p:cNvPr>
          <p:cNvPicPr>
            <a:picLocks noChangeAspect="1"/>
          </p:cNvPicPr>
          <p:nvPr/>
        </p:nvPicPr>
        <p:blipFill>
          <a:blip r:embed="rId3"/>
          <a:stretch>
            <a:fillRect/>
          </a:stretch>
        </p:blipFill>
        <p:spPr>
          <a:xfrm>
            <a:off x="756492" y="2490656"/>
            <a:ext cx="10679015" cy="1876687"/>
          </a:xfrm>
          <a:prstGeom prst="rect">
            <a:avLst/>
          </a:prstGeom>
        </p:spPr>
      </p:pic>
    </p:spTree>
    <p:extLst>
      <p:ext uri="{BB962C8B-B14F-4D97-AF65-F5344CB8AC3E}">
        <p14:creationId xmlns:p14="http://schemas.microsoft.com/office/powerpoint/2010/main" val="3083468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50% of the US primary care visits will be with a non-physician primary care provider.</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06733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735" y="753530"/>
            <a:ext cx="6357475" cy="2387600"/>
          </a:xfrm>
        </p:spPr>
        <p:txBody>
          <a:bodyPr>
            <a:noAutofit/>
          </a:bodyPr>
          <a:lstStyle/>
          <a:p>
            <a:r>
              <a:rPr lang="en-US" sz="3600" dirty="0"/>
              <a:t>ASHP Pharmacy Forecast Workshop:</a:t>
            </a:r>
            <a:br>
              <a:rPr lang="en-US" sz="3600" dirty="0"/>
            </a:br>
            <a:r>
              <a:rPr lang="en-US" sz="3600" i="1" dirty="0"/>
              <a:t>Trends that Will Shape Your Future</a:t>
            </a:r>
          </a:p>
        </p:txBody>
      </p:sp>
      <p:sp>
        <p:nvSpPr>
          <p:cNvPr id="3" name="Subtitle 2"/>
          <p:cNvSpPr>
            <a:spLocks noGrp="1"/>
          </p:cNvSpPr>
          <p:nvPr>
            <p:ph type="subTitle" idx="1"/>
          </p:nvPr>
        </p:nvSpPr>
        <p:spPr/>
        <p:txBody>
          <a:bodyPr/>
          <a:lstStyle/>
          <a:p>
            <a:r>
              <a:rPr lang="en-US" dirty="0"/>
              <a:t>Prepared by ASHP’s Section of Pharmacy Practice Leaders</a:t>
            </a:r>
          </a:p>
        </p:txBody>
      </p:sp>
    </p:spTree>
    <p:extLst>
      <p:ext uri="{BB962C8B-B14F-4D97-AF65-F5344CB8AC3E}">
        <p14:creationId xmlns:p14="http://schemas.microsoft.com/office/powerpoint/2010/main" val="887460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Access to care metrics, such as wait time for an appointment with a primary care provider, will be introduced as a value-based incentive (or penalty) in new provider payment models under public programs.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60236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Pharmacists and pharmacy technicians will be integrated into 50% of health-system-based primary care practices to improve the efficiency and job satisfaction of primary care providers.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16190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8FC-FBCE-8254-5FCC-1968DAEEF6AC}"/>
              </a:ext>
            </a:extLst>
          </p:cNvPr>
          <p:cNvSpPr>
            <a:spLocks noGrp="1"/>
          </p:cNvSpPr>
          <p:nvPr>
            <p:ph type="title"/>
          </p:nvPr>
        </p:nvSpPr>
        <p:spPr/>
        <p:txBody>
          <a:bodyPr/>
          <a:lstStyle/>
          <a:p>
            <a:r>
              <a:rPr lang="en-US" dirty="0"/>
              <a:t>Pharmacists Bolster Value-Based Care and Access</a:t>
            </a:r>
          </a:p>
        </p:txBody>
      </p:sp>
      <p:sp>
        <p:nvSpPr>
          <p:cNvPr id="3" name="Content Placeholder 2">
            <a:extLst>
              <a:ext uri="{FF2B5EF4-FFF2-40B4-BE49-F238E27FC236}">
                <a16:creationId xmlns:a16="http://schemas.microsoft.com/office/drawing/2014/main" id="{1A088836-9569-574D-7AEB-152D87F81B9F}"/>
              </a:ext>
            </a:extLst>
          </p:cNvPr>
          <p:cNvSpPr>
            <a:spLocks noGrp="1"/>
          </p:cNvSpPr>
          <p:nvPr>
            <p:ph idx="1"/>
          </p:nvPr>
        </p:nvSpPr>
        <p:spPr/>
        <p:txBody>
          <a:bodyPr>
            <a:normAutofit fontScale="92500" lnSpcReduction="10000"/>
          </a:bodyPr>
          <a:lstStyle/>
          <a:p>
            <a:r>
              <a:rPr lang="en-US" sz="2000" dirty="0"/>
              <a:t>Team based care to enhance access and improve health outcomes aligns with value-based rather than traditional fee-for-service payment models</a:t>
            </a:r>
          </a:p>
          <a:p>
            <a:r>
              <a:rPr lang="en-US" sz="2000" dirty="0"/>
              <a:t>In a large, integrated federal healthcare system, pharmacists serving on integrated primary care teams increased access and quality of care through comprehensive medication management services.</a:t>
            </a:r>
          </a:p>
          <a:p>
            <a:pPr lvl="1"/>
            <a:r>
              <a:rPr lang="en-US" sz="1600" dirty="0"/>
              <a:t>The advanced role of the primary care pharmacists improved access, lowered cost, and reduced the burden on the primary care provider</a:t>
            </a:r>
          </a:p>
          <a:p>
            <a:pPr lvl="1"/>
            <a:r>
              <a:rPr lang="en-US" sz="1600" dirty="0"/>
              <a:t>Reduced primary care provider revisit rates by allowing the opportunity to see additional patients on the primary care panel schedule</a:t>
            </a:r>
          </a:p>
          <a:p>
            <a:pPr lvl="1"/>
            <a:r>
              <a:rPr lang="en-US" sz="1600" dirty="0"/>
              <a:t>]improved access to available primary care provider same-day appointments by offloading patient visits for complex medication management</a:t>
            </a:r>
          </a:p>
          <a:p>
            <a:pPr lvl="1"/>
            <a:r>
              <a:rPr lang="en-US" sz="1600" dirty="0"/>
              <a:t>Reduced new patient wait times for patients seeking primary care within individual Patient Aligned Care Team (PACT) panels</a:t>
            </a:r>
          </a:p>
          <a:p>
            <a:r>
              <a:rPr lang="en-US" sz="2000" dirty="0"/>
              <a:t>Barriers to implementation</a:t>
            </a:r>
          </a:p>
          <a:p>
            <a:pPr lvl="1"/>
            <a:r>
              <a:rPr lang="en-US" sz="1600" dirty="0"/>
              <a:t>Lack of recognition or attribution of cost savings, cost avoidance or revenue to offset costs</a:t>
            </a:r>
          </a:p>
          <a:p>
            <a:pPr lvl="1"/>
            <a:r>
              <a:rPr lang="en-US" sz="1600" dirty="0"/>
              <a:t>More limited resources</a:t>
            </a:r>
          </a:p>
          <a:p>
            <a:pPr lvl="1"/>
            <a:r>
              <a:rPr lang="en-US" sz="1600" dirty="0"/>
              <a:t>Slow uptake of these roles outside of integrated healthcare systems or in rural settings</a:t>
            </a:r>
          </a:p>
        </p:txBody>
      </p:sp>
    </p:spTree>
    <p:extLst>
      <p:ext uri="{BB962C8B-B14F-4D97-AF65-F5344CB8AC3E}">
        <p14:creationId xmlns:p14="http://schemas.microsoft.com/office/powerpoint/2010/main" val="2698183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476496CC-8F1F-7FE3-3DCF-E3F258F5102A}"/>
              </a:ext>
            </a:extLst>
          </p:cNvPr>
          <p:cNvPicPr>
            <a:picLocks noChangeAspect="1"/>
          </p:cNvPicPr>
          <p:nvPr/>
        </p:nvPicPr>
        <p:blipFill>
          <a:blip r:embed="rId3"/>
          <a:stretch>
            <a:fillRect/>
          </a:stretch>
        </p:blipFill>
        <p:spPr>
          <a:xfrm>
            <a:off x="742203" y="2457314"/>
            <a:ext cx="10707594" cy="1943371"/>
          </a:xfrm>
          <a:prstGeom prst="rect">
            <a:avLst/>
          </a:prstGeom>
        </p:spPr>
      </p:pic>
    </p:spTree>
    <p:extLst>
      <p:ext uri="{BB962C8B-B14F-4D97-AF65-F5344CB8AC3E}">
        <p14:creationId xmlns:p14="http://schemas.microsoft.com/office/powerpoint/2010/main" val="481337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DA64A869-E344-3B2A-0921-B40881EC1E4A}"/>
              </a:ext>
            </a:extLst>
          </p:cNvPr>
          <p:cNvPicPr>
            <a:picLocks noChangeAspect="1"/>
          </p:cNvPicPr>
          <p:nvPr/>
        </p:nvPicPr>
        <p:blipFill>
          <a:blip r:embed="rId3"/>
          <a:stretch>
            <a:fillRect/>
          </a:stretch>
        </p:blipFill>
        <p:spPr>
          <a:xfrm>
            <a:off x="780308" y="2528762"/>
            <a:ext cx="10631384" cy="1800476"/>
          </a:xfrm>
          <a:prstGeom prst="rect">
            <a:avLst/>
          </a:prstGeom>
        </p:spPr>
      </p:pic>
    </p:spTree>
    <p:extLst>
      <p:ext uri="{BB962C8B-B14F-4D97-AF65-F5344CB8AC3E}">
        <p14:creationId xmlns:p14="http://schemas.microsoft.com/office/powerpoint/2010/main" val="1797918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C2228925-4992-6B01-5B72-EA5C713C303A}"/>
              </a:ext>
            </a:extLst>
          </p:cNvPr>
          <p:cNvPicPr>
            <a:picLocks noChangeAspect="1"/>
          </p:cNvPicPr>
          <p:nvPr/>
        </p:nvPicPr>
        <p:blipFill>
          <a:blip r:embed="rId3"/>
          <a:stretch>
            <a:fillRect/>
          </a:stretch>
        </p:blipFill>
        <p:spPr>
          <a:xfrm>
            <a:off x="780308" y="2433498"/>
            <a:ext cx="10631384" cy="1991003"/>
          </a:xfrm>
          <a:prstGeom prst="rect">
            <a:avLst/>
          </a:prstGeom>
        </p:spPr>
      </p:pic>
    </p:spTree>
    <p:extLst>
      <p:ext uri="{BB962C8B-B14F-4D97-AF65-F5344CB8AC3E}">
        <p14:creationId xmlns:p14="http://schemas.microsoft.com/office/powerpoint/2010/main" val="2748605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50% of health systems will develop centralized, remote pharmacists’ clinical services to provide support to primary care physicians.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49947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908D-B06A-3BC1-B45F-B667104C1C27}"/>
              </a:ext>
            </a:extLst>
          </p:cNvPr>
          <p:cNvSpPr>
            <a:spLocks noGrp="1"/>
          </p:cNvSpPr>
          <p:nvPr>
            <p:ph type="title"/>
          </p:nvPr>
        </p:nvSpPr>
        <p:spPr/>
        <p:txBody>
          <a:bodyPr>
            <a:normAutofit fontScale="90000"/>
          </a:bodyPr>
          <a:lstStyle/>
          <a:p>
            <a:r>
              <a:rPr lang="en-US" dirty="0"/>
              <a:t>Expansion of Centralized Remote Pharmacist Provider Services to Improve Care</a:t>
            </a:r>
          </a:p>
        </p:txBody>
      </p:sp>
      <p:sp>
        <p:nvSpPr>
          <p:cNvPr id="3" name="Content Placeholder 2">
            <a:extLst>
              <a:ext uri="{FF2B5EF4-FFF2-40B4-BE49-F238E27FC236}">
                <a16:creationId xmlns:a16="http://schemas.microsoft.com/office/drawing/2014/main" id="{4CC27038-2951-6330-72B1-50F6CFCD863E}"/>
              </a:ext>
            </a:extLst>
          </p:cNvPr>
          <p:cNvSpPr>
            <a:spLocks noGrp="1"/>
          </p:cNvSpPr>
          <p:nvPr>
            <p:ph idx="1"/>
          </p:nvPr>
        </p:nvSpPr>
        <p:spPr/>
        <p:txBody>
          <a:bodyPr>
            <a:normAutofit fontScale="92500"/>
          </a:bodyPr>
          <a:lstStyle/>
          <a:p>
            <a:r>
              <a:rPr lang="en-US" dirty="0"/>
              <a:t>Centralized provider services have been long established by large healthcare systems delivering chronic disease management </a:t>
            </a:r>
          </a:p>
          <a:p>
            <a:r>
              <a:rPr lang="en-US" dirty="0"/>
              <a:t>Technology advancements expanded dramatically during the COVID-19 pandemic through temporary waivers and flexibilities tied to the public health emergency, with real-world analysis showing improved continuity of care and improved outcomes for patients receiving telehealth</a:t>
            </a:r>
          </a:p>
          <a:p>
            <a:r>
              <a:rPr lang="en-US" dirty="0"/>
              <a:t>Opportunities for pharmacists to be involved with remote services</a:t>
            </a:r>
          </a:p>
          <a:p>
            <a:pPr lvl="1"/>
            <a:r>
              <a:rPr lang="en-US" dirty="0"/>
              <a:t>Home blood pressure telemonitoring and home-based care coordination</a:t>
            </a:r>
          </a:p>
          <a:p>
            <a:pPr lvl="1"/>
            <a:r>
              <a:rPr lang="en-US" dirty="0"/>
              <a:t>Telephonic follow-up on unplanned hospitalizations resulted in smaller % of post discharge ED visits and hospitalizations</a:t>
            </a:r>
          </a:p>
          <a:p>
            <a:pPr lvl="1"/>
            <a:endParaRPr lang="en-US" dirty="0"/>
          </a:p>
        </p:txBody>
      </p:sp>
    </p:spTree>
    <p:extLst>
      <p:ext uri="{BB962C8B-B14F-4D97-AF65-F5344CB8AC3E}">
        <p14:creationId xmlns:p14="http://schemas.microsoft.com/office/powerpoint/2010/main" val="3495804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1F53E687-77F9-14C5-8E0D-FBB14A3A5942}"/>
              </a:ext>
            </a:extLst>
          </p:cNvPr>
          <p:cNvPicPr>
            <a:picLocks noChangeAspect="1"/>
          </p:cNvPicPr>
          <p:nvPr/>
        </p:nvPicPr>
        <p:blipFill>
          <a:blip r:embed="rId3"/>
          <a:stretch>
            <a:fillRect/>
          </a:stretch>
        </p:blipFill>
        <p:spPr>
          <a:xfrm>
            <a:off x="775545" y="2452551"/>
            <a:ext cx="10640910" cy="1952898"/>
          </a:xfrm>
          <a:prstGeom prst="rect">
            <a:avLst/>
          </a:prstGeom>
        </p:spPr>
      </p:pic>
    </p:spTree>
    <p:extLst>
      <p:ext uri="{BB962C8B-B14F-4D97-AF65-F5344CB8AC3E}">
        <p14:creationId xmlns:p14="http://schemas.microsoft.com/office/powerpoint/2010/main" val="2768583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83D22-F36C-E416-90FB-608E04CB612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1A1E2D5-07F8-AE0A-0D45-B3E6D4FBA6F4}"/>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F7194ABF-EDA9-0D5B-1595-33B651878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87C6BFC7-C63A-28C0-6A6F-C6F0C914B1D8}"/>
              </a:ext>
            </a:extLst>
          </p:cNvPr>
          <p:cNvSpPr>
            <a:spLocks noGrp="1"/>
          </p:cNvSpPr>
          <p:nvPr>
            <p:ph sz="half" idx="1"/>
          </p:nvPr>
        </p:nvSpPr>
        <p:spPr>
          <a:xfrm>
            <a:off x="300790" y="1600201"/>
            <a:ext cx="7281232" cy="5042646"/>
          </a:xfrm>
        </p:spPr>
        <p:txBody>
          <a:bodyPr>
            <a:normAutofit/>
          </a:bodyPr>
          <a:lstStyle/>
          <a:p>
            <a:pPr marL="514350" indent="-514350">
              <a:buClrTx/>
              <a:buFont typeface="+mj-lt"/>
              <a:buAutoNum type="arabicPeriod"/>
            </a:pPr>
            <a:r>
              <a:rPr lang="en-US" sz="1450" dirty="0"/>
              <a:t>Pursue policies that will reduce variations present in pharmacist scope of practice and amplify uniformity in team-based care, with focus on efforts that address equity among at-risk populations.</a:t>
            </a:r>
          </a:p>
          <a:p>
            <a:pPr marL="514350" indent="-514350">
              <a:buClrTx/>
              <a:buFont typeface="+mj-lt"/>
              <a:buAutoNum type="arabicPeriod"/>
            </a:pPr>
            <a:r>
              <a:rPr lang="en-US" sz="1450" dirty="0"/>
              <a:t>Implement policies that include increased deployment of collaborative practice agreements to maximize the clinical benefit, health-system efficiency, and healthcare professionals’ well-being achieved when pharmacists are fully integrated into primary care.</a:t>
            </a:r>
          </a:p>
          <a:p>
            <a:pPr marL="514350" indent="-514350">
              <a:buClrTx/>
              <a:buFont typeface="+mj-lt"/>
              <a:buAutoNum type="arabicPeriod"/>
            </a:pPr>
            <a:r>
              <a:rPr lang="en-US" sz="1450" dirty="0"/>
              <a:t>Advocate for improved payment systems, metrics, and quality indicators that facilitate reimbursement in line with the actual value imparted by the pharmacist services on primary care teams.</a:t>
            </a:r>
          </a:p>
          <a:p>
            <a:pPr marL="514350" indent="-514350">
              <a:buClrTx/>
              <a:buFont typeface="+mj-lt"/>
              <a:buAutoNum type="arabicPeriod"/>
            </a:pPr>
            <a:r>
              <a:rPr lang="en-US" sz="1450" dirty="0"/>
              <a:t>Convene stakeholders and develop policies to facilitate expanding, optimizing, and measuring centralized, remote pharmacist service programs to improve patient outcomes, population health, and reduce the primary care gap.</a:t>
            </a:r>
          </a:p>
          <a:p>
            <a:pPr marL="514350" indent="-514350">
              <a:buClrTx/>
              <a:buFont typeface="+mj-lt"/>
              <a:buAutoNum type="arabicPeriod"/>
            </a:pPr>
            <a:r>
              <a:rPr lang="en-US" sz="1450" dirty="0"/>
              <a:t>Develop monitoring platforms for pharmacists and pharmacy technicians in primary care settings that include mechanisms for annual reporting of performance metrics and indicators to quantify the level of integration.</a:t>
            </a:r>
          </a:p>
          <a:p>
            <a:pPr marL="514350" indent="-514350">
              <a:buClrTx/>
              <a:buFont typeface="+mj-lt"/>
              <a:buAutoNum type="arabicPeriod"/>
            </a:pPr>
            <a:r>
              <a:rPr lang="en-US" sz="1450" dirty="0"/>
              <a:t>Collaborate with federal agencies to address the primary care gap via pharmacist integration into team-based care models.</a:t>
            </a:r>
          </a:p>
        </p:txBody>
      </p:sp>
    </p:spTree>
    <p:extLst>
      <p:ext uri="{BB962C8B-B14F-4D97-AF65-F5344CB8AC3E}">
        <p14:creationId xmlns:p14="http://schemas.microsoft.com/office/powerpoint/2010/main" val="199567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A5B7-440F-E50F-B625-BE3610F2603F}"/>
              </a:ext>
            </a:extLst>
          </p:cNvPr>
          <p:cNvSpPr>
            <a:spLocks noGrp="1"/>
          </p:cNvSpPr>
          <p:nvPr>
            <p:ph type="title"/>
          </p:nvPr>
        </p:nvSpPr>
        <p:spPr/>
        <p:txBody>
          <a:bodyPr>
            <a:normAutofit fontScale="90000"/>
          </a:bodyPr>
          <a:lstStyle/>
          <a:p>
            <a:r>
              <a:rPr lang="en-US" dirty="0"/>
              <a:t>Special Acknowledgements</a:t>
            </a:r>
          </a:p>
        </p:txBody>
      </p:sp>
      <p:sp>
        <p:nvSpPr>
          <p:cNvPr id="3" name="Content Placeholder 2">
            <a:extLst>
              <a:ext uri="{FF2B5EF4-FFF2-40B4-BE49-F238E27FC236}">
                <a16:creationId xmlns:a16="http://schemas.microsoft.com/office/drawing/2014/main" id="{28C479C1-2613-35CC-CA7E-99BECAD31FC3}"/>
              </a:ext>
            </a:extLst>
          </p:cNvPr>
          <p:cNvSpPr>
            <a:spLocks noGrp="1"/>
          </p:cNvSpPr>
          <p:nvPr>
            <p:ph idx="1"/>
          </p:nvPr>
        </p:nvSpPr>
        <p:spPr/>
        <p:txBody>
          <a:bodyPr/>
          <a:lstStyle/>
          <a:p>
            <a:r>
              <a:rPr lang="en-US" dirty="0"/>
              <a:t>Forecast 2025 Advisory Committee</a:t>
            </a:r>
          </a:p>
          <a:p>
            <a:r>
              <a:rPr lang="en-US" dirty="0"/>
              <a:t>Chapter authors</a:t>
            </a:r>
          </a:p>
          <a:p>
            <a:r>
              <a:rPr lang="en-US" dirty="0"/>
              <a:t>Forecast Panelists (FPs) who responded to the survey</a:t>
            </a:r>
          </a:p>
        </p:txBody>
      </p:sp>
      <p:pic>
        <p:nvPicPr>
          <p:cNvPr id="5" name="Picture 4">
            <a:extLst>
              <a:ext uri="{FF2B5EF4-FFF2-40B4-BE49-F238E27FC236}">
                <a16:creationId xmlns:a16="http://schemas.microsoft.com/office/drawing/2014/main" id="{9344712E-AB21-F627-ECC0-7A3A2B27F787}"/>
              </a:ext>
            </a:extLst>
          </p:cNvPr>
          <p:cNvPicPr>
            <a:picLocks noChangeAspect="1"/>
          </p:cNvPicPr>
          <p:nvPr/>
        </p:nvPicPr>
        <p:blipFill>
          <a:blip r:embed="rId3"/>
          <a:stretch>
            <a:fillRect/>
          </a:stretch>
        </p:blipFill>
        <p:spPr>
          <a:xfrm>
            <a:off x="427719" y="2856139"/>
            <a:ext cx="3690287" cy="1145721"/>
          </a:xfrm>
          <a:prstGeom prst="rect">
            <a:avLst/>
          </a:prstGeom>
        </p:spPr>
      </p:pic>
    </p:spTree>
    <p:extLst>
      <p:ext uri="{BB962C8B-B14F-4D97-AF65-F5344CB8AC3E}">
        <p14:creationId xmlns:p14="http://schemas.microsoft.com/office/powerpoint/2010/main" val="30103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4: </a:t>
            </a:r>
            <a:br>
              <a:rPr lang="en-US" dirty="0"/>
            </a:br>
            <a:r>
              <a:rPr lang="en-US" dirty="0"/>
              <a:t>Whole Person Health in U.S. Healthcare</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951878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61F-8439-CECE-44AA-FE5F0FA43904}"/>
              </a:ext>
            </a:extLst>
          </p:cNvPr>
          <p:cNvSpPr>
            <a:spLocks noGrp="1"/>
          </p:cNvSpPr>
          <p:nvPr>
            <p:ph type="title"/>
          </p:nvPr>
        </p:nvSpPr>
        <p:spPr/>
        <p:txBody>
          <a:bodyPr/>
          <a:lstStyle/>
          <a:p>
            <a:r>
              <a:rPr lang="en" dirty="0"/>
              <a:t>Whole Person Health</a:t>
            </a:r>
            <a:endParaRPr lang="en-US" dirty="0"/>
          </a:p>
        </p:txBody>
      </p:sp>
      <p:sp>
        <p:nvSpPr>
          <p:cNvPr id="3" name="Content Placeholder 2">
            <a:extLst>
              <a:ext uri="{FF2B5EF4-FFF2-40B4-BE49-F238E27FC236}">
                <a16:creationId xmlns:a16="http://schemas.microsoft.com/office/drawing/2014/main" id="{79BE8586-CEA8-508B-2A67-F3437773FB21}"/>
              </a:ext>
            </a:extLst>
          </p:cNvPr>
          <p:cNvSpPr>
            <a:spLocks noGrp="1"/>
          </p:cNvSpPr>
          <p:nvPr>
            <p:ph idx="1"/>
          </p:nvPr>
        </p:nvSpPr>
        <p:spPr/>
        <p:txBody>
          <a:bodyPr>
            <a:normAutofit lnSpcReduction="10000"/>
          </a:bodyPr>
          <a:lstStyle/>
          <a:p>
            <a:r>
              <a:rPr lang="en-US" dirty="0"/>
              <a:t>Traditional healthcare systems have focused on treating and curing diseases rather than promoting overall health</a:t>
            </a:r>
          </a:p>
          <a:p>
            <a:r>
              <a:rPr lang="en-US" dirty="0"/>
              <a:t>Whole person health places emphasis on the following factors for the individual:</a:t>
            </a:r>
          </a:p>
          <a:p>
            <a:pPr lvl="1"/>
            <a:r>
              <a:rPr lang="en-US" dirty="0"/>
              <a:t>Biological</a:t>
            </a:r>
          </a:p>
          <a:p>
            <a:pPr lvl="1"/>
            <a:r>
              <a:rPr lang="en-US" dirty="0"/>
              <a:t>Behavioral</a:t>
            </a:r>
          </a:p>
          <a:p>
            <a:pPr lvl="1"/>
            <a:r>
              <a:rPr lang="en-US" dirty="0"/>
              <a:t>Societal</a:t>
            </a:r>
          </a:p>
          <a:p>
            <a:pPr lvl="1"/>
            <a:r>
              <a:rPr lang="en-US" dirty="0"/>
              <a:t>Environmental</a:t>
            </a:r>
          </a:p>
          <a:p>
            <a:r>
              <a:rPr lang="en-US" dirty="0"/>
              <a:t>Aligns with the individual’s life mission, aspirations, and purpose</a:t>
            </a:r>
          </a:p>
          <a:p>
            <a:r>
              <a:rPr lang="en-US" dirty="0"/>
              <a:t>Shifts from reactive care to one that prioritizes disease prevention, health, environment, and well being</a:t>
            </a:r>
          </a:p>
        </p:txBody>
      </p:sp>
    </p:spTree>
    <p:extLst>
      <p:ext uri="{BB962C8B-B14F-4D97-AF65-F5344CB8AC3E}">
        <p14:creationId xmlns:p14="http://schemas.microsoft.com/office/powerpoint/2010/main" val="1713718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Payors will establish meaningful measures of health systems’ effectiveness in integrating whole person health into care delivery.</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941762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57EE-205E-244B-1EBC-E9B24A5378B6}"/>
              </a:ext>
            </a:extLst>
          </p:cNvPr>
          <p:cNvSpPr>
            <a:spLocks noGrp="1"/>
          </p:cNvSpPr>
          <p:nvPr>
            <p:ph type="title"/>
          </p:nvPr>
        </p:nvSpPr>
        <p:spPr/>
        <p:txBody>
          <a:bodyPr/>
          <a:lstStyle/>
          <a:p>
            <a:r>
              <a:rPr lang="en-US" dirty="0"/>
              <a:t>Whole Person Health Integration into Healthcare Delivery</a:t>
            </a:r>
          </a:p>
        </p:txBody>
      </p:sp>
      <p:sp>
        <p:nvSpPr>
          <p:cNvPr id="3" name="Content Placeholder 2">
            <a:extLst>
              <a:ext uri="{FF2B5EF4-FFF2-40B4-BE49-F238E27FC236}">
                <a16:creationId xmlns:a16="http://schemas.microsoft.com/office/drawing/2014/main" id="{62737279-489A-95FA-BBDE-3F321120BC0C}"/>
              </a:ext>
            </a:extLst>
          </p:cNvPr>
          <p:cNvSpPr>
            <a:spLocks noGrp="1"/>
          </p:cNvSpPr>
          <p:nvPr>
            <p:ph idx="1"/>
          </p:nvPr>
        </p:nvSpPr>
        <p:spPr/>
        <p:txBody>
          <a:bodyPr>
            <a:normAutofit/>
          </a:bodyPr>
          <a:lstStyle/>
          <a:p>
            <a:r>
              <a:rPr lang="en-US" dirty="0"/>
              <a:t>Measures of effectiveness for whole person health should be integrated into healthcare delivery</a:t>
            </a:r>
          </a:p>
          <a:p>
            <a:r>
              <a:rPr lang="en-US" dirty="0"/>
              <a:t>Fee-for-service incentivize treatment of illness and have limited accountability for spending and quality</a:t>
            </a:r>
          </a:p>
          <a:p>
            <a:r>
              <a:rPr lang="en-US" dirty="0"/>
              <a:t>Centers for Medicare and Medicaid Services launched a new voluntary primary care model, “Making Care Primary”, that provides:</a:t>
            </a:r>
          </a:p>
          <a:p>
            <a:pPr lvl="1"/>
            <a:r>
              <a:rPr lang="en-US" dirty="0"/>
              <a:t>Prospective payment models that aim to improve value of care</a:t>
            </a:r>
          </a:p>
          <a:p>
            <a:pPr lvl="1"/>
            <a:r>
              <a:rPr lang="en-US" dirty="0"/>
              <a:t>Practice transformation</a:t>
            </a:r>
          </a:p>
          <a:p>
            <a:pPr lvl="1"/>
            <a:r>
              <a:rPr lang="en-US" dirty="0"/>
              <a:t>Care coordination</a:t>
            </a:r>
          </a:p>
        </p:txBody>
      </p:sp>
    </p:spTree>
    <p:extLst>
      <p:ext uri="{BB962C8B-B14F-4D97-AF65-F5344CB8AC3E}">
        <p14:creationId xmlns:p14="http://schemas.microsoft.com/office/powerpoint/2010/main" val="2887404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18321" y="2558181"/>
            <a:ext cx="10515600" cy="177879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286000" y="4594867"/>
            <a:ext cx="7620000" cy="609600"/>
          </a:xfrm>
          <a:prstGeom prst="rect">
            <a:avLst/>
          </a:prstGeom>
        </p:spPr>
      </p:pic>
    </p:spTree>
    <p:extLst>
      <p:ext uri="{BB962C8B-B14F-4D97-AF65-F5344CB8AC3E}">
        <p14:creationId xmlns:p14="http://schemas.microsoft.com/office/powerpoint/2010/main" val="1525815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Care plans within the electronic health record will routinely integrate whole person health goals specific to each patient and thus, accessible to all care providers.</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572446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4CD4-F99D-B2AF-0D10-EC122B239408}"/>
              </a:ext>
            </a:extLst>
          </p:cNvPr>
          <p:cNvSpPr>
            <a:spLocks noGrp="1"/>
          </p:cNvSpPr>
          <p:nvPr>
            <p:ph type="title"/>
          </p:nvPr>
        </p:nvSpPr>
        <p:spPr/>
        <p:txBody>
          <a:bodyPr/>
          <a:lstStyle/>
          <a:p>
            <a:r>
              <a:rPr lang="en-US" dirty="0"/>
              <a:t>E</a:t>
            </a:r>
            <a:r>
              <a:rPr lang="en-US" b="1" dirty="0"/>
              <a:t>lectronic </a:t>
            </a:r>
            <a:r>
              <a:rPr lang="en-US" dirty="0"/>
              <a:t>H</a:t>
            </a:r>
            <a:r>
              <a:rPr lang="en-US" b="1" dirty="0"/>
              <a:t>ealth </a:t>
            </a:r>
            <a:r>
              <a:rPr lang="en-US" dirty="0"/>
              <a:t>R</a:t>
            </a:r>
            <a:r>
              <a:rPr lang="en-US" b="1" dirty="0"/>
              <a:t>ecord </a:t>
            </a:r>
            <a:r>
              <a:rPr lang="en-US" dirty="0"/>
              <a:t>I</a:t>
            </a:r>
            <a:r>
              <a:rPr lang="en-US" b="1" dirty="0"/>
              <a:t>ntegration of </a:t>
            </a:r>
            <a:r>
              <a:rPr lang="en-US" dirty="0"/>
              <a:t>W</a:t>
            </a:r>
            <a:r>
              <a:rPr lang="en-US" b="1" dirty="0"/>
              <a:t>hole </a:t>
            </a:r>
            <a:r>
              <a:rPr lang="en-US" dirty="0"/>
              <a:t>P</a:t>
            </a:r>
            <a:r>
              <a:rPr lang="en-US" b="1" dirty="0"/>
              <a:t>erson </a:t>
            </a:r>
            <a:r>
              <a:rPr lang="en-US" dirty="0"/>
              <a:t>H</a:t>
            </a:r>
            <a:r>
              <a:rPr lang="en-US" b="1" dirty="0"/>
              <a:t>ealth</a:t>
            </a:r>
            <a:endParaRPr lang="en-US" dirty="0"/>
          </a:p>
        </p:txBody>
      </p:sp>
      <p:sp>
        <p:nvSpPr>
          <p:cNvPr id="3" name="Content Placeholder 2">
            <a:extLst>
              <a:ext uri="{FF2B5EF4-FFF2-40B4-BE49-F238E27FC236}">
                <a16:creationId xmlns:a16="http://schemas.microsoft.com/office/drawing/2014/main" id="{7C082BC3-5590-8780-21E0-471A68A7C73A}"/>
              </a:ext>
            </a:extLst>
          </p:cNvPr>
          <p:cNvSpPr>
            <a:spLocks noGrp="1"/>
          </p:cNvSpPr>
          <p:nvPr>
            <p:ph idx="1"/>
          </p:nvPr>
        </p:nvSpPr>
        <p:spPr/>
        <p:txBody>
          <a:bodyPr>
            <a:normAutofit/>
          </a:bodyPr>
          <a:lstStyle/>
          <a:p>
            <a:r>
              <a:rPr lang="en-US" dirty="0"/>
              <a:t>Electronic Health Record will integrate whole person health goals for each specific patient</a:t>
            </a:r>
          </a:p>
          <a:p>
            <a:r>
              <a:rPr lang="en-US" dirty="0"/>
              <a:t>Ensure all care providers have access to the same patient information</a:t>
            </a:r>
          </a:p>
          <a:p>
            <a:r>
              <a:rPr lang="en-US" dirty="0"/>
              <a:t>Interoperability will be vital and span from medical settings to community and social care settings</a:t>
            </a:r>
          </a:p>
        </p:txBody>
      </p:sp>
    </p:spTree>
    <p:extLst>
      <p:ext uri="{BB962C8B-B14F-4D97-AF65-F5344CB8AC3E}">
        <p14:creationId xmlns:p14="http://schemas.microsoft.com/office/powerpoint/2010/main" val="15737100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18321" y="2541674"/>
            <a:ext cx="10515600" cy="1795520"/>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286000" y="4578580"/>
            <a:ext cx="7620000" cy="609600"/>
          </a:xfrm>
          <a:prstGeom prst="rect">
            <a:avLst/>
          </a:prstGeom>
        </p:spPr>
      </p:pic>
    </p:spTree>
    <p:extLst>
      <p:ext uri="{BB962C8B-B14F-4D97-AF65-F5344CB8AC3E}">
        <p14:creationId xmlns:p14="http://schemas.microsoft.com/office/powerpoint/2010/main" val="12456838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Pharmacists will collaborate with other health care workers to ensure that addressing whole person health is incorporated into medication management plans.</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288952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Health-system pharmacies will incorporate whole person health into the medication use process. </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04675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F5B6-E6BC-4495-1FE4-606CEB335870}"/>
              </a:ext>
            </a:extLst>
          </p:cNvPr>
          <p:cNvSpPr>
            <a:spLocks noGrp="1"/>
          </p:cNvSpPr>
          <p:nvPr>
            <p:ph type="title"/>
          </p:nvPr>
        </p:nvSpPr>
        <p:spPr/>
        <p:txBody>
          <a:bodyPr>
            <a:normAutofit/>
          </a:bodyPr>
          <a:lstStyle/>
          <a:p>
            <a:r>
              <a:rPr lang="en-US" sz="2800" dirty="0"/>
              <a:t>Acknowledgements for Preparing Workshop Slides:</a:t>
            </a:r>
            <a:br>
              <a:rPr lang="en-US" sz="2800" dirty="0"/>
            </a:br>
            <a:r>
              <a:rPr lang="en-US" sz="2800" dirty="0"/>
              <a:t>Section of Pharmacy Practice Leaders’ Advisory Group on New and Emerging Leaders</a:t>
            </a:r>
          </a:p>
        </p:txBody>
      </p:sp>
      <p:sp>
        <p:nvSpPr>
          <p:cNvPr id="3" name="Content Placeholder 2">
            <a:extLst>
              <a:ext uri="{FF2B5EF4-FFF2-40B4-BE49-F238E27FC236}">
                <a16:creationId xmlns:a16="http://schemas.microsoft.com/office/drawing/2014/main" id="{C4E54BCB-15E8-60FF-DF18-E14A4794A876}"/>
              </a:ext>
            </a:extLst>
          </p:cNvPr>
          <p:cNvSpPr>
            <a:spLocks noGrp="1"/>
          </p:cNvSpPr>
          <p:nvPr>
            <p:ph idx="1"/>
          </p:nvPr>
        </p:nvSpPr>
        <p:spPr>
          <a:xfrm>
            <a:off x="818320" y="1690688"/>
            <a:ext cx="11046301" cy="4802187"/>
          </a:xfrm>
        </p:spPr>
        <p:txBody>
          <a:bodyPr numCol="2">
            <a:noAutofit/>
          </a:bodyPr>
          <a:lstStyle/>
          <a:p>
            <a:pPr>
              <a:lnSpc>
                <a:spcPct val="120000"/>
              </a:lnSpc>
            </a:pPr>
            <a:r>
              <a:rPr lang="en-US" sz="1800" b="1" dirty="0"/>
              <a:t>Courtney Graziano, PharmD, MBA, BCPS </a:t>
            </a:r>
            <a:br>
              <a:rPr lang="en-US" sz="1800" dirty="0"/>
            </a:br>
            <a:r>
              <a:rPr lang="en-US" sz="1800" dirty="0"/>
              <a:t>Clinical Quality Pharmacist,                                    PGY1 Pharmacy Residency Director    </a:t>
            </a:r>
            <a:br>
              <a:rPr lang="en-US" sz="1800" dirty="0"/>
            </a:br>
            <a:r>
              <a:rPr lang="en-US" sz="1800" dirty="0"/>
              <a:t>Alaska Native Medical Center – Anchorage, AK </a:t>
            </a:r>
          </a:p>
          <a:p>
            <a:pPr>
              <a:lnSpc>
                <a:spcPct val="120000"/>
              </a:lnSpc>
            </a:pPr>
            <a:r>
              <a:rPr lang="en-US" sz="1800" b="1" dirty="0">
                <a:solidFill>
                  <a:srgbClr val="44546A"/>
                </a:solidFill>
              </a:rPr>
              <a:t>Mileena Kendall, CPht-Adv, CSPT                  </a:t>
            </a:r>
            <a:r>
              <a:rPr lang="en-US" sz="1800" dirty="0">
                <a:solidFill>
                  <a:srgbClr val="44546A"/>
                </a:solidFill>
              </a:rPr>
              <a:t>Lead Operations Technician                             Ruby Memorial- Morgantown, WV</a:t>
            </a:r>
          </a:p>
          <a:p>
            <a:pPr>
              <a:lnSpc>
                <a:spcPct val="120000"/>
              </a:lnSpc>
            </a:pPr>
            <a:r>
              <a:rPr lang="en-US" sz="1800" b="1" dirty="0"/>
              <a:t>Kellie</a:t>
            </a:r>
            <a:r>
              <a:rPr lang="en-US" sz="1800" b="1" dirty="0">
                <a:latin typeface="Franklin Gothic Medium" panose="020B0603020102020204" pitchFamily="34" charset="0"/>
              </a:rPr>
              <a:t> </a:t>
            </a:r>
            <a:r>
              <a:rPr lang="en-US" sz="1800" dirty="0">
                <a:effectLst/>
                <a:latin typeface="Franklin Gothic Medium" panose="020B0603020102020204" pitchFamily="34" charset="0"/>
                <a:ea typeface="Aptos" panose="020B0004020202020204" pitchFamily="34" charset="0"/>
                <a:cs typeface="Aptos" panose="020B0004020202020204" pitchFamily="34" charset="0"/>
              </a:rPr>
              <a:t>Knight, PharmD, MBA, BCPS, CPEL</a:t>
            </a:r>
            <a:br>
              <a:rPr lang="en-US" sz="1800" dirty="0">
                <a:highlight>
                  <a:srgbClr val="FFFF00"/>
                </a:highlight>
              </a:rPr>
            </a:br>
            <a:r>
              <a:rPr lang="en-US" sz="1800" dirty="0"/>
              <a:t>Regional Director of Pharmacy and Clinical Dietitians                                                         Indiana University Health South Region - Bloomington, IN</a:t>
            </a:r>
            <a:endParaRPr lang="en-US" sz="1800" b="1" dirty="0"/>
          </a:p>
          <a:p>
            <a:pPr>
              <a:lnSpc>
                <a:spcPct val="120000"/>
              </a:lnSpc>
            </a:pPr>
            <a:endParaRPr lang="en-US" sz="1800" b="1" dirty="0"/>
          </a:p>
          <a:p>
            <a:pPr marL="0" marR="0" lvl="0" indent="0" algn="l" defTabSz="914400" rtl="0" eaLnBrk="1" fontAlgn="auto" latinLnBrk="0" hangingPunct="1">
              <a:lnSpc>
                <a:spcPct val="120000"/>
              </a:lnSpc>
              <a:spcBef>
                <a:spcPts val="1000"/>
              </a:spcBef>
              <a:spcAft>
                <a:spcPts val="0"/>
              </a:spcAft>
              <a:buClr>
                <a:srgbClr val="5DC9E7"/>
              </a:buClr>
              <a:buSzTx/>
              <a:buNone/>
              <a:tabLst/>
              <a:defRPr/>
            </a:pPr>
            <a:endParaRPr lang="en-US" sz="1800" b="1" dirty="0">
              <a:solidFill>
                <a:srgbClr val="44546A"/>
              </a:solidFill>
              <a:latin typeface="Arial"/>
            </a:endParaRPr>
          </a:p>
          <a:p>
            <a:pPr marL="228600" marR="0" lvl="0" indent="-228600" algn="l" defTabSz="914400" rtl="0" eaLnBrk="1" fontAlgn="auto" latinLnBrk="0" hangingPunct="1">
              <a:lnSpc>
                <a:spcPct val="120000"/>
              </a:lnSpc>
              <a:spcBef>
                <a:spcPts val="1000"/>
              </a:spcBef>
              <a:spcAft>
                <a:spcPts val="0"/>
              </a:spcAft>
              <a:buClr>
                <a:srgbClr val="5DC9E7"/>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44546A"/>
                </a:solidFill>
                <a:effectLst/>
                <a:uLnTx/>
                <a:uFillTx/>
                <a:latin typeface="Arial"/>
                <a:ea typeface="+mn-ea"/>
                <a:cs typeface="+mn-cs"/>
              </a:rPr>
              <a:t>Keyur Patel, PharmD, DPLA</a:t>
            </a:r>
            <a:br>
              <a:rPr kumimoji="0" lang="en-US" sz="1800" b="0" i="0" u="none" strike="noStrike" kern="1200" cap="none" spc="0" normalizeH="0" baseline="0" noProof="0" dirty="0">
                <a:ln>
                  <a:noFill/>
                </a:ln>
                <a:solidFill>
                  <a:srgbClr val="44546A"/>
                </a:solidFill>
                <a:effectLst/>
                <a:highlight>
                  <a:srgbClr val="FFFF00"/>
                </a:highlight>
                <a:uLnTx/>
                <a:uFillTx/>
                <a:latin typeface="Arial"/>
                <a:ea typeface="+mn-ea"/>
                <a:cs typeface="+mn-cs"/>
              </a:rPr>
            </a:br>
            <a:r>
              <a:rPr kumimoji="0" lang="en-US" sz="1800" b="0" i="0" u="none" strike="noStrike" kern="1200" cap="none" spc="0" normalizeH="0" baseline="0" noProof="0" dirty="0">
                <a:ln>
                  <a:noFill/>
                </a:ln>
                <a:solidFill>
                  <a:srgbClr val="44546A"/>
                </a:solidFill>
                <a:effectLst/>
                <a:uLnTx/>
                <a:uFillTx/>
                <a:latin typeface="Arial"/>
                <a:ea typeface="+mn-ea"/>
                <a:cs typeface="+mn-cs"/>
              </a:rPr>
              <a:t>Clinical Pharmacist                                          </a:t>
            </a:r>
            <a:r>
              <a:rPr lang="en-US" sz="1800" dirty="0"/>
              <a:t>PGY1 Pharmacy Residency Director</a:t>
            </a:r>
            <a:r>
              <a:rPr kumimoji="0" lang="en-US" sz="1800" b="0" i="0" u="none" strike="noStrike" kern="1200" cap="none" spc="0" normalizeH="0" baseline="0" noProof="0" dirty="0">
                <a:ln>
                  <a:noFill/>
                </a:ln>
                <a:solidFill>
                  <a:srgbClr val="44546A"/>
                </a:solidFill>
                <a:effectLst/>
                <a:uLnTx/>
                <a:uFillTx/>
                <a:latin typeface="Arial"/>
                <a:ea typeface="+mn-ea"/>
                <a:cs typeface="+mn-cs"/>
              </a:rPr>
              <a:t>                Long Island Jewish Forest Hills </a:t>
            </a:r>
            <a:r>
              <a:rPr lang="en-US" sz="1800" dirty="0"/>
              <a:t>– Forest Hills, NY</a:t>
            </a:r>
            <a:r>
              <a:rPr kumimoji="0" lang="en-US" sz="1800" b="0" i="0" u="none" strike="noStrike" kern="1200" cap="none" spc="0" normalizeH="0" baseline="0" noProof="0" dirty="0">
                <a:ln>
                  <a:noFill/>
                </a:ln>
                <a:solidFill>
                  <a:srgbClr val="44546A"/>
                </a:solidFill>
                <a:effectLst/>
                <a:highlight>
                  <a:srgbClr val="FFFF00"/>
                </a:highlight>
                <a:uLnTx/>
                <a:uFillTx/>
                <a:latin typeface="Arial"/>
                <a:ea typeface="+mn-ea"/>
                <a:cs typeface="+mn-cs"/>
              </a:rPr>
              <a:t> </a:t>
            </a:r>
          </a:p>
          <a:p>
            <a:pPr marL="228600" marR="0" lvl="0" indent="-228600" algn="l" defTabSz="914400" rtl="0" eaLnBrk="1" fontAlgn="auto" latinLnBrk="0" hangingPunct="1">
              <a:lnSpc>
                <a:spcPct val="120000"/>
              </a:lnSpc>
              <a:spcBef>
                <a:spcPts val="1000"/>
              </a:spcBef>
              <a:spcAft>
                <a:spcPts val="0"/>
              </a:spcAft>
              <a:buClr>
                <a:srgbClr val="5DC9E7"/>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44546A"/>
                </a:solidFill>
                <a:effectLst/>
                <a:uLnTx/>
                <a:uFillTx/>
                <a:latin typeface="Arial"/>
                <a:ea typeface="+mn-ea"/>
                <a:cs typeface="+mn-cs"/>
              </a:rPr>
              <a:t>Conner Ball, PharmD, MBA, BCPS</a:t>
            </a:r>
            <a:br>
              <a:rPr kumimoji="0" lang="en-US" sz="1800" b="0" i="0" u="none" strike="noStrike" kern="1200" cap="none" spc="0" normalizeH="0" baseline="0" noProof="0" dirty="0">
                <a:ln>
                  <a:noFill/>
                </a:ln>
                <a:solidFill>
                  <a:srgbClr val="44546A"/>
                </a:solidFill>
                <a:effectLst/>
                <a:highlight>
                  <a:srgbClr val="FFFF00"/>
                </a:highlight>
                <a:uLnTx/>
                <a:uFillTx/>
                <a:latin typeface="Arial"/>
                <a:ea typeface="+mn-ea"/>
                <a:cs typeface="+mn-cs"/>
              </a:rPr>
            </a:br>
            <a:r>
              <a:rPr kumimoji="0" lang="en-US" sz="1800" b="0" i="0" u="none" strike="noStrike" kern="1200" cap="none" spc="0" normalizeH="0" baseline="0" noProof="0" dirty="0">
                <a:ln>
                  <a:noFill/>
                </a:ln>
                <a:solidFill>
                  <a:srgbClr val="44546A"/>
                </a:solidFill>
                <a:effectLst/>
                <a:uLnTx/>
                <a:uFillTx/>
                <a:latin typeface="Arial"/>
                <a:ea typeface="+mn-ea"/>
                <a:cs typeface="+mn-cs"/>
              </a:rPr>
              <a:t>Pharmacy Manager – Emergency Services, Automation, and Clinic Requisitions</a:t>
            </a:r>
            <a:br>
              <a:rPr kumimoji="0" lang="en-US" sz="1800" b="0" i="0" u="none" strike="noStrike" kern="1200" cap="none" spc="0" normalizeH="0" baseline="0" noProof="0" dirty="0">
                <a:ln>
                  <a:noFill/>
                </a:ln>
                <a:solidFill>
                  <a:srgbClr val="44546A"/>
                </a:solidFill>
                <a:effectLst/>
                <a:uLnTx/>
                <a:uFillTx/>
                <a:latin typeface="Arial"/>
                <a:ea typeface="+mn-ea"/>
                <a:cs typeface="+mn-cs"/>
              </a:rPr>
            </a:br>
            <a:r>
              <a:rPr kumimoji="0" lang="en-US" sz="1800" b="0" i="0" u="none" strike="noStrike" kern="1200" cap="none" spc="0" normalizeH="0" baseline="0" noProof="0" dirty="0">
                <a:ln>
                  <a:noFill/>
                </a:ln>
                <a:solidFill>
                  <a:srgbClr val="44546A"/>
                </a:solidFill>
                <a:effectLst/>
                <a:uLnTx/>
                <a:uFillTx/>
                <a:latin typeface="Arial"/>
                <a:ea typeface="+mn-ea"/>
                <a:cs typeface="+mn-cs"/>
              </a:rPr>
              <a:t>University of Michigan Health – Ann Arbor, MI</a:t>
            </a:r>
          </a:p>
          <a:p>
            <a:pPr lvl="0">
              <a:lnSpc>
                <a:spcPct val="120000"/>
              </a:lnSpc>
              <a:buClr>
                <a:srgbClr val="5DC9E7"/>
              </a:buClr>
            </a:pPr>
            <a:r>
              <a:rPr lang="en-US" sz="1800" b="1" dirty="0">
                <a:solidFill>
                  <a:srgbClr val="44546A"/>
                </a:solidFill>
              </a:rPr>
              <a:t>Zachary Hitchcock, PharmD, MHA      </a:t>
            </a:r>
            <a:r>
              <a:rPr lang="en-US" sz="1800" dirty="0">
                <a:solidFill>
                  <a:srgbClr val="44546A"/>
                </a:solidFill>
              </a:rPr>
              <a:t>Associate Director of Pharmacy – Inpatient Operations </a:t>
            </a:r>
            <a:br>
              <a:rPr lang="en-US" sz="1800" dirty="0">
                <a:solidFill>
                  <a:srgbClr val="44546A"/>
                </a:solidFill>
              </a:rPr>
            </a:br>
            <a:r>
              <a:rPr lang="en-US" sz="1800" dirty="0">
                <a:solidFill>
                  <a:srgbClr val="44546A"/>
                </a:solidFill>
              </a:rPr>
              <a:t>University of Kentucky HealthCare – Lexington, KY </a:t>
            </a:r>
            <a:endParaRPr lang="en-US" sz="1800" b="1" dirty="0">
              <a:solidFill>
                <a:srgbClr val="44546A"/>
              </a:solidFill>
            </a:endParaRPr>
          </a:p>
          <a:p>
            <a:pPr marL="0" lvl="0" indent="0">
              <a:lnSpc>
                <a:spcPct val="120000"/>
              </a:lnSpc>
              <a:buClr>
                <a:srgbClr val="5DC9E7"/>
              </a:buClr>
              <a:buNone/>
            </a:pPr>
            <a:endParaRPr lang="en-US" sz="2200" b="1" dirty="0">
              <a:solidFill>
                <a:srgbClr val="44546A"/>
              </a:solidFill>
            </a:endParaRPr>
          </a:p>
          <a:p>
            <a:pPr lvl="0">
              <a:lnSpc>
                <a:spcPct val="120000"/>
              </a:lnSpc>
              <a:buClr>
                <a:srgbClr val="5DC9E7"/>
              </a:buClr>
            </a:pPr>
            <a:endParaRPr lang="en-US" sz="2000" dirty="0"/>
          </a:p>
        </p:txBody>
      </p:sp>
    </p:spTree>
    <p:extLst>
      <p:ext uri="{BB962C8B-B14F-4D97-AF65-F5344CB8AC3E}">
        <p14:creationId xmlns:p14="http://schemas.microsoft.com/office/powerpoint/2010/main" val="2250623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FDCD-C810-81BF-3765-CD3CC02006C3}"/>
              </a:ext>
            </a:extLst>
          </p:cNvPr>
          <p:cNvSpPr>
            <a:spLocks noGrp="1"/>
          </p:cNvSpPr>
          <p:nvPr>
            <p:ph type="title"/>
          </p:nvPr>
        </p:nvSpPr>
        <p:spPr/>
        <p:txBody>
          <a:bodyPr/>
          <a:lstStyle/>
          <a:p>
            <a:r>
              <a:rPr lang="en-US" dirty="0"/>
              <a:t>Incorporating Whole Person Health into Medication Management</a:t>
            </a:r>
          </a:p>
        </p:txBody>
      </p:sp>
      <p:sp>
        <p:nvSpPr>
          <p:cNvPr id="3" name="Content Placeholder 2">
            <a:extLst>
              <a:ext uri="{FF2B5EF4-FFF2-40B4-BE49-F238E27FC236}">
                <a16:creationId xmlns:a16="http://schemas.microsoft.com/office/drawing/2014/main" id="{39440E45-B49E-88DD-907D-C55270EDB5D7}"/>
              </a:ext>
            </a:extLst>
          </p:cNvPr>
          <p:cNvSpPr>
            <a:spLocks noGrp="1"/>
          </p:cNvSpPr>
          <p:nvPr>
            <p:ph idx="1"/>
          </p:nvPr>
        </p:nvSpPr>
        <p:spPr/>
        <p:txBody>
          <a:bodyPr>
            <a:normAutofit fontScale="92500" lnSpcReduction="10000"/>
          </a:bodyPr>
          <a:lstStyle/>
          <a:p>
            <a:r>
              <a:rPr lang="en-US" dirty="0"/>
              <a:t>Pharmacists will integrate whole person health into medication management and medication-use process in a collaborative approach with other health-care professions</a:t>
            </a:r>
          </a:p>
          <a:p>
            <a:r>
              <a:rPr lang="en-US" dirty="0"/>
              <a:t>An increasing number of primary care practices have clinicians working as part of interprofessional teams, including behavioral health specialists, community health workers, health coaches, and pharmacists.</a:t>
            </a:r>
          </a:p>
          <a:p>
            <a:r>
              <a:rPr lang="en-US" dirty="0"/>
              <a:t>Medication regimen will be aligned with patient’s goals, preferences and health plan</a:t>
            </a:r>
          </a:p>
          <a:p>
            <a:r>
              <a:rPr lang="en-US" dirty="0"/>
              <a:t>Pharmacy can provide screening for social determinants of health and coaching to improve medication adherence</a:t>
            </a:r>
          </a:p>
        </p:txBody>
      </p:sp>
    </p:spTree>
    <p:extLst>
      <p:ext uri="{BB962C8B-B14F-4D97-AF65-F5344CB8AC3E}">
        <p14:creationId xmlns:p14="http://schemas.microsoft.com/office/powerpoint/2010/main" val="2931237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97226" y="2328490"/>
            <a:ext cx="10515600" cy="178121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286000" y="4560711"/>
            <a:ext cx="7620000" cy="609600"/>
          </a:xfrm>
          <a:prstGeom prst="rect">
            <a:avLst/>
          </a:prstGeom>
        </p:spPr>
      </p:pic>
    </p:spTree>
    <p:extLst>
      <p:ext uri="{BB962C8B-B14F-4D97-AF65-F5344CB8AC3E}">
        <p14:creationId xmlns:p14="http://schemas.microsoft.com/office/powerpoint/2010/main" val="27477092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86000" y="4310520"/>
            <a:ext cx="7620000" cy="609600"/>
          </a:xfrm>
          <a:prstGeom prst="rect">
            <a:avLst/>
          </a:prstGeom>
        </p:spPr>
      </p:pic>
      <p:pic>
        <p:nvPicPr>
          <p:cNvPr id="8" name="Content Placeholder 7">
            <a:extLst>
              <a:ext uri="{FF2B5EF4-FFF2-40B4-BE49-F238E27FC236}">
                <a16:creationId xmlns:a16="http://schemas.microsoft.com/office/drawing/2014/main" id="{5C556C31-CC7B-3927-82FC-B1F1AA925C38}"/>
              </a:ext>
            </a:extLst>
          </p:cNvPr>
          <p:cNvPicPr>
            <a:picLocks noGrp="1" noChangeAspect="1"/>
          </p:cNvPicPr>
          <p:nvPr>
            <p:ph idx="1"/>
          </p:nvPr>
        </p:nvPicPr>
        <p:blipFill>
          <a:blip r:embed="rId3"/>
          <a:stretch>
            <a:fillRect/>
          </a:stretch>
        </p:blipFill>
        <p:spPr>
          <a:xfrm>
            <a:off x="838200" y="2046111"/>
            <a:ext cx="10515600" cy="1908986"/>
          </a:xfrm>
        </p:spPr>
      </p:pic>
    </p:spTree>
    <p:extLst>
      <p:ext uri="{BB962C8B-B14F-4D97-AF65-F5344CB8AC3E}">
        <p14:creationId xmlns:p14="http://schemas.microsoft.com/office/powerpoint/2010/main" val="2806133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1050B-D1C2-A511-9BD9-8F9B23D7178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108CBE3-B2A0-04AF-70EA-7F436883FDEA}"/>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35CFC41F-5B33-23F6-A5BB-C2E7DC62C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D1C93D6E-B01C-2867-3199-08C1EFF8B9D6}"/>
              </a:ext>
            </a:extLst>
          </p:cNvPr>
          <p:cNvSpPr>
            <a:spLocks noGrp="1"/>
          </p:cNvSpPr>
          <p:nvPr>
            <p:ph sz="half" idx="1"/>
          </p:nvPr>
        </p:nvSpPr>
        <p:spPr>
          <a:xfrm>
            <a:off x="300790" y="1600201"/>
            <a:ext cx="7281232" cy="5042646"/>
          </a:xfrm>
        </p:spPr>
        <p:txBody>
          <a:bodyPr>
            <a:normAutofit/>
          </a:bodyPr>
          <a:lstStyle/>
          <a:p>
            <a:pPr marL="457200" indent="-457200">
              <a:buClrTx/>
              <a:buFont typeface="+mj-lt"/>
              <a:buAutoNum type="arabicPeriod"/>
            </a:pPr>
            <a:r>
              <a:rPr lang="en-US" sz="1500" dirty="0"/>
              <a:t>Health-system leaders and pharmacists within healthcare systems should develop methods to measure the impact of integrating whole person health on health outcomes and patient experiences. </a:t>
            </a:r>
          </a:p>
          <a:p>
            <a:pPr marL="457200" indent="-457200">
              <a:buClrTx/>
              <a:buFont typeface="+mj-lt"/>
              <a:buAutoNum type="arabicPeriod"/>
            </a:pPr>
            <a:r>
              <a:rPr lang="en-US" sz="1500" dirty="0"/>
              <a:t>Health system leaders must advocate for payment models (of both public and private payers) to address whole person health. These models should include the entire interprofessional team, recognize the pharmacists’ role, and support the full scope of whole person healthcare services. </a:t>
            </a:r>
          </a:p>
          <a:p>
            <a:pPr marL="457200" indent="-457200">
              <a:buClrTx/>
              <a:buFont typeface="+mj-lt"/>
              <a:buAutoNum type="arabicPeriod"/>
            </a:pPr>
            <a:r>
              <a:rPr lang="en-US" sz="1500" dirty="0"/>
              <a:t>Health-system leaders should strengthen their informatics infrastructure and improve interoperability needed to partner with community programs, social care, and public health systems. </a:t>
            </a:r>
          </a:p>
          <a:p>
            <a:pPr marL="457200" indent="-457200">
              <a:buClrTx/>
              <a:buFont typeface="+mj-lt"/>
              <a:buAutoNum type="arabicPeriod"/>
            </a:pPr>
            <a:r>
              <a:rPr lang="en-US" sz="1500" dirty="0"/>
              <a:t>Schools of pharmacy should build whole person health concepts, including patient experience, into their curricula and training and determine the best methods to ensure that learners meet competencies. </a:t>
            </a:r>
          </a:p>
          <a:p>
            <a:pPr marL="457200" indent="-457200">
              <a:buClrTx/>
              <a:buFont typeface="+mj-lt"/>
              <a:buAutoNum type="arabicPeriod"/>
            </a:pPr>
            <a:r>
              <a:rPr lang="en-US" sz="1500" dirty="0"/>
              <a:t>Pharmacists and health-system pharmacies should develop tools to optimize inclusion of whole person health into the daily practice of medication management and the medication-use process, including identifying best practices for pharmacists and pharmacy technicians, workflow redesign, and specific whole person health policies relevant to medication access.</a:t>
            </a:r>
          </a:p>
        </p:txBody>
      </p:sp>
    </p:spTree>
    <p:extLst>
      <p:ext uri="{BB962C8B-B14F-4D97-AF65-F5344CB8AC3E}">
        <p14:creationId xmlns:p14="http://schemas.microsoft.com/office/powerpoint/2010/main" val="3880637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5: </a:t>
            </a:r>
            <a:br>
              <a:rPr lang="en-US" dirty="0"/>
            </a:br>
            <a:r>
              <a:rPr lang="en-US" dirty="0"/>
              <a:t>Navigating Generative AI: Opportunity and Risk</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700862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Generative Artificial Intelligence (AI) Overview</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Generative AI uses machine learning algorithms and historical patterns of use to create digital content</a:t>
            </a:r>
          </a:p>
          <a:p>
            <a:r>
              <a:rPr lang="en-US" dirty="0"/>
              <a:t>Already proven useful in healthcare by facilitating documentation in electronic health record (EHR) by physicians and advanced practice providers </a:t>
            </a:r>
          </a:p>
          <a:p>
            <a:r>
              <a:rPr lang="en-US" dirty="0"/>
              <a:t>Potential uses in healthcare:</a:t>
            </a:r>
          </a:p>
          <a:p>
            <a:pPr lvl="1"/>
            <a:r>
              <a:rPr lang="en-US" dirty="0"/>
              <a:t>Imaging interpretation and disease diagnosis</a:t>
            </a:r>
          </a:p>
          <a:p>
            <a:pPr lvl="1"/>
            <a:r>
              <a:rPr lang="en-US" dirty="0"/>
              <a:t>Personalizing treatment plans/patient education</a:t>
            </a:r>
          </a:p>
          <a:p>
            <a:pPr lvl="1"/>
            <a:r>
              <a:rPr lang="en-US" dirty="0"/>
              <a:t>Identifying gaps in care</a:t>
            </a:r>
          </a:p>
        </p:txBody>
      </p:sp>
    </p:spTree>
    <p:extLst>
      <p:ext uri="{BB962C8B-B14F-4D97-AF65-F5344CB8AC3E}">
        <p14:creationId xmlns:p14="http://schemas.microsoft.com/office/powerpoint/2010/main" val="4164576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94B-3C92-EC09-7218-50B410BD0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D34C4-4481-A72A-BBF0-88E8A9A19F78}"/>
              </a:ext>
            </a:extLst>
          </p:cNvPr>
          <p:cNvSpPr>
            <a:spLocks noGrp="1"/>
          </p:cNvSpPr>
          <p:nvPr>
            <p:ph type="title"/>
          </p:nvPr>
        </p:nvSpPr>
        <p:spPr/>
        <p:txBody>
          <a:bodyPr/>
          <a:lstStyle/>
          <a:p>
            <a:r>
              <a:rPr lang="en-US" i="1" dirty="0"/>
              <a:t>Theme 5: </a:t>
            </a:r>
            <a:r>
              <a:rPr lang="en-US" dirty="0"/>
              <a:t>Forecast Question 1</a:t>
            </a:r>
          </a:p>
        </p:txBody>
      </p:sp>
      <p:sp>
        <p:nvSpPr>
          <p:cNvPr id="3" name="Content Placeholder 2">
            <a:extLst>
              <a:ext uri="{FF2B5EF4-FFF2-40B4-BE49-F238E27FC236}">
                <a16:creationId xmlns:a16="http://schemas.microsoft.com/office/drawing/2014/main" id="{E80C3E06-BE34-F975-C173-F5DE12240A76}"/>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Generative AI will be used to enhance the delivery of patient care to diverse populations, including non-English speaking populations.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02233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94B-3C92-EC09-7218-50B410BD0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D34C4-4481-A72A-BBF0-88E8A9A19F78}"/>
              </a:ext>
            </a:extLst>
          </p:cNvPr>
          <p:cNvSpPr>
            <a:spLocks noGrp="1"/>
          </p:cNvSpPr>
          <p:nvPr>
            <p:ph type="title"/>
          </p:nvPr>
        </p:nvSpPr>
        <p:spPr/>
        <p:txBody>
          <a:bodyPr/>
          <a:lstStyle/>
          <a:p>
            <a:r>
              <a:rPr lang="en-US" i="1" dirty="0"/>
              <a:t>Theme 5: </a:t>
            </a:r>
            <a:r>
              <a:rPr lang="en-US" dirty="0"/>
              <a:t>Forecast Question 2</a:t>
            </a:r>
          </a:p>
        </p:txBody>
      </p:sp>
      <p:sp>
        <p:nvSpPr>
          <p:cNvPr id="3" name="Content Placeholder 2">
            <a:extLst>
              <a:ext uri="{FF2B5EF4-FFF2-40B4-BE49-F238E27FC236}">
                <a16:creationId xmlns:a16="http://schemas.microsoft.com/office/drawing/2014/main" id="{E80C3E06-BE34-F975-C173-F5DE12240A76}"/>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Generative AI will be utilized as a triage tool for health systems to facilitate patient referral to health care professionals.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926686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5BC14-3EF0-9B81-8A49-CC519CAC7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32727-362E-06EA-5A2C-8F1ECA9F3B50}"/>
              </a:ext>
            </a:extLst>
          </p:cNvPr>
          <p:cNvSpPr>
            <a:spLocks noGrp="1"/>
          </p:cNvSpPr>
          <p:nvPr>
            <p:ph type="title"/>
          </p:nvPr>
        </p:nvSpPr>
        <p:spPr/>
        <p:txBody>
          <a:bodyPr/>
          <a:lstStyle/>
          <a:p>
            <a:r>
              <a:rPr lang="en-US" i="1" dirty="0"/>
              <a:t>Theme 5: </a:t>
            </a:r>
            <a:r>
              <a:rPr lang="en-US" dirty="0"/>
              <a:t>Forecast Question 3</a:t>
            </a:r>
          </a:p>
        </p:txBody>
      </p:sp>
      <p:sp>
        <p:nvSpPr>
          <p:cNvPr id="3" name="Content Placeholder 2">
            <a:extLst>
              <a:ext uri="{FF2B5EF4-FFF2-40B4-BE49-F238E27FC236}">
                <a16:creationId xmlns:a16="http://schemas.microsoft.com/office/drawing/2014/main" id="{72C6C2C6-A5FC-F43D-CFDC-2A929537F839}"/>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prior authorization administrative requirements will be completed by generative artificial intelligence technology.</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07910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B37F61E6-7A5F-D463-F98E-93C990DE2BEF}"/>
              </a:ext>
            </a:extLst>
          </p:cNvPr>
          <p:cNvPicPr>
            <a:picLocks noChangeAspect="1"/>
          </p:cNvPicPr>
          <p:nvPr/>
        </p:nvPicPr>
        <p:blipFill>
          <a:blip r:embed="rId3"/>
          <a:stretch>
            <a:fillRect/>
          </a:stretch>
        </p:blipFill>
        <p:spPr>
          <a:xfrm>
            <a:off x="1891220" y="2943157"/>
            <a:ext cx="8409561" cy="1502234"/>
          </a:xfrm>
          <a:prstGeom prst="rect">
            <a:avLst/>
          </a:prstGeom>
        </p:spPr>
      </p:pic>
    </p:spTree>
    <p:extLst>
      <p:ext uri="{BB962C8B-B14F-4D97-AF65-F5344CB8AC3E}">
        <p14:creationId xmlns:p14="http://schemas.microsoft.com/office/powerpoint/2010/main" val="3225834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D8EA-8A97-978C-CEC2-22F2CDA85698}"/>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2D9EE2A0-76E0-CDA3-D59B-0888F06BC47A}"/>
              </a:ext>
            </a:extLst>
          </p:cNvPr>
          <p:cNvSpPr>
            <a:spLocks noGrp="1"/>
          </p:cNvSpPr>
          <p:nvPr>
            <p:ph sz="half" idx="1"/>
          </p:nvPr>
        </p:nvSpPr>
        <p:spPr/>
        <p:txBody>
          <a:bodyPr/>
          <a:lstStyle/>
          <a:p>
            <a:pPr marL="514350" indent="-514350">
              <a:buFont typeface="+mj-lt"/>
              <a:buAutoNum type="arabicPeriod"/>
            </a:pPr>
            <a:r>
              <a:rPr lang="en-US" dirty="0"/>
              <a:t>Introduce and provide background on the Pharmacy Forecast Report</a:t>
            </a:r>
          </a:p>
          <a:p>
            <a:pPr marL="514350" indent="-514350">
              <a:buFont typeface="+mj-lt"/>
              <a:buAutoNum type="arabicPeriod"/>
            </a:pPr>
            <a:r>
              <a:rPr lang="en-US" dirty="0"/>
              <a:t>Discuss survey questions and results from each domain of the report </a:t>
            </a:r>
          </a:p>
          <a:p>
            <a:pPr marL="514350" indent="-514350">
              <a:buFont typeface="+mj-lt"/>
              <a:buAutoNum type="arabicPeriod"/>
            </a:pPr>
            <a:r>
              <a:rPr lang="en-US" dirty="0"/>
              <a:t>Apply key trends to case study activities</a:t>
            </a:r>
          </a:p>
        </p:txBody>
      </p:sp>
      <p:pic>
        <p:nvPicPr>
          <p:cNvPr id="6" name="Picture 5">
            <a:extLst>
              <a:ext uri="{FF2B5EF4-FFF2-40B4-BE49-F238E27FC236}">
                <a16:creationId xmlns:a16="http://schemas.microsoft.com/office/drawing/2014/main" id="{E31AAE70-43DD-1277-55BC-6A0075820C6F}"/>
              </a:ext>
            </a:extLst>
          </p:cNvPr>
          <p:cNvPicPr>
            <a:picLocks noChangeAspect="1"/>
          </p:cNvPicPr>
          <p:nvPr/>
        </p:nvPicPr>
        <p:blipFill>
          <a:blip r:embed="rId2"/>
          <a:stretch>
            <a:fillRect/>
          </a:stretch>
        </p:blipFill>
        <p:spPr>
          <a:xfrm>
            <a:off x="7843661" y="1616603"/>
            <a:ext cx="4000500" cy="3286125"/>
          </a:xfrm>
          <a:prstGeom prst="rect">
            <a:avLst/>
          </a:prstGeom>
        </p:spPr>
      </p:pic>
    </p:spTree>
    <p:extLst>
      <p:ext uri="{BB962C8B-B14F-4D97-AF65-F5344CB8AC3E}">
        <p14:creationId xmlns:p14="http://schemas.microsoft.com/office/powerpoint/2010/main" val="1393560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F8F88-64FD-2A04-8C34-30F877B5B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A1113-2500-EC89-B297-BF9884D6FBB0}"/>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7EE33085-9262-D43E-8610-224B22976178}"/>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59E8A7FF-924C-635F-287C-D47BC499B019}"/>
              </a:ext>
            </a:extLst>
          </p:cNvPr>
          <p:cNvPicPr>
            <a:picLocks noChangeAspect="1"/>
          </p:cNvPicPr>
          <p:nvPr/>
        </p:nvPicPr>
        <p:blipFill>
          <a:blip r:embed="rId3"/>
          <a:stretch>
            <a:fillRect/>
          </a:stretch>
        </p:blipFill>
        <p:spPr>
          <a:xfrm>
            <a:off x="1653498" y="2933630"/>
            <a:ext cx="8885004" cy="1638369"/>
          </a:xfrm>
          <a:prstGeom prst="rect">
            <a:avLst/>
          </a:prstGeom>
        </p:spPr>
      </p:pic>
    </p:spTree>
    <p:extLst>
      <p:ext uri="{BB962C8B-B14F-4D97-AF65-F5344CB8AC3E}">
        <p14:creationId xmlns:p14="http://schemas.microsoft.com/office/powerpoint/2010/main" val="2198789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93CC-004E-02F3-CE3B-4D30BBA84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E6CC2-1F2B-6A16-9D83-8499F1C2797A}"/>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7793E2B5-0F31-34B3-1273-90EB3DDFA61E}"/>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53CB90BD-80B0-CCB0-B19D-C8154963D6ED}"/>
              </a:ext>
            </a:extLst>
          </p:cNvPr>
          <p:cNvPicPr>
            <a:picLocks noChangeAspect="1"/>
          </p:cNvPicPr>
          <p:nvPr/>
        </p:nvPicPr>
        <p:blipFill>
          <a:blip r:embed="rId3"/>
          <a:stretch>
            <a:fillRect/>
          </a:stretch>
        </p:blipFill>
        <p:spPr>
          <a:xfrm>
            <a:off x="1505237" y="2952683"/>
            <a:ext cx="9181527" cy="1619317"/>
          </a:xfrm>
          <a:prstGeom prst="rect">
            <a:avLst/>
          </a:prstGeom>
        </p:spPr>
      </p:pic>
    </p:spTree>
    <p:extLst>
      <p:ext uri="{BB962C8B-B14F-4D97-AF65-F5344CB8AC3E}">
        <p14:creationId xmlns:p14="http://schemas.microsoft.com/office/powerpoint/2010/main" val="1324273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A266C-DE8D-E270-E837-8BF7AF1C7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EC629-B655-CCDE-BB94-8B32E7B959D1}"/>
              </a:ext>
            </a:extLst>
          </p:cNvPr>
          <p:cNvSpPr>
            <a:spLocks noGrp="1"/>
          </p:cNvSpPr>
          <p:nvPr>
            <p:ph type="title"/>
          </p:nvPr>
        </p:nvSpPr>
        <p:spPr/>
        <p:txBody>
          <a:bodyPr>
            <a:normAutofit/>
          </a:bodyPr>
          <a:lstStyle/>
          <a:p>
            <a:r>
              <a:rPr lang="en-US" dirty="0"/>
              <a:t>Mitigating Challenges and Risks</a:t>
            </a:r>
          </a:p>
        </p:txBody>
      </p:sp>
      <p:graphicFrame>
        <p:nvGraphicFramePr>
          <p:cNvPr id="4" name="Table 3">
            <a:extLst>
              <a:ext uri="{FF2B5EF4-FFF2-40B4-BE49-F238E27FC236}">
                <a16:creationId xmlns:a16="http://schemas.microsoft.com/office/drawing/2014/main" id="{E84BFC6F-1411-E4FE-3257-A6F5197333E1}"/>
              </a:ext>
            </a:extLst>
          </p:cNvPr>
          <p:cNvGraphicFramePr>
            <a:graphicFrameLocks noGrp="1"/>
          </p:cNvGraphicFramePr>
          <p:nvPr/>
        </p:nvGraphicFramePr>
        <p:xfrm>
          <a:off x="838200" y="1638300"/>
          <a:ext cx="10475842" cy="4511040"/>
        </p:xfrm>
        <a:graphic>
          <a:graphicData uri="http://schemas.openxmlformats.org/drawingml/2006/table">
            <a:tbl>
              <a:tblPr firstRow="1" bandRow="1">
                <a:tableStyleId>{5C22544A-7EE6-4342-B048-85BDC9FD1C3A}</a:tableStyleId>
              </a:tblPr>
              <a:tblGrid>
                <a:gridCol w="2734994">
                  <a:extLst>
                    <a:ext uri="{9D8B030D-6E8A-4147-A177-3AD203B41FA5}">
                      <a16:colId xmlns:a16="http://schemas.microsoft.com/office/drawing/2014/main" val="1676538270"/>
                    </a:ext>
                  </a:extLst>
                </a:gridCol>
                <a:gridCol w="7740848">
                  <a:extLst>
                    <a:ext uri="{9D8B030D-6E8A-4147-A177-3AD203B41FA5}">
                      <a16:colId xmlns:a16="http://schemas.microsoft.com/office/drawing/2014/main" val="4286440124"/>
                    </a:ext>
                  </a:extLst>
                </a:gridCol>
              </a:tblGrid>
              <a:tr h="370840">
                <a:tc>
                  <a:txBody>
                    <a:bodyPr/>
                    <a:lstStyle/>
                    <a:p>
                      <a:r>
                        <a:rPr lang="en-US" sz="2000" dirty="0"/>
                        <a:t>Challenge</a:t>
                      </a:r>
                    </a:p>
                  </a:txBody>
                  <a:tcPr anchor="ctr"/>
                </a:tc>
                <a:tc>
                  <a:txBody>
                    <a:bodyPr/>
                    <a:lstStyle/>
                    <a:p>
                      <a:r>
                        <a:rPr lang="en-US" sz="2000" dirty="0"/>
                        <a:t>Counteraction</a:t>
                      </a:r>
                    </a:p>
                  </a:txBody>
                  <a:tcPr anchor="ctr"/>
                </a:tc>
                <a:extLst>
                  <a:ext uri="{0D108BD9-81ED-4DB2-BD59-A6C34878D82A}">
                    <a16:rowId xmlns:a16="http://schemas.microsoft.com/office/drawing/2014/main" val="1415644509"/>
                  </a:ext>
                </a:extLst>
              </a:tr>
              <a:tr h="370840">
                <a:tc>
                  <a:txBody>
                    <a:bodyPr/>
                    <a:lstStyle/>
                    <a:p>
                      <a:r>
                        <a:rPr lang="en-US" sz="2000" dirty="0"/>
                        <a:t>Data privacy and security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Deploy data architecture and robust cybersecurity technologies </a:t>
                      </a:r>
                    </a:p>
                  </a:txBody>
                  <a:tcPr anchor="ctr"/>
                </a:tc>
                <a:extLst>
                  <a:ext uri="{0D108BD9-81ED-4DB2-BD59-A6C34878D82A}">
                    <a16:rowId xmlns:a16="http://schemas.microsoft.com/office/drawing/2014/main" val="1309394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Bias</a:t>
                      </a:r>
                    </a:p>
                  </a:txBody>
                  <a:tcPr anchor="ctr"/>
                </a:tc>
                <a:tc>
                  <a:txBody>
                    <a:bodyPr/>
                    <a:lstStyle/>
                    <a:p>
                      <a:r>
                        <a:rPr lang="en-US" sz="2000" dirty="0"/>
                        <a:t>Train AI tools on large, diverse datasets that avoid historical bias</a:t>
                      </a:r>
                    </a:p>
                  </a:txBody>
                  <a:tcPr anchor="ctr"/>
                </a:tc>
                <a:extLst>
                  <a:ext uri="{0D108BD9-81ED-4DB2-BD59-A6C34878D82A}">
                    <a16:rowId xmlns:a16="http://schemas.microsoft.com/office/drawing/2014/main" val="28505341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Equity and fairness </a:t>
                      </a:r>
                    </a:p>
                  </a:txBody>
                  <a:tcPr anchor="ctr"/>
                </a:tc>
                <a:tc>
                  <a:txBody>
                    <a:bodyPr/>
                    <a:lstStyle/>
                    <a:p>
                      <a:r>
                        <a:rPr lang="en-US" sz="2000" dirty="0"/>
                        <a:t>Monitor resource allocation for AI projects across different health systems</a:t>
                      </a:r>
                    </a:p>
                    <a:p>
                      <a:r>
                        <a:rPr lang="en-US" sz="2000" dirty="0"/>
                        <a:t>Recognize and act on talent acquisition hurdles</a:t>
                      </a:r>
                    </a:p>
                  </a:txBody>
                  <a:tcPr anchor="ctr"/>
                </a:tc>
                <a:extLst>
                  <a:ext uri="{0D108BD9-81ED-4DB2-BD59-A6C34878D82A}">
                    <a16:rowId xmlns:a16="http://schemas.microsoft.com/office/drawing/2014/main" val="2574150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Transparency</a:t>
                      </a:r>
                    </a:p>
                  </a:txBody>
                  <a:tcPr anchor="ctr"/>
                </a:tc>
                <a:tc>
                  <a:txBody>
                    <a:bodyPr/>
                    <a:lstStyle/>
                    <a:p>
                      <a:r>
                        <a:rPr lang="en-US" sz="2000" dirty="0"/>
                        <a:t>Utilize Explainable AI (XAI), which shows </a:t>
                      </a:r>
                      <a:r>
                        <a:rPr lang="en-US" sz="2000" i="1" dirty="0"/>
                        <a:t>how</a:t>
                      </a:r>
                      <a:r>
                        <a:rPr lang="en-US" sz="2000" dirty="0"/>
                        <a:t> AI tools reach their conclusions/outputs</a:t>
                      </a:r>
                    </a:p>
                  </a:txBody>
                  <a:tcPr anchor="ctr"/>
                </a:tc>
                <a:extLst>
                  <a:ext uri="{0D108BD9-81ED-4DB2-BD59-A6C34878D82A}">
                    <a16:rowId xmlns:a16="http://schemas.microsoft.com/office/drawing/2014/main" val="692430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Legal, regulatory and ethical considerations</a:t>
                      </a:r>
                    </a:p>
                  </a:txBody>
                  <a:tcPr anchor="ctr"/>
                </a:tc>
                <a:tc>
                  <a:txBody>
                    <a:bodyPr/>
                    <a:lstStyle/>
                    <a:p>
                      <a:r>
                        <a:rPr lang="en-US" sz="2000" dirty="0"/>
                        <a:t>Implement robust data governance</a:t>
                      </a:r>
                    </a:p>
                    <a:p>
                      <a:r>
                        <a:rPr lang="en-US" sz="2000" dirty="0"/>
                        <a:t>Maximize transparency in AI models</a:t>
                      </a:r>
                    </a:p>
                    <a:p>
                      <a:r>
                        <a:rPr lang="en-US" sz="2000" dirty="0"/>
                        <a:t>Engage with regulatory bodies</a:t>
                      </a:r>
                    </a:p>
                    <a:p>
                      <a:r>
                        <a:rPr lang="en-US" sz="2000" dirty="0"/>
                        <a:t>Prioritize data security/patient privacy </a:t>
                      </a:r>
                    </a:p>
                  </a:txBody>
                  <a:tcPr anchor="ctr"/>
                </a:tc>
                <a:extLst>
                  <a:ext uri="{0D108BD9-81ED-4DB2-BD59-A6C34878D82A}">
                    <a16:rowId xmlns:a16="http://schemas.microsoft.com/office/drawing/2014/main" val="1781221035"/>
                  </a:ext>
                </a:extLst>
              </a:tr>
            </a:tbl>
          </a:graphicData>
        </a:graphic>
      </p:graphicFrame>
    </p:spTree>
    <p:extLst>
      <p:ext uri="{BB962C8B-B14F-4D97-AF65-F5344CB8AC3E}">
        <p14:creationId xmlns:p14="http://schemas.microsoft.com/office/powerpoint/2010/main" val="1280533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42E9-665C-C5B0-D7EA-FC5096E75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2448E-6216-11A2-D401-40008B899AFB}"/>
              </a:ext>
            </a:extLst>
          </p:cNvPr>
          <p:cNvSpPr>
            <a:spLocks noGrp="1"/>
          </p:cNvSpPr>
          <p:nvPr>
            <p:ph type="title"/>
          </p:nvPr>
        </p:nvSpPr>
        <p:spPr/>
        <p:txBody>
          <a:bodyPr/>
          <a:lstStyle/>
          <a:p>
            <a:r>
              <a:rPr lang="en-US" i="1" dirty="0"/>
              <a:t>Theme 5: </a:t>
            </a:r>
            <a:r>
              <a:rPr lang="en-US" dirty="0"/>
              <a:t>Forecast Question 4</a:t>
            </a:r>
          </a:p>
        </p:txBody>
      </p:sp>
      <p:sp>
        <p:nvSpPr>
          <p:cNvPr id="3" name="Content Placeholder 2">
            <a:extLst>
              <a:ext uri="{FF2B5EF4-FFF2-40B4-BE49-F238E27FC236}">
                <a16:creationId xmlns:a16="http://schemas.microsoft.com/office/drawing/2014/main" id="{68CDBAF3-5909-C729-8E65-F94F9FD91155}"/>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health-systems will employ prompt engineers (like electronic health record rule writers) to improve the functionality and outcomes of generative AI.</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377850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144C5-3934-03AA-47F7-BFD2945AC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E8C71-B260-98EF-CE9B-8FA1B83755AC}"/>
              </a:ext>
            </a:extLst>
          </p:cNvPr>
          <p:cNvSpPr>
            <a:spLocks noGrp="1"/>
          </p:cNvSpPr>
          <p:nvPr>
            <p:ph type="title"/>
          </p:nvPr>
        </p:nvSpPr>
        <p:spPr/>
        <p:txBody>
          <a:bodyPr/>
          <a:lstStyle/>
          <a:p>
            <a:r>
              <a:rPr lang="en-US" i="1" dirty="0"/>
              <a:t>Theme 5: </a:t>
            </a:r>
            <a:r>
              <a:rPr lang="en-US" dirty="0"/>
              <a:t>Forecast Question 5</a:t>
            </a:r>
          </a:p>
        </p:txBody>
      </p:sp>
      <p:sp>
        <p:nvSpPr>
          <p:cNvPr id="3" name="Content Placeholder 2">
            <a:extLst>
              <a:ext uri="{FF2B5EF4-FFF2-40B4-BE49-F238E27FC236}">
                <a16:creationId xmlns:a16="http://schemas.microsoft.com/office/drawing/2014/main" id="{D257567F-1CB3-4A11-B612-4ED142AEA015}"/>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health-systems will permit generative AI communication (i.e., Chatbots) to respond to patients’ health-related questions.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7080718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4" name="Picture 3">
            <a:extLst>
              <a:ext uri="{FF2B5EF4-FFF2-40B4-BE49-F238E27FC236}">
                <a16:creationId xmlns:a16="http://schemas.microsoft.com/office/drawing/2014/main" id="{B0E1B8BD-602E-CAAD-A0A0-3468BC01303E}"/>
              </a:ext>
            </a:extLst>
          </p:cNvPr>
          <p:cNvPicPr>
            <a:picLocks noChangeAspect="1"/>
          </p:cNvPicPr>
          <p:nvPr/>
        </p:nvPicPr>
        <p:blipFill>
          <a:blip r:embed="rId3"/>
          <a:stretch>
            <a:fillRect/>
          </a:stretch>
        </p:blipFill>
        <p:spPr>
          <a:xfrm>
            <a:off x="1352363" y="2976499"/>
            <a:ext cx="9487275" cy="1581212"/>
          </a:xfrm>
          <a:prstGeom prst="rect">
            <a:avLst/>
          </a:prstGeom>
        </p:spPr>
      </p:pic>
    </p:spTree>
    <p:extLst>
      <p:ext uri="{BB962C8B-B14F-4D97-AF65-F5344CB8AC3E}">
        <p14:creationId xmlns:p14="http://schemas.microsoft.com/office/powerpoint/2010/main" val="11887666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4123F-6CF7-A8D1-54E3-7C77F0743A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C9ABE-3390-97E6-04F6-A9DEC57B4161}"/>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5C61F517-52B1-75FB-4BF3-0A87365CBEF7}"/>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6" name="Picture 5">
            <a:extLst>
              <a:ext uri="{FF2B5EF4-FFF2-40B4-BE49-F238E27FC236}">
                <a16:creationId xmlns:a16="http://schemas.microsoft.com/office/drawing/2014/main" id="{498E11BD-9A39-D63C-4964-7F70C2E7DCE6}"/>
              </a:ext>
            </a:extLst>
          </p:cNvPr>
          <p:cNvPicPr>
            <a:picLocks noChangeAspect="1"/>
          </p:cNvPicPr>
          <p:nvPr/>
        </p:nvPicPr>
        <p:blipFill>
          <a:blip r:embed="rId3"/>
          <a:stretch>
            <a:fillRect/>
          </a:stretch>
        </p:blipFill>
        <p:spPr>
          <a:xfrm>
            <a:off x="1369007" y="2976499"/>
            <a:ext cx="9453986" cy="1581212"/>
          </a:xfrm>
          <a:prstGeom prst="rect">
            <a:avLst/>
          </a:prstGeom>
        </p:spPr>
      </p:pic>
    </p:spTree>
    <p:extLst>
      <p:ext uri="{BB962C8B-B14F-4D97-AF65-F5344CB8AC3E}">
        <p14:creationId xmlns:p14="http://schemas.microsoft.com/office/powerpoint/2010/main" val="2802540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AI and the Pharmacy Workforce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AI tools bring up the concern for job security and the human component of patient care</a:t>
            </a:r>
          </a:p>
          <a:p>
            <a:r>
              <a:rPr lang="en-US" dirty="0"/>
              <a:t>AI may provide solutions to declining enrollment trends in health care and pharmacy workforce</a:t>
            </a:r>
          </a:p>
          <a:p>
            <a:pPr lvl="1"/>
            <a:r>
              <a:rPr lang="en-US" dirty="0"/>
              <a:t>Low pharmacy school enrollment</a:t>
            </a:r>
          </a:p>
          <a:p>
            <a:pPr lvl="1"/>
            <a:r>
              <a:rPr lang="en-US" dirty="0"/>
              <a:t>Increase is open residency positions</a:t>
            </a:r>
          </a:p>
          <a:p>
            <a:pPr lvl="1"/>
            <a:r>
              <a:rPr lang="en-US" dirty="0"/>
              <a:t>Workforce shortages affecting technician roles</a:t>
            </a:r>
          </a:p>
          <a:p>
            <a:endParaRPr lang="en-US" dirty="0"/>
          </a:p>
          <a:p>
            <a:endParaRPr lang="en-US" dirty="0"/>
          </a:p>
        </p:txBody>
      </p:sp>
    </p:spTree>
    <p:extLst>
      <p:ext uri="{BB962C8B-B14F-4D97-AF65-F5344CB8AC3E}">
        <p14:creationId xmlns:p14="http://schemas.microsoft.com/office/powerpoint/2010/main" val="21482711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C11D-DD33-3A58-2234-95C576335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F841D-F93B-22C6-C867-846DF18CE14D}"/>
              </a:ext>
            </a:extLst>
          </p:cNvPr>
          <p:cNvSpPr>
            <a:spLocks noGrp="1"/>
          </p:cNvSpPr>
          <p:nvPr>
            <p:ph type="title"/>
          </p:nvPr>
        </p:nvSpPr>
        <p:spPr/>
        <p:txBody>
          <a:bodyPr/>
          <a:lstStyle/>
          <a:p>
            <a:r>
              <a:rPr lang="en-US" dirty="0"/>
              <a:t>AI and the Pharmacy Workforce</a:t>
            </a:r>
          </a:p>
        </p:txBody>
      </p:sp>
      <p:sp>
        <p:nvSpPr>
          <p:cNvPr id="3" name="Content Placeholder 2">
            <a:extLst>
              <a:ext uri="{FF2B5EF4-FFF2-40B4-BE49-F238E27FC236}">
                <a16:creationId xmlns:a16="http://schemas.microsoft.com/office/drawing/2014/main" id="{761DDD34-D27E-9BB1-00BE-3FC3C181AB3C}"/>
              </a:ext>
            </a:extLst>
          </p:cNvPr>
          <p:cNvSpPr>
            <a:spLocks noGrp="1"/>
          </p:cNvSpPr>
          <p:nvPr>
            <p:ph idx="1"/>
          </p:nvPr>
        </p:nvSpPr>
        <p:spPr/>
        <p:txBody>
          <a:bodyPr>
            <a:normAutofit/>
          </a:bodyPr>
          <a:lstStyle/>
          <a:p>
            <a:r>
              <a:rPr lang="en-US" dirty="0"/>
              <a:t>Generative AI holds promise for augmenting, rather than replacing, the current workforce</a:t>
            </a:r>
          </a:p>
          <a:p>
            <a:r>
              <a:rPr lang="en-US" dirty="0"/>
              <a:t>AI may transform job roles, but won’t fully replace human expertise and decision-making</a:t>
            </a:r>
          </a:p>
          <a:p>
            <a:r>
              <a:rPr lang="en-US" dirty="0"/>
              <a:t>Will AI expand the scope of practice for a pharmacist? A technician?</a:t>
            </a:r>
          </a:p>
          <a:p>
            <a:r>
              <a:rPr lang="en-US" dirty="0"/>
              <a:t>AI proficiency will likely become an essential skill – the pharmacy workforce must be ready to learn and adapt</a:t>
            </a:r>
          </a:p>
          <a:p>
            <a:endParaRPr lang="en-US" dirty="0"/>
          </a:p>
        </p:txBody>
      </p:sp>
    </p:spTree>
    <p:extLst>
      <p:ext uri="{BB962C8B-B14F-4D97-AF65-F5344CB8AC3E}">
        <p14:creationId xmlns:p14="http://schemas.microsoft.com/office/powerpoint/2010/main" val="40596670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0D4AB-6884-B6E6-4799-904A185F2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3CB0B-D880-0616-A11F-736F7BB7E172}"/>
              </a:ext>
            </a:extLst>
          </p:cNvPr>
          <p:cNvSpPr>
            <a:spLocks noGrp="1"/>
          </p:cNvSpPr>
          <p:nvPr>
            <p:ph type="title"/>
          </p:nvPr>
        </p:nvSpPr>
        <p:spPr/>
        <p:txBody>
          <a:bodyPr/>
          <a:lstStyle/>
          <a:p>
            <a:r>
              <a:rPr lang="en-US" i="1" dirty="0"/>
              <a:t>Theme 5: </a:t>
            </a:r>
            <a:r>
              <a:rPr lang="en-US" dirty="0"/>
              <a:t>Forecast Question 6</a:t>
            </a:r>
          </a:p>
        </p:txBody>
      </p:sp>
      <p:sp>
        <p:nvSpPr>
          <p:cNvPr id="3" name="Content Placeholder 2">
            <a:extLst>
              <a:ext uri="{FF2B5EF4-FFF2-40B4-BE49-F238E27FC236}">
                <a16:creationId xmlns:a16="http://schemas.microsoft.com/office/drawing/2014/main" id="{E43A24F2-63A3-D246-65E9-34A9B1FA8810}"/>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health-systems will adopt technology in the EHR to allow pharmacist documentation to be completed by generative AI.</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060422804"/>
      </p:ext>
    </p:extLst>
  </p:cSld>
  <p:clrMapOvr>
    <a:masterClrMapping/>
  </p:clrMapOvr>
</p:sld>
</file>

<file path=ppt/theme/theme1.xml><?xml version="1.0" encoding="utf-8"?>
<a:theme xmlns:a="http://schemas.openxmlformats.org/drawingml/2006/main" name="Office Theme">
  <a:themeElements>
    <a:clrScheme name="Custom 12">
      <a:dk1>
        <a:srgbClr val="44546A"/>
      </a:dk1>
      <a:lt1>
        <a:sysClr val="window" lastClr="FFFFFF"/>
      </a:lt1>
      <a:dk2>
        <a:srgbClr val="002852"/>
      </a:dk2>
      <a:lt2>
        <a:srgbClr val="C8E8F3"/>
      </a:lt2>
      <a:accent1>
        <a:srgbClr val="006EB7"/>
      </a:accent1>
      <a:accent2>
        <a:srgbClr val="5DC9E7"/>
      </a:accent2>
      <a:accent3>
        <a:srgbClr val="70AD47"/>
      </a:accent3>
      <a:accent4>
        <a:srgbClr val="F47932"/>
      </a:accent4>
      <a:accent5>
        <a:srgbClr val="FFC000"/>
      </a:accent5>
      <a:accent6>
        <a:srgbClr val="002852"/>
      </a:accent6>
      <a:hlink>
        <a:srgbClr val="006EB7"/>
      </a:hlink>
      <a:folHlink>
        <a:srgbClr val="5DC9E7"/>
      </a:folHlink>
    </a:clrScheme>
    <a:fontScheme name="SafeM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PPT Template 2022 [Read-Only]" id="{BC8E7629-3ED4-4CC5-BFB9-4F182519C5C4}" vid="{8C8BD855-0DF4-4B42-960A-1B153DA9EA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7E9C5F7-DB38-48FB-9610-C9EBF5C1C59F}">
  <we:reference id="wa104381702" version="1.5.0.0" store="en-US" storeType="OMEX"/>
  <we:alternateReferences>
    <we:reference id="wa104381702" version="1.5.0.0" store="wa1043817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6B1C918661324EBCCCF513EDAF5F11" ma:contentTypeVersion="14" ma:contentTypeDescription="Create a new document." ma:contentTypeScope="" ma:versionID="5c3d69224374aff35ce0a450f74bdabf">
  <xsd:schema xmlns:xsd="http://www.w3.org/2001/XMLSchema" xmlns:xs="http://www.w3.org/2001/XMLSchema" xmlns:p="http://schemas.microsoft.com/office/2006/metadata/properties" xmlns:ns3="f6023cce-5037-4c91-ad68-2b4b2d27d8fe" xmlns:ns4="20876d29-fffb-4752-a1b1-393f096cfe2e" targetNamespace="http://schemas.microsoft.com/office/2006/metadata/properties" ma:root="true" ma:fieldsID="8319d628a466daab557d82a6cb9fbb24" ns3:_="" ns4:_="">
    <xsd:import namespace="f6023cce-5037-4c91-ad68-2b4b2d27d8fe"/>
    <xsd:import namespace="20876d29-fffb-4752-a1b1-393f096cfe2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23cce-5037-4c91-ad68-2b4b2d27d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876d29-fffb-4752-a1b1-393f096cfe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BFFEBB-A9BD-40E6-837C-3593E11BB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023cce-5037-4c91-ad68-2b4b2d27d8fe"/>
    <ds:schemaRef ds:uri="20876d29-fffb-4752-a1b1-393f096cfe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B18393-306E-46A4-9E53-BCDD755F9E1A}">
  <ds:schemaRefs>
    <ds:schemaRef ds:uri="http://schemas.microsoft.com/sharepoint/v3/contenttype/forms"/>
  </ds:schemaRefs>
</ds:datastoreItem>
</file>

<file path=customXml/itemProps3.xml><?xml version="1.0" encoding="utf-8"?>
<ds:datastoreItem xmlns:ds="http://schemas.openxmlformats.org/officeDocument/2006/customXml" ds:itemID="{869DF71B-C657-43C0-BAAC-57AC092BA73F}">
  <ds:schemaRefs>
    <ds:schemaRef ds:uri="20876d29-fffb-4752-a1b1-393f096cfe2e"/>
    <ds:schemaRef ds:uri="http://purl.org/dc/terms/"/>
    <ds:schemaRef ds:uri="http://www.w3.org/XML/1998/namespace"/>
    <ds:schemaRef ds:uri="http://schemas.microsoft.com/office/2006/metadata/properties"/>
    <ds:schemaRef ds:uri="http://schemas.microsoft.com/office/2006/documentManagement/types"/>
    <ds:schemaRef ds:uri="http://purl.org/dc/elements/1.1/"/>
    <ds:schemaRef ds:uri="http://purl.org/dc/dcmitype/"/>
    <ds:schemaRef ds:uri="f6023cce-5037-4c91-ad68-2b4b2d27d8f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ASHP PPT Template 2022</Template>
  <TotalTime>2326</TotalTime>
  <Words>6632</Words>
  <Application>Microsoft Office PowerPoint</Application>
  <PresentationFormat>Widescreen</PresentationFormat>
  <Paragraphs>718</Paragraphs>
  <Slides>131</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131</vt:i4>
      </vt:variant>
    </vt:vector>
  </HeadingPairs>
  <TitlesOfParts>
    <vt:vector size="136" baseType="lpstr">
      <vt:lpstr>Arial</vt:lpstr>
      <vt:lpstr>Calibri</vt:lpstr>
      <vt:lpstr>Franklin Gothic Medium</vt:lpstr>
      <vt:lpstr>Wingdings</vt:lpstr>
      <vt:lpstr>Office Theme</vt:lpstr>
      <vt:lpstr>ASHP Pharmacy Forecast Workshop: </vt:lpstr>
      <vt:lpstr>Workshop Planning – 3.0Hr Presentation</vt:lpstr>
      <vt:lpstr>Workshop Planning – 1.5Hr Presentation</vt:lpstr>
      <vt:lpstr>Workshop Planning – 1.0Hr Presentation</vt:lpstr>
      <vt:lpstr>Workshop Planning – Presentation Cadence</vt:lpstr>
      <vt:lpstr>ASHP Pharmacy Forecast Workshop: Trends that Will Shape Your Future</vt:lpstr>
      <vt:lpstr>Special Acknowledgements</vt:lpstr>
      <vt:lpstr>Acknowledgements for Preparing Workshop Slides: Section of Pharmacy Practice Leaders’ Advisory Group on New and Emerging Leaders</vt:lpstr>
      <vt:lpstr>Objectives</vt:lpstr>
      <vt:lpstr>Pharmacy Forecast</vt:lpstr>
      <vt:lpstr>Pharmacy Forecast: Overview</vt:lpstr>
      <vt:lpstr>PowerPoint Presentation</vt:lpstr>
      <vt:lpstr>Pharmacy Forecast: Representation</vt:lpstr>
      <vt:lpstr>2025 Forecast Themes</vt:lpstr>
      <vt:lpstr>Student Professional Development</vt:lpstr>
      <vt:lpstr>Theme 1:  Strategic Challenges in Health-System Pharmacy </vt:lpstr>
      <vt:lpstr>Strategic Challenges Identified </vt:lpstr>
      <vt:lpstr>Theme 1: Forecast Question 2</vt:lpstr>
      <vt:lpstr>Theme 1: Forecast Question 7</vt:lpstr>
      <vt:lpstr>Market Pressures </vt:lpstr>
      <vt:lpstr>Forecast Response</vt:lpstr>
      <vt:lpstr>Forecast Response</vt:lpstr>
      <vt:lpstr>Theme 1: Forecast Question 5</vt:lpstr>
      <vt:lpstr>Hospital and Acute Care at Home </vt:lpstr>
      <vt:lpstr>Forecast Response</vt:lpstr>
      <vt:lpstr>Theme 1: Forecast Question 3</vt:lpstr>
      <vt:lpstr>Expanded Medicaid Coverage </vt:lpstr>
      <vt:lpstr>Forecast Response</vt:lpstr>
      <vt:lpstr>Strategic Recommendations for Practice Leaders</vt:lpstr>
      <vt:lpstr>Theme 2:  Managing Ultra-High-Cost Drugs </vt:lpstr>
      <vt:lpstr>Ultra-High-Cost Drugs (UHCDs)</vt:lpstr>
      <vt:lpstr>Paying for UHCDs</vt:lpstr>
      <vt:lpstr>Theme 2: Forecast Question 5</vt:lpstr>
      <vt:lpstr>Theme 2: Forecast Question 3</vt:lpstr>
      <vt:lpstr>The Attraction of Alternate Payment Models</vt:lpstr>
      <vt:lpstr>Forecast Response </vt:lpstr>
      <vt:lpstr>Forecast Response </vt:lpstr>
      <vt:lpstr>Theme 2: Forecast Question 4</vt:lpstr>
      <vt:lpstr>Access Logistics</vt:lpstr>
      <vt:lpstr>Forecast Response </vt:lpstr>
      <vt:lpstr>Theme 2: Forecast Question 7</vt:lpstr>
      <vt:lpstr>New Skills Required</vt:lpstr>
      <vt:lpstr>Forecast Response</vt:lpstr>
      <vt:lpstr>Theme 2: Forecast Question 6</vt:lpstr>
      <vt:lpstr>Ethical Allocation </vt:lpstr>
      <vt:lpstr>Forecast Response</vt:lpstr>
      <vt:lpstr>Strategic Recommendations for Practice Leaders</vt:lpstr>
      <vt:lpstr>Theme 3:  Addressing the Gap in Primary Care</vt:lpstr>
      <vt:lpstr>Consensus Report from National Academies of Sciences, Engineering, and Medicine (NASEM)</vt:lpstr>
      <vt:lpstr>Team-Based Inter-Professional Care</vt:lpstr>
      <vt:lpstr>Patient Access to Primary Care</vt:lpstr>
      <vt:lpstr>Theme 3: Forecast Question 1</vt:lpstr>
      <vt:lpstr>Theme 3: Forecast Question 2</vt:lpstr>
      <vt:lpstr>Theme 3: Forecast Question 3</vt:lpstr>
      <vt:lpstr>Federal Efforts to Address the Shortage</vt:lpstr>
      <vt:lpstr>Forecast Response</vt:lpstr>
      <vt:lpstr>Forecast Response</vt:lpstr>
      <vt:lpstr>Forecast Response</vt:lpstr>
      <vt:lpstr>Theme 3: Forecast Question 4</vt:lpstr>
      <vt:lpstr>Theme 3: Forecast Question 5</vt:lpstr>
      <vt:lpstr>Theme 3: Forecast Question 6</vt:lpstr>
      <vt:lpstr>Pharmacists Bolster Value-Based Care and Access</vt:lpstr>
      <vt:lpstr>Forecast Response</vt:lpstr>
      <vt:lpstr>Forecast Response</vt:lpstr>
      <vt:lpstr>Forecast Response</vt:lpstr>
      <vt:lpstr>Theme 3: Forecast Question 7</vt:lpstr>
      <vt:lpstr>Expansion of Centralized Remote Pharmacist Provider Services to Improve Care</vt:lpstr>
      <vt:lpstr>Forecast Response</vt:lpstr>
      <vt:lpstr>Strategic Recommendations for Practice Leaders</vt:lpstr>
      <vt:lpstr>Theme 4:  Whole Person Health in U.S. Healthcare</vt:lpstr>
      <vt:lpstr>Whole Person Health</vt:lpstr>
      <vt:lpstr>Theme 4: Forecast Question 1</vt:lpstr>
      <vt:lpstr>Whole Person Health Integration into Healthcare Delivery</vt:lpstr>
      <vt:lpstr>Forecast Response</vt:lpstr>
      <vt:lpstr>Theme 4: Forecast Question 3</vt:lpstr>
      <vt:lpstr>Electronic Health Record Integration of Whole Person Health</vt:lpstr>
      <vt:lpstr>Forecast Response</vt:lpstr>
      <vt:lpstr>Theme 4: Forecast Question 4</vt:lpstr>
      <vt:lpstr>Theme 4: Forecast Question 6</vt:lpstr>
      <vt:lpstr>Incorporating Whole Person Health into Medication Management</vt:lpstr>
      <vt:lpstr>Forecast Response</vt:lpstr>
      <vt:lpstr>Forecast Response</vt:lpstr>
      <vt:lpstr>Strategic Recommendations for Practice Leaders</vt:lpstr>
      <vt:lpstr>Theme 5:  Navigating Generative AI: Opportunity and Risk</vt:lpstr>
      <vt:lpstr>Generative Artificial Intelligence (AI) Overview</vt:lpstr>
      <vt:lpstr>Theme 5: Forecast Question 1</vt:lpstr>
      <vt:lpstr>Theme 5: Forecast Question 2</vt:lpstr>
      <vt:lpstr>Theme 5: Forecast Question 3</vt:lpstr>
      <vt:lpstr>Forecast Response</vt:lpstr>
      <vt:lpstr>Forecast Response</vt:lpstr>
      <vt:lpstr>Forecast Response</vt:lpstr>
      <vt:lpstr>Mitigating Challenges and Risks</vt:lpstr>
      <vt:lpstr>Theme 5: Forecast Question 4</vt:lpstr>
      <vt:lpstr>Theme 5: Forecast Question 5</vt:lpstr>
      <vt:lpstr>Forecast Response</vt:lpstr>
      <vt:lpstr>Forecast Response</vt:lpstr>
      <vt:lpstr>AI and the Pharmacy Workforce</vt:lpstr>
      <vt:lpstr>AI and the Pharmacy Workforce</vt:lpstr>
      <vt:lpstr>Theme 5: Forecast Question 6</vt:lpstr>
      <vt:lpstr>Forecast Response</vt:lpstr>
      <vt:lpstr>Theme 5: Forecast Question 7</vt:lpstr>
      <vt:lpstr>Forecast Response</vt:lpstr>
      <vt:lpstr>The Role of Generative AI in Pharmacy Practice</vt:lpstr>
      <vt:lpstr>Strategic Recommendations for Practice Leaders</vt:lpstr>
      <vt:lpstr>Theme 6: Stabilizing the Pharmacy Workforce </vt:lpstr>
      <vt:lpstr>Another Pharmacist Shortage: Concerns and Possible Solutions</vt:lpstr>
      <vt:lpstr>Theme 6: Forecast Question 1</vt:lpstr>
      <vt:lpstr>Theme 6: Forecast Question 2</vt:lpstr>
      <vt:lpstr>The Impact of Declining Pharmacy School Enrollment on a Prepared Workforce</vt:lpstr>
      <vt:lpstr>Forecast Response</vt:lpstr>
      <vt:lpstr>Forecast Response</vt:lpstr>
      <vt:lpstr>Theme 6: Forecast Question 3</vt:lpstr>
      <vt:lpstr>Theme 6: Forecast Question 4</vt:lpstr>
      <vt:lpstr>Expanding Pharmacy Technician Roles due to a Pharmacist Shortage</vt:lpstr>
      <vt:lpstr>Forecast Response</vt:lpstr>
      <vt:lpstr>Forecast Response</vt:lpstr>
      <vt:lpstr>Theme 6: Forecast Question 5</vt:lpstr>
      <vt:lpstr>Barriers to Entry</vt:lpstr>
      <vt:lpstr>Forecast Response</vt:lpstr>
      <vt:lpstr>Theme 6: Forecast Question 6</vt:lpstr>
      <vt:lpstr>Expanding Geographical Boundaries</vt:lpstr>
      <vt:lpstr>Forecast Response</vt:lpstr>
      <vt:lpstr>Theme 6: Forecast Question 7</vt:lpstr>
      <vt:lpstr>Advanced Training for Advanced Therapies</vt:lpstr>
      <vt:lpstr>Forecast Response</vt:lpstr>
      <vt:lpstr>Strategic Recommendations for Practice Leaders</vt:lpstr>
      <vt:lpstr>Case Study Transition</vt:lpstr>
      <vt:lpstr>PowerPoint Presentation</vt:lpstr>
      <vt:lpstr>Large Group Wrap-Up</vt:lpstr>
      <vt:lpstr>Conclusion</vt:lpstr>
      <vt:lpstr>Group Q&amp;A</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Low</dc:creator>
  <cp:lastModifiedBy>David Chen</cp:lastModifiedBy>
  <cp:revision>110</cp:revision>
  <dcterms:created xsi:type="dcterms:W3CDTF">2022-07-12T10:50:20Z</dcterms:created>
  <dcterms:modified xsi:type="dcterms:W3CDTF">2025-02-17T15:14:05Z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0x010100236B1C918661324EBCCCF513EDAF5F11</vt:lpwstr>
  </property>
</Properties>
</file>