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9"/>
  </p:notesMasterIdLst>
  <p:sldIdLst>
    <p:sldId id="256" r:id="rId5"/>
    <p:sldId id="259" r:id="rId6"/>
    <p:sldId id="262" r:id="rId7"/>
    <p:sldId id="260" r:id="rId8"/>
    <p:sldId id="258" r:id="rId9"/>
    <p:sldId id="280" r:id="rId10"/>
    <p:sldId id="276" r:id="rId11"/>
    <p:sldId id="278" r:id="rId12"/>
    <p:sldId id="281" r:id="rId13"/>
    <p:sldId id="277" r:id="rId14"/>
    <p:sldId id="263" r:id="rId15"/>
    <p:sldId id="268" r:id="rId16"/>
    <p:sldId id="279" r:id="rId17"/>
    <p:sldId id="261" r:id="rId18"/>
    <p:sldId id="283" r:id="rId19"/>
    <p:sldId id="284" r:id="rId20"/>
    <p:sldId id="265" r:id="rId21"/>
    <p:sldId id="271" r:id="rId22"/>
    <p:sldId id="286" r:id="rId23"/>
    <p:sldId id="270" r:id="rId24"/>
    <p:sldId id="282" r:id="rId25"/>
    <p:sldId id="285" r:id="rId26"/>
    <p:sldId id="269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95BA75-3A13-70B8-7EBF-F2D520008E2B}" name="Joshi, Rutvik N" initials="JN" userId="S::rutvik.joshi_moffitt.org#ext#@ashp.org::2d1eb3e4-18c5-4f05-9170-1708a25fa136" providerId="AD"/>
  <p188:author id="{D98516A5-8FD6-BD33-1840-DB4FF765ECD3}" name="Jennifer E Matias" initials="JM" userId="S::jennifer.e.matias_kp.org#ext#@ashp.org::e193a415-4d1a-47ed-b28d-da2a692288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AC065-48B7-44DA-907B-32086A3E213E}" v="8" dt="2024-07-22T19:21:40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3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 Sackett" userId="d1b7565a-5dcb-4a26-816c-de7d34abcc3c" providerId="ADAL" clId="{202AC065-48B7-44DA-907B-32086A3E213E}"/>
    <pc:docChg chg="undo custSel modSld modMainMaster">
      <pc:chgData name="Rena Sackett" userId="d1b7565a-5dcb-4a26-816c-de7d34abcc3c" providerId="ADAL" clId="{202AC065-48B7-44DA-907B-32086A3E213E}" dt="2024-07-22T19:22:58.698" v="36" actId="478"/>
      <pc:docMkLst>
        <pc:docMk/>
      </pc:docMkLst>
      <pc:sldChg chg="delSp mod">
        <pc:chgData name="Rena Sackett" userId="d1b7565a-5dcb-4a26-816c-de7d34abcc3c" providerId="ADAL" clId="{202AC065-48B7-44DA-907B-32086A3E213E}" dt="2024-07-22T19:21:53.975" v="11" actId="478"/>
        <pc:sldMkLst>
          <pc:docMk/>
          <pc:sldMk cId="4041690946" sldId="256"/>
        </pc:sldMkLst>
        <pc:picChg chg="del">
          <ac:chgData name="Rena Sackett" userId="d1b7565a-5dcb-4a26-816c-de7d34abcc3c" providerId="ADAL" clId="{202AC065-48B7-44DA-907B-32086A3E213E}" dt="2024-07-22T19:21:53.975" v="11" actId="478"/>
          <ac:picMkLst>
            <pc:docMk/>
            <pc:sldMk cId="4041690946" sldId="256"/>
            <ac:picMk id="5" creationId="{63F17E80-1C66-80BF-3AEA-8C274A854C09}"/>
          </ac:picMkLst>
        </pc:picChg>
      </pc:sldChg>
      <pc:sldChg chg="delSp modSp mod">
        <pc:chgData name="Rena Sackett" userId="d1b7565a-5dcb-4a26-816c-de7d34abcc3c" providerId="ADAL" clId="{202AC065-48B7-44DA-907B-32086A3E213E}" dt="2024-07-22T19:22:04.188" v="15" actId="478"/>
        <pc:sldMkLst>
          <pc:docMk/>
          <pc:sldMk cId="23196133" sldId="258"/>
        </pc:sldMkLst>
        <pc:picChg chg="del mod">
          <ac:chgData name="Rena Sackett" userId="d1b7565a-5dcb-4a26-816c-de7d34abcc3c" providerId="ADAL" clId="{202AC065-48B7-44DA-907B-32086A3E213E}" dt="2024-07-22T19:22:04.188" v="15" actId="478"/>
          <ac:picMkLst>
            <pc:docMk/>
            <pc:sldMk cId="23196133" sldId="258"/>
            <ac:picMk id="6" creationId="{4EC07B86-FE8C-6FEC-D243-274CA8F46C76}"/>
          </ac:picMkLst>
        </pc:picChg>
      </pc:sldChg>
      <pc:sldChg chg="delSp mod">
        <pc:chgData name="Rena Sackett" userId="d1b7565a-5dcb-4a26-816c-de7d34abcc3c" providerId="ADAL" clId="{202AC065-48B7-44DA-907B-32086A3E213E}" dt="2024-07-22T19:21:55.805" v="12" actId="478"/>
        <pc:sldMkLst>
          <pc:docMk/>
          <pc:sldMk cId="3911418271" sldId="259"/>
        </pc:sldMkLst>
        <pc:picChg chg="del">
          <ac:chgData name="Rena Sackett" userId="d1b7565a-5dcb-4a26-816c-de7d34abcc3c" providerId="ADAL" clId="{202AC065-48B7-44DA-907B-32086A3E213E}" dt="2024-07-22T19:21:55.805" v="12" actId="478"/>
          <ac:picMkLst>
            <pc:docMk/>
            <pc:sldMk cId="3911418271" sldId="259"/>
            <ac:picMk id="4" creationId="{CD2CDF95-D5FA-A6F7-C171-E3EF179731AE}"/>
          </ac:picMkLst>
        </pc:picChg>
      </pc:sldChg>
      <pc:sldChg chg="delSp mod">
        <pc:chgData name="Rena Sackett" userId="d1b7565a-5dcb-4a26-816c-de7d34abcc3c" providerId="ADAL" clId="{202AC065-48B7-44DA-907B-32086A3E213E}" dt="2024-07-22T19:21:58.397" v="13" actId="478"/>
        <pc:sldMkLst>
          <pc:docMk/>
          <pc:sldMk cId="1850667861" sldId="260"/>
        </pc:sldMkLst>
        <pc:picChg chg="del">
          <ac:chgData name="Rena Sackett" userId="d1b7565a-5dcb-4a26-816c-de7d34abcc3c" providerId="ADAL" clId="{202AC065-48B7-44DA-907B-32086A3E213E}" dt="2024-07-22T19:21:58.397" v="13" actId="478"/>
          <ac:picMkLst>
            <pc:docMk/>
            <pc:sldMk cId="1850667861" sldId="260"/>
            <ac:picMk id="5" creationId="{72087B52-F940-BD59-2ECC-3949D641F0CE}"/>
          </ac:picMkLst>
        </pc:picChg>
      </pc:sldChg>
      <pc:sldChg chg="delSp mod">
        <pc:chgData name="Rena Sackett" userId="d1b7565a-5dcb-4a26-816c-de7d34abcc3c" providerId="ADAL" clId="{202AC065-48B7-44DA-907B-32086A3E213E}" dt="2024-07-22T19:22:29.333" v="25" actId="478"/>
        <pc:sldMkLst>
          <pc:docMk/>
          <pc:sldMk cId="1171031180" sldId="261"/>
        </pc:sldMkLst>
        <pc:picChg chg="del">
          <ac:chgData name="Rena Sackett" userId="d1b7565a-5dcb-4a26-816c-de7d34abcc3c" providerId="ADAL" clId="{202AC065-48B7-44DA-907B-32086A3E213E}" dt="2024-07-22T19:22:29.333" v="25" actId="478"/>
          <ac:picMkLst>
            <pc:docMk/>
            <pc:sldMk cId="1171031180" sldId="261"/>
            <ac:picMk id="4" creationId="{B6E843EC-64FC-7E13-2F30-706EC647CB40}"/>
          </ac:picMkLst>
        </pc:picChg>
      </pc:sldChg>
      <pc:sldChg chg="addSp delSp mod">
        <pc:chgData name="Rena Sackett" userId="d1b7565a-5dcb-4a26-816c-de7d34abcc3c" providerId="ADAL" clId="{202AC065-48B7-44DA-907B-32086A3E213E}" dt="2024-07-22T19:21:51.077" v="10" actId="478"/>
        <pc:sldMkLst>
          <pc:docMk/>
          <pc:sldMk cId="2760483018" sldId="262"/>
        </pc:sldMkLst>
        <pc:picChg chg="add del">
          <ac:chgData name="Rena Sackett" userId="d1b7565a-5dcb-4a26-816c-de7d34abcc3c" providerId="ADAL" clId="{202AC065-48B7-44DA-907B-32086A3E213E}" dt="2024-07-22T19:21:51.077" v="10" actId="478"/>
          <ac:picMkLst>
            <pc:docMk/>
            <pc:sldMk cId="2760483018" sldId="262"/>
            <ac:picMk id="5" creationId="{040C8428-828E-1178-5C4B-B90B8D7A9137}"/>
          </ac:picMkLst>
        </pc:picChg>
      </pc:sldChg>
      <pc:sldChg chg="addSp delSp mod">
        <pc:chgData name="Rena Sackett" userId="d1b7565a-5dcb-4a26-816c-de7d34abcc3c" providerId="ADAL" clId="{202AC065-48B7-44DA-907B-32086A3E213E}" dt="2024-07-22T19:22:23.461" v="23" actId="478"/>
        <pc:sldMkLst>
          <pc:docMk/>
          <pc:sldMk cId="3088820681" sldId="263"/>
        </pc:sldMkLst>
        <pc:picChg chg="add del">
          <ac:chgData name="Rena Sackett" userId="d1b7565a-5dcb-4a26-816c-de7d34abcc3c" providerId="ADAL" clId="{202AC065-48B7-44DA-907B-32086A3E213E}" dt="2024-07-22T19:22:23.461" v="23" actId="478"/>
          <ac:picMkLst>
            <pc:docMk/>
            <pc:sldMk cId="3088820681" sldId="263"/>
            <ac:picMk id="5" creationId="{2AE6B699-D74C-062F-CD05-DA12F423517D}"/>
          </ac:picMkLst>
        </pc:picChg>
      </pc:sldChg>
      <pc:sldChg chg="addSp delSp mod">
        <pc:chgData name="Rena Sackett" userId="d1b7565a-5dcb-4a26-816c-de7d34abcc3c" providerId="ADAL" clId="{202AC065-48B7-44DA-907B-32086A3E213E}" dt="2024-07-22T19:22:42.388" v="30" actId="478"/>
        <pc:sldMkLst>
          <pc:docMk/>
          <pc:sldMk cId="2484569483" sldId="265"/>
        </pc:sldMkLst>
        <pc:picChg chg="add del">
          <ac:chgData name="Rena Sackett" userId="d1b7565a-5dcb-4a26-816c-de7d34abcc3c" providerId="ADAL" clId="{202AC065-48B7-44DA-907B-32086A3E213E}" dt="2024-07-22T19:22:42.388" v="30" actId="478"/>
          <ac:picMkLst>
            <pc:docMk/>
            <pc:sldMk cId="2484569483" sldId="265"/>
            <ac:picMk id="5" creationId="{8077374E-3036-E26C-51A8-74871CC2AE75}"/>
          </ac:picMkLst>
        </pc:picChg>
      </pc:sldChg>
      <pc:sldChg chg="delSp mod">
        <pc:chgData name="Rena Sackett" userId="d1b7565a-5dcb-4a26-816c-de7d34abcc3c" providerId="ADAL" clId="{202AC065-48B7-44DA-907B-32086A3E213E}" dt="2024-07-22T19:22:20.621" v="21" actId="478"/>
        <pc:sldMkLst>
          <pc:docMk/>
          <pc:sldMk cId="2013605350" sldId="268"/>
        </pc:sldMkLst>
        <pc:picChg chg="del">
          <ac:chgData name="Rena Sackett" userId="d1b7565a-5dcb-4a26-816c-de7d34abcc3c" providerId="ADAL" clId="{202AC065-48B7-44DA-907B-32086A3E213E}" dt="2024-07-22T19:22:20.621" v="21" actId="478"/>
          <ac:picMkLst>
            <pc:docMk/>
            <pc:sldMk cId="2013605350" sldId="268"/>
            <ac:picMk id="4" creationId="{91E8ACE3-DBF5-359A-4130-69DC19D837D4}"/>
          </ac:picMkLst>
        </pc:picChg>
      </pc:sldChg>
      <pc:sldChg chg="delSp mod">
        <pc:chgData name="Rena Sackett" userId="d1b7565a-5dcb-4a26-816c-de7d34abcc3c" providerId="ADAL" clId="{202AC065-48B7-44DA-907B-32086A3E213E}" dt="2024-07-22T19:22:56.688" v="35" actId="478"/>
        <pc:sldMkLst>
          <pc:docMk/>
          <pc:sldMk cId="3375591011" sldId="269"/>
        </pc:sldMkLst>
        <pc:picChg chg="del">
          <ac:chgData name="Rena Sackett" userId="d1b7565a-5dcb-4a26-816c-de7d34abcc3c" providerId="ADAL" clId="{202AC065-48B7-44DA-907B-32086A3E213E}" dt="2024-07-22T19:22:56.688" v="35" actId="478"/>
          <ac:picMkLst>
            <pc:docMk/>
            <pc:sldMk cId="3375591011" sldId="269"/>
            <ac:picMk id="5" creationId="{00D48778-1EE9-BA2A-998F-25B01BBF3884}"/>
          </ac:picMkLst>
        </pc:picChg>
      </pc:sldChg>
      <pc:sldChg chg="delSp mod">
        <pc:chgData name="Rena Sackett" userId="d1b7565a-5dcb-4a26-816c-de7d34abcc3c" providerId="ADAL" clId="{202AC065-48B7-44DA-907B-32086A3E213E}" dt="2024-07-22T19:22:50.684" v="32" actId="478"/>
        <pc:sldMkLst>
          <pc:docMk/>
          <pc:sldMk cId="1339851831" sldId="270"/>
        </pc:sldMkLst>
        <pc:picChg chg="del">
          <ac:chgData name="Rena Sackett" userId="d1b7565a-5dcb-4a26-816c-de7d34abcc3c" providerId="ADAL" clId="{202AC065-48B7-44DA-907B-32086A3E213E}" dt="2024-07-22T19:22:50.684" v="32" actId="478"/>
          <ac:picMkLst>
            <pc:docMk/>
            <pc:sldMk cId="1339851831" sldId="270"/>
            <ac:picMk id="5" creationId="{7D72265A-A650-D356-2117-72490DC8BE9A}"/>
          </ac:picMkLst>
        </pc:picChg>
      </pc:sldChg>
      <pc:sldChg chg="delSp mod">
        <pc:chgData name="Rena Sackett" userId="d1b7565a-5dcb-4a26-816c-de7d34abcc3c" providerId="ADAL" clId="{202AC065-48B7-44DA-907B-32086A3E213E}" dt="2024-07-22T19:22:39.525" v="28" actId="478"/>
        <pc:sldMkLst>
          <pc:docMk/>
          <pc:sldMk cId="982469495" sldId="271"/>
        </pc:sldMkLst>
        <pc:picChg chg="del">
          <ac:chgData name="Rena Sackett" userId="d1b7565a-5dcb-4a26-816c-de7d34abcc3c" providerId="ADAL" clId="{202AC065-48B7-44DA-907B-32086A3E213E}" dt="2024-07-22T19:22:39.525" v="28" actId="478"/>
          <ac:picMkLst>
            <pc:docMk/>
            <pc:sldMk cId="982469495" sldId="271"/>
            <ac:picMk id="5" creationId="{90F0205D-2ABF-DE64-81C0-31588296F4DC}"/>
          </ac:picMkLst>
        </pc:picChg>
      </pc:sldChg>
      <pc:sldChg chg="delSp mod">
        <pc:chgData name="Rena Sackett" userId="d1b7565a-5dcb-4a26-816c-de7d34abcc3c" providerId="ADAL" clId="{202AC065-48B7-44DA-907B-32086A3E213E}" dt="2024-07-22T19:22:58.698" v="36" actId="478"/>
        <pc:sldMkLst>
          <pc:docMk/>
          <pc:sldMk cId="4149341117" sldId="275"/>
        </pc:sldMkLst>
        <pc:picChg chg="del">
          <ac:chgData name="Rena Sackett" userId="d1b7565a-5dcb-4a26-816c-de7d34abcc3c" providerId="ADAL" clId="{202AC065-48B7-44DA-907B-32086A3E213E}" dt="2024-07-22T19:22:58.698" v="36" actId="478"/>
          <ac:picMkLst>
            <pc:docMk/>
            <pc:sldMk cId="4149341117" sldId="275"/>
            <ac:picMk id="5" creationId="{1319ACFD-793F-ED39-9BEF-97B8E1052301}"/>
          </ac:picMkLst>
        </pc:picChg>
      </pc:sldChg>
      <pc:sldChg chg="delSp mod">
        <pc:chgData name="Rena Sackett" userId="d1b7565a-5dcb-4a26-816c-de7d34abcc3c" providerId="ADAL" clId="{202AC065-48B7-44DA-907B-32086A3E213E}" dt="2024-07-22T19:22:08.059" v="17" actId="478"/>
        <pc:sldMkLst>
          <pc:docMk/>
          <pc:sldMk cId="2120343741" sldId="276"/>
        </pc:sldMkLst>
        <pc:picChg chg="del">
          <ac:chgData name="Rena Sackett" userId="d1b7565a-5dcb-4a26-816c-de7d34abcc3c" providerId="ADAL" clId="{202AC065-48B7-44DA-907B-32086A3E213E}" dt="2024-07-22T19:22:08.059" v="17" actId="478"/>
          <ac:picMkLst>
            <pc:docMk/>
            <pc:sldMk cId="2120343741" sldId="276"/>
            <ac:picMk id="6" creationId="{C5EDBBA5-E815-1936-628C-E9A3AE377B50}"/>
          </ac:picMkLst>
        </pc:picChg>
      </pc:sldChg>
      <pc:sldChg chg="delSp mod">
        <pc:chgData name="Rena Sackett" userId="d1b7565a-5dcb-4a26-816c-de7d34abcc3c" providerId="ADAL" clId="{202AC065-48B7-44DA-907B-32086A3E213E}" dt="2024-07-22T19:22:14.919" v="20" actId="478"/>
        <pc:sldMkLst>
          <pc:docMk/>
          <pc:sldMk cId="4153711597" sldId="277"/>
        </pc:sldMkLst>
        <pc:picChg chg="del">
          <ac:chgData name="Rena Sackett" userId="d1b7565a-5dcb-4a26-816c-de7d34abcc3c" providerId="ADAL" clId="{202AC065-48B7-44DA-907B-32086A3E213E}" dt="2024-07-22T19:22:14.919" v="20" actId="478"/>
          <ac:picMkLst>
            <pc:docMk/>
            <pc:sldMk cId="4153711597" sldId="277"/>
            <ac:picMk id="5" creationId="{F38209A3-606C-7B5C-14F9-E3C4F49D46DF}"/>
          </ac:picMkLst>
        </pc:picChg>
      </pc:sldChg>
      <pc:sldChg chg="delSp mod">
        <pc:chgData name="Rena Sackett" userId="d1b7565a-5dcb-4a26-816c-de7d34abcc3c" providerId="ADAL" clId="{202AC065-48B7-44DA-907B-32086A3E213E}" dt="2024-07-22T19:22:10.398" v="18" actId="478"/>
        <pc:sldMkLst>
          <pc:docMk/>
          <pc:sldMk cId="579661101" sldId="278"/>
        </pc:sldMkLst>
        <pc:picChg chg="del">
          <ac:chgData name="Rena Sackett" userId="d1b7565a-5dcb-4a26-816c-de7d34abcc3c" providerId="ADAL" clId="{202AC065-48B7-44DA-907B-32086A3E213E}" dt="2024-07-22T19:22:10.398" v="18" actId="478"/>
          <ac:picMkLst>
            <pc:docMk/>
            <pc:sldMk cId="579661101" sldId="278"/>
            <ac:picMk id="6" creationId="{038BE8D1-3812-107D-987D-EC9FAB3DC0B3}"/>
          </ac:picMkLst>
        </pc:picChg>
      </pc:sldChg>
      <pc:sldChg chg="delSp mod">
        <pc:chgData name="Rena Sackett" userId="d1b7565a-5dcb-4a26-816c-de7d34abcc3c" providerId="ADAL" clId="{202AC065-48B7-44DA-907B-32086A3E213E}" dt="2024-07-22T19:22:26.817" v="24" actId="478"/>
        <pc:sldMkLst>
          <pc:docMk/>
          <pc:sldMk cId="3720558259" sldId="279"/>
        </pc:sldMkLst>
        <pc:picChg chg="del">
          <ac:chgData name="Rena Sackett" userId="d1b7565a-5dcb-4a26-816c-de7d34abcc3c" providerId="ADAL" clId="{202AC065-48B7-44DA-907B-32086A3E213E}" dt="2024-07-22T19:22:26.817" v="24" actId="478"/>
          <ac:picMkLst>
            <pc:docMk/>
            <pc:sldMk cId="3720558259" sldId="279"/>
            <ac:picMk id="5" creationId="{EB7FA426-D6BB-F7A9-D538-271B963E4053}"/>
          </ac:picMkLst>
        </pc:picChg>
      </pc:sldChg>
      <pc:sldChg chg="delSp mod">
        <pc:chgData name="Rena Sackett" userId="d1b7565a-5dcb-4a26-816c-de7d34abcc3c" providerId="ADAL" clId="{202AC065-48B7-44DA-907B-32086A3E213E}" dt="2024-07-22T19:22:06.263" v="16" actId="478"/>
        <pc:sldMkLst>
          <pc:docMk/>
          <pc:sldMk cId="1710169628" sldId="280"/>
        </pc:sldMkLst>
        <pc:picChg chg="del">
          <ac:chgData name="Rena Sackett" userId="d1b7565a-5dcb-4a26-816c-de7d34abcc3c" providerId="ADAL" clId="{202AC065-48B7-44DA-907B-32086A3E213E}" dt="2024-07-22T19:22:06.263" v="16" actId="478"/>
          <ac:picMkLst>
            <pc:docMk/>
            <pc:sldMk cId="1710169628" sldId="280"/>
            <ac:picMk id="5" creationId="{1982B047-C1BA-A644-2F8F-881BD995973C}"/>
          </ac:picMkLst>
        </pc:picChg>
      </pc:sldChg>
      <pc:sldChg chg="delSp mod">
        <pc:chgData name="Rena Sackett" userId="d1b7565a-5dcb-4a26-816c-de7d34abcc3c" providerId="ADAL" clId="{202AC065-48B7-44DA-907B-32086A3E213E}" dt="2024-07-22T19:22:12.859" v="19" actId="478"/>
        <pc:sldMkLst>
          <pc:docMk/>
          <pc:sldMk cId="3070539804" sldId="281"/>
        </pc:sldMkLst>
        <pc:picChg chg="del">
          <ac:chgData name="Rena Sackett" userId="d1b7565a-5dcb-4a26-816c-de7d34abcc3c" providerId="ADAL" clId="{202AC065-48B7-44DA-907B-32086A3E213E}" dt="2024-07-22T19:22:12.859" v="19" actId="478"/>
          <ac:picMkLst>
            <pc:docMk/>
            <pc:sldMk cId="3070539804" sldId="281"/>
            <ac:picMk id="6" creationId="{5689755E-76D9-F398-E9E1-9F1A86FC28F0}"/>
          </ac:picMkLst>
        </pc:picChg>
      </pc:sldChg>
      <pc:sldChg chg="delSp mod">
        <pc:chgData name="Rena Sackett" userId="d1b7565a-5dcb-4a26-816c-de7d34abcc3c" providerId="ADAL" clId="{202AC065-48B7-44DA-907B-32086A3E213E}" dt="2024-07-22T19:22:52.806" v="33" actId="478"/>
        <pc:sldMkLst>
          <pc:docMk/>
          <pc:sldMk cId="1855552218" sldId="282"/>
        </pc:sldMkLst>
        <pc:picChg chg="del">
          <ac:chgData name="Rena Sackett" userId="d1b7565a-5dcb-4a26-816c-de7d34abcc3c" providerId="ADAL" clId="{202AC065-48B7-44DA-907B-32086A3E213E}" dt="2024-07-22T19:22:52.806" v="33" actId="478"/>
          <ac:picMkLst>
            <pc:docMk/>
            <pc:sldMk cId="1855552218" sldId="282"/>
            <ac:picMk id="5" creationId="{87BDB9E9-558B-5AB7-1FBD-92AF8B8B88BC}"/>
          </ac:picMkLst>
        </pc:picChg>
      </pc:sldChg>
      <pc:sldChg chg="delSp mod">
        <pc:chgData name="Rena Sackett" userId="d1b7565a-5dcb-4a26-816c-de7d34abcc3c" providerId="ADAL" clId="{202AC065-48B7-44DA-907B-32086A3E213E}" dt="2024-07-22T19:22:30.997" v="26" actId="478"/>
        <pc:sldMkLst>
          <pc:docMk/>
          <pc:sldMk cId="3646216579" sldId="283"/>
        </pc:sldMkLst>
        <pc:picChg chg="del">
          <ac:chgData name="Rena Sackett" userId="d1b7565a-5dcb-4a26-816c-de7d34abcc3c" providerId="ADAL" clId="{202AC065-48B7-44DA-907B-32086A3E213E}" dt="2024-07-22T19:22:30.997" v="26" actId="478"/>
          <ac:picMkLst>
            <pc:docMk/>
            <pc:sldMk cId="3646216579" sldId="283"/>
            <ac:picMk id="5" creationId="{46CED90B-8FBE-783C-7EBD-FAD36231AB52}"/>
          </ac:picMkLst>
        </pc:picChg>
      </pc:sldChg>
      <pc:sldChg chg="delSp mod">
        <pc:chgData name="Rena Sackett" userId="d1b7565a-5dcb-4a26-816c-de7d34abcc3c" providerId="ADAL" clId="{202AC065-48B7-44DA-907B-32086A3E213E}" dt="2024-07-22T19:22:33.925" v="27" actId="478"/>
        <pc:sldMkLst>
          <pc:docMk/>
          <pc:sldMk cId="3292569702" sldId="284"/>
        </pc:sldMkLst>
        <pc:picChg chg="del">
          <ac:chgData name="Rena Sackett" userId="d1b7565a-5dcb-4a26-816c-de7d34abcc3c" providerId="ADAL" clId="{202AC065-48B7-44DA-907B-32086A3E213E}" dt="2024-07-22T19:22:33.925" v="27" actId="478"/>
          <ac:picMkLst>
            <pc:docMk/>
            <pc:sldMk cId="3292569702" sldId="284"/>
            <ac:picMk id="5" creationId="{A5AB78D5-83A1-4752-75EF-0F09CC2B4051}"/>
          </ac:picMkLst>
        </pc:picChg>
      </pc:sldChg>
      <pc:sldChg chg="delSp mod">
        <pc:chgData name="Rena Sackett" userId="d1b7565a-5dcb-4a26-816c-de7d34abcc3c" providerId="ADAL" clId="{202AC065-48B7-44DA-907B-32086A3E213E}" dt="2024-07-22T19:22:54.972" v="34" actId="478"/>
        <pc:sldMkLst>
          <pc:docMk/>
          <pc:sldMk cId="3785351968" sldId="285"/>
        </pc:sldMkLst>
        <pc:picChg chg="del">
          <ac:chgData name="Rena Sackett" userId="d1b7565a-5dcb-4a26-816c-de7d34abcc3c" providerId="ADAL" clId="{202AC065-48B7-44DA-907B-32086A3E213E}" dt="2024-07-22T19:22:54.972" v="34" actId="478"/>
          <ac:picMkLst>
            <pc:docMk/>
            <pc:sldMk cId="3785351968" sldId="285"/>
            <ac:picMk id="5" creationId="{0B0408C7-0B05-B3CD-FB14-DE8F38019E9A}"/>
          </ac:picMkLst>
        </pc:picChg>
      </pc:sldChg>
      <pc:sldChg chg="delSp mod">
        <pc:chgData name="Rena Sackett" userId="d1b7565a-5dcb-4a26-816c-de7d34abcc3c" providerId="ADAL" clId="{202AC065-48B7-44DA-907B-32086A3E213E}" dt="2024-07-22T19:22:48.341" v="31" actId="478"/>
        <pc:sldMkLst>
          <pc:docMk/>
          <pc:sldMk cId="442951380" sldId="286"/>
        </pc:sldMkLst>
        <pc:picChg chg="del">
          <ac:chgData name="Rena Sackett" userId="d1b7565a-5dcb-4a26-816c-de7d34abcc3c" providerId="ADAL" clId="{202AC065-48B7-44DA-907B-32086A3E213E}" dt="2024-07-22T19:22:48.341" v="31" actId="478"/>
          <ac:picMkLst>
            <pc:docMk/>
            <pc:sldMk cId="442951380" sldId="286"/>
            <ac:picMk id="5" creationId="{288B496F-5F7D-5BFC-65F3-748AA80D2BE9}"/>
          </ac:picMkLst>
        </pc:picChg>
      </pc:sldChg>
      <pc:sldMasterChg chg="addSp modSp modSldLayout">
        <pc:chgData name="Rena Sackett" userId="d1b7565a-5dcb-4a26-816c-de7d34abcc3c" providerId="ADAL" clId="{202AC065-48B7-44DA-907B-32086A3E213E}" dt="2024-07-22T19:21:40.504" v="8"/>
        <pc:sldMasterMkLst>
          <pc:docMk/>
          <pc:sldMasterMk cId="1441436113" sldId="2147483756"/>
        </pc:sldMasterMkLst>
        <pc:picChg chg="add mod">
          <ac:chgData name="Rena Sackett" userId="d1b7565a-5dcb-4a26-816c-de7d34abcc3c" providerId="ADAL" clId="{202AC065-48B7-44DA-907B-32086A3E213E}" dt="2024-07-22T19:21:00.935" v="0"/>
          <ac:picMkLst>
            <pc:docMk/>
            <pc:sldMasterMk cId="1441436113" sldId="2147483756"/>
            <ac:picMk id="8" creationId="{9A46D476-F933-D6AD-A4AD-A1837D90D548}"/>
          </ac:picMkLst>
        </pc:picChg>
        <pc:sldLayoutChg chg="addSp modSp">
          <pc:chgData name="Rena Sackett" userId="d1b7565a-5dcb-4a26-816c-de7d34abcc3c" providerId="ADAL" clId="{202AC065-48B7-44DA-907B-32086A3E213E}" dt="2024-07-22T19:21:03.305" v="1"/>
          <pc:sldLayoutMkLst>
            <pc:docMk/>
            <pc:sldMasterMk cId="1441436113" sldId="2147483756"/>
            <pc:sldLayoutMk cId="3515263521" sldId="2147483757"/>
          </pc:sldLayoutMkLst>
          <pc:picChg chg="add mod">
            <ac:chgData name="Rena Sackett" userId="d1b7565a-5dcb-4a26-816c-de7d34abcc3c" providerId="ADAL" clId="{202AC065-48B7-44DA-907B-32086A3E213E}" dt="2024-07-22T19:21:03.305" v="1"/>
            <ac:picMkLst>
              <pc:docMk/>
              <pc:sldMasterMk cId="1441436113" sldId="2147483756"/>
              <pc:sldLayoutMk cId="3515263521" sldId="2147483757"/>
              <ac:picMk id="10" creationId="{6AD6BA11-F118-DD12-E1FF-C3C849C343DB}"/>
            </ac:picMkLst>
          </pc:picChg>
        </pc:sldLayoutChg>
        <pc:sldLayoutChg chg="addSp delSp modSp mod">
          <pc:chgData name="Rena Sackett" userId="d1b7565a-5dcb-4a26-816c-de7d34abcc3c" providerId="ADAL" clId="{202AC065-48B7-44DA-907B-32086A3E213E}" dt="2024-07-22T19:21:09.086" v="3" actId="478"/>
          <pc:sldLayoutMkLst>
            <pc:docMk/>
            <pc:sldMasterMk cId="1441436113" sldId="2147483756"/>
            <pc:sldLayoutMk cId="3928124712" sldId="2147483758"/>
          </pc:sldLayoutMkLst>
          <pc:picChg chg="add del mod">
            <ac:chgData name="Rena Sackett" userId="d1b7565a-5dcb-4a26-816c-de7d34abcc3c" providerId="ADAL" clId="{202AC065-48B7-44DA-907B-32086A3E213E}" dt="2024-07-22T19:21:09.086" v="3" actId="478"/>
            <ac:picMkLst>
              <pc:docMk/>
              <pc:sldMasterMk cId="1441436113" sldId="2147483756"/>
              <pc:sldLayoutMk cId="3928124712" sldId="2147483758"/>
              <ac:picMk id="7" creationId="{E035B5FB-5ACC-7992-A709-16ACD3BA6A08}"/>
            </ac:picMkLst>
          </pc:picChg>
        </pc:sldLayoutChg>
        <pc:sldLayoutChg chg="addSp modSp">
          <pc:chgData name="Rena Sackett" userId="d1b7565a-5dcb-4a26-816c-de7d34abcc3c" providerId="ADAL" clId="{202AC065-48B7-44DA-907B-32086A3E213E}" dt="2024-07-22T19:21:12.051" v="4"/>
          <pc:sldLayoutMkLst>
            <pc:docMk/>
            <pc:sldMasterMk cId="1441436113" sldId="2147483756"/>
            <pc:sldLayoutMk cId="1687720203" sldId="2147483759"/>
          </pc:sldLayoutMkLst>
          <pc:picChg chg="add mod">
            <ac:chgData name="Rena Sackett" userId="d1b7565a-5dcb-4a26-816c-de7d34abcc3c" providerId="ADAL" clId="{202AC065-48B7-44DA-907B-32086A3E213E}" dt="2024-07-22T19:21:12.051" v="4"/>
            <ac:picMkLst>
              <pc:docMk/>
              <pc:sldMasterMk cId="1441436113" sldId="2147483756"/>
              <pc:sldLayoutMk cId="1687720203" sldId="2147483759"/>
              <ac:picMk id="10" creationId="{6E6ED7F6-60D3-3740-F2BA-17FC37798321}"/>
            </ac:picMkLst>
          </pc:picChg>
        </pc:sldLayoutChg>
        <pc:sldLayoutChg chg="addSp modSp">
          <pc:chgData name="Rena Sackett" userId="d1b7565a-5dcb-4a26-816c-de7d34abcc3c" providerId="ADAL" clId="{202AC065-48B7-44DA-907B-32086A3E213E}" dt="2024-07-22T19:21:16.006" v="5"/>
          <pc:sldLayoutMkLst>
            <pc:docMk/>
            <pc:sldMasterMk cId="1441436113" sldId="2147483756"/>
            <pc:sldLayoutMk cId="3746488267" sldId="2147483763"/>
          </pc:sldLayoutMkLst>
          <pc:picChg chg="add mod">
            <ac:chgData name="Rena Sackett" userId="d1b7565a-5dcb-4a26-816c-de7d34abcc3c" providerId="ADAL" clId="{202AC065-48B7-44DA-907B-32086A3E213E}" dt="2024-07-22T19:21:16.006" v="5"/>
            <ac:picMkLst>
              <pc:docMk/>
              <pc:sldMasterMk cId="1441436113" sldId="2147483756"/>
              <pc:sldLayoutMk cId="3746488267" sldId="2147483763"/>
              <ac:picMk id="2" creationId="{597319B8-300C-DE0D-4377-FB680E9891A8}"/>
            </ac:picMkLst>
          </pc:picChg>
        </pc:sldLayoutChg>
        <pc:sldLayoutChg chg="addSp modSp">
          <pc:chgData name="Rena Sackett" userId="d1b7565a-5dcb-4a26-816c-de7d34abcc3c" providerId="ADAL" clId="{202AC065-48B7-44DA-907B-32086A3E213E}" dt="2024-07-22T19:21:18.015" v="6"/>
          <pc:sldLayoutMkLst>
            <pc:docMk/>
            <pc:sldMasterMk cId="1441436113" sldId="2147483756"/>
            <pc:sldLayoutMk cId="3646869430" sldId="2147483764"/>
          </pc:sldLayoutMkLst>
          <pc:picChg chg="add mod">
            <ac:chgData name="Rena Sackett" userId="d1b7565a-5dcb-4a26-816c-de7d34abcc3c" providerId="ADAL" clId="{202AC065-48B7-44DA-907B-32086A3E213E}" dt="2024-07-22T19:21:18.015" v="6"/>
            <ac:picMkLst>
              <pc:docMk/>
              <pc:sldMasterMk cId="1441436113" sldId="2147483756"/>
              <pc:sldLayoutMk cId="3646869430" sldId="2147483764"/>
              <ac:picMk id="10" creationId="{470A5B6D-27E7-7184-40AD-5B4C5CD9C08D}"/>
            </ac:picMkLst>
          </pc:picChg>
        </pc:sldLayoutChg>
        <pc:sldLayoutChg chg="addSp modSp">
          <pc:chgData name="Rena Sackett" userId="d1b7565a-5dcb-4a26-816c-de7d34abcc3c" providerId="ADAL" clId="{202AC065-48B7-44DA-907B-32086A3E213E}" dt="2024-07-22T19:21:40.504" v="8"/>
          <pc:sldLayoutMkLst>
            <pc:docMk/>
            <pc:sldMasterMk cId="1441436113" sldId="2147483756"/>
            <pc:sldLayoutMk cId="3296924911" sldId="2147483765"/>
          </pc:sldLayoutMkLst>
          <pc:picChg chg="add mod">
            <ac:chgData name="Rena Sackett" userId="d1b7565a-5dcb-4a26-816c-de7d34abcc3c" providerId="ADAL" clId="{202AC065-48B7-44DA-907B-32086A3E213E}" dt="2024-07-22T19:21:40.504" v="8"/>
            <ac:picMkLst>
              <pc:docMk/>
              <pc:sldMasterMk cId="1441436113" sldId="2147483756"/>
              <pc:sldLayoutMk cId="3296924911" sldId="2147483765"/>
              <ac:picMk id="10" creationId="{B630FA53-3FCB-C942-C111-297A74826030}"/>
            </ac:picMkLst>
          </pc:picChg>
        </pc:sldLayoutChg>
        <pc:sldLayoutChg chg="addSp modSp">
          <pc:chgData name="Rena Sackett" userId="d1b7565a-5dcb-4a26-816c-de7d34abcc3c" providerId="ADAL" clId="{202AC065-48B7-44DA-907B-32086A3E213E}" dt="2024-07-22T19:21:21.499" v="7"/>
          <pc:sldLayoutMkLst>
            <pc:docMk/>
            <pc:sldMasterMk cId="1441436113" sldId="2147483756"/>
            <pc:sldLayoutMk cId="489398628" sldId="2147483767"/>
          </pc:sldLayoutMkLst>
          <pc:picChg chg="add mod">
            <ac:chgData name="Rena Sackett" userId="d1b7565a-5dcb-4a26-816c-de7d34abcc3c" providerId="ADAL" clId="{202AC065-48B7-44DA-907B-32086A3E213E}" dt="2024-07-22T19:21:21.499" v="7"/>
            <ac:picMkLst>
              <pc:docMk/>
              <pc:sldMasterMk cId="1441436113" sldId="2147483756"/>
              <pc:sldLayoutMk cId="489398628" sldId="2147483767"/>
              <ac:picMk id="9" creationId="{28BA7A95-927D-E828-BA6B-FBE951E81564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41907-3F6D-43F0-A4D3-A8E310701D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7D9180-9569-4598-9BA1-BBEA5D0143A6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Barcode Medication Administration (BCMA)</a:t>
          </a:r>
          <a:endParaRPr lang="en-US"/>
        </a:p>
      </dgm:t>
    </dgm:pt>
    <dgm:pt modelId="{3ED4118C-44ED-4BAA-8BDA-BCE5825825A7}" type="parTrans" cxnId="{A18ADEAD-4E5F-4BCF-B9AE-7A08408C202D}">
      <dgm:prSet/>
      <dgm:spPr/>
      <dgm:t>
        <a:bodyPr/>
        <a:lstStyle/>
        <a:p>
          <a:endParaRPr lang="en-US"/>
        </a:p>
      </dgm:t>
    </dgm:pt>
    <dgm:pt modelId="{D7516DAE-F7CB-440E-ADF9-FA01CFBEAD72}" type="sibTrans" cxnId="{A18ADEAD-4E5F-4BCF-B9AE-7A08408C202D}">
      <dgm:prSet/>
      <dgm:spPr/>
      <dgm:t>
        <a:bodyPr/>
        <a:lstStyle/>
        <a:p>
          <a:endParaRPr lang="en-US"/>
        </a:p>
      </dgm:t>
    </dgm:pt>
    <dgm:pt modelId="{AE7566ED-A609-4F49-AD9B-BB2590DB5637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Infusion Pumps</a:t>
          </a:r>
          <a:endParaRPr lang="en-US"/>
        </a:p>
      </dgm:t>
    </dgm:pt>
    <dgm:pt modelId="{F3B9DA32-057A-4192-A4E9-DA1B0EDC412E}" type="parTrans" cxnId="{C8B13CAC-E318-4DD9-B06E-5733D44A4893}">
      <dgm:prSet/>
      <dgm:spPr/>
      <dgm:t>
        <a:bodyPr/>
        <a:lstStyle/>
        <a:p>
          <a:endParaRPr lang="en-US"/>
        </a:p>
      </dgm:t>
    </dgm:pt>
    <dgm:pt modelId="{7A857457-F3E7-4A67-9F5F-E72B182D3AB4}" type="sibTrans" cxnId="{C8B13CAC-E318-4DD9-B06E-5733D44A4893}">
      <dgm:prSet/>
      <dgm:spPr/>
      <dgm:t>
        <a:bodyPr/>
        <a:lstStyle/>
        <a:p>
          <a:endParaRPr lang="en-US"/>
        </a:p>
      </dgm:t>
    </dgm:pt>
    <dgm:pt modelId="{72EB4987-4532-43C7-8117-D05D59A9A270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Automated Dispensing Cabinets (ADC)</a:t>
          </a:r>
        </a:p>
      </dgm:t>
    </dgm:pt>
    <dgm:pt modelId="{1BE4EF95-A616-4585-95B7-FB448FAAD57E}" type="parTrans" cxnId="{8449F2EF-5D89-4894-A159-A1F5003B4C41}">
      <dgm:prSet/>
      <dgm:spPr/>
    </dgm:pt>
    <dgm:pt modelId="{D3AC2D0D-DD1E-47D7-9B25-87B741C62E47}" type="sibTrans" cxnId="{8449F2EF-5D89-4894-A159-A1F5003B4C41}">
      <dgm:prSet/>
      <dgm:spPr/>
    </dgm:pt>
    <dgm:pt modelId="{BEE7AB66-9F39-4D58-985E-3F0DD1C8183D}" type="pres">
      <dgm:prSet presAssocID="{78D41907-3F6D-43F0-A4D3-A8E310701DCE}" presName="linear" presStyleCnt="0">
        <dgm:presLayoutVars>
          <dgm:animLvl val="lvl"/>
          <dgm:resizeHandles val="exact"/>
        </dgm:presLayoutVars>
      </dgm:prSet>
      <dgm:spPr/>
    </dgm:pt>
    <dgm:pt modelId="{E0F42C8D-128C-4DF6-A2CA-4569F7EE3A90}" type="pres">
      <dgm:prSet presAssocID="{2F7D9180-9569-4598-9BA1-BBEA5D0143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D2BB65-C4AE-4834-80E7-D22BD8239A78}" type="pres">
      <dgm:prSet presAssocID="{D7516DAE-F7CB-440E-ADF9-FA01CFBEAD72}" presName="spacer" presStyleCnt="0"/>
      <dgm:spPr/>
    </dgm:pt>
    <dgm:pt modelId="{48D71ADC-4F62-4439-B607-7E41AC28AEDD}" type="pres">
      <dgm:prSet presAssocID="{72EB4987-4532-43C7-8117-D05D59A9A2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C0404A-7515-4749-9C16-E5C991C7A5BF}" type="pres">
      <dgm:prSet presAssocID="{D3AC2D0D-DD1E-47D7-9B25-87B741C62E47}" presName="spacer" presStyleCnt="0"/>
      <dgm:spPr/>
    </dgm:pt>
    <dgm:pt modelId="{8A0C9036-0B45-4843-84E9-62BCFCE4B1A3}" type="pres">
      <dgm:prSet presAssocID="{AE7566ED-A609-4F49-AD9B-BB2590DB563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EBA112-341D-484C-8573-60B577CC88D0}" type="presOf" srcId="{78D41907-3F6D-43F0-A4D3-A8E310701DCE}" destId="{BEE7AB66-9F39-4D58-985E-3F0DD1C8183D}" srcOrd="0" destOrd="0" presId="urn:microsoft.com/office/officeart/2005/8/layout/vList2"/>
    <dgm:cxn modelId="{73D8F339-35D4-4F82-A023-0C3266DD1275}" type="presOf" srcId="{72EB4987-4532-43C7-8117-D05D59A9A270}" destId="{48D71ADC-4F62-4439-B607-7E41AC28AEDD}" srcOrd="0" destOrd="0" presId="urn:microsoft.com/office/officeart/2005/8/layout/vList2"/>
    <dgm:cxn modelId="{82D6DF71-163D-4249-948C-EFF3F9053C37}" type="presOf" srcId="{AE7566ED-A609-4F49-AD9B-BB2590DB5637}" destId="{8A0C9036-0B45-4843-84E9-62BCFCE4B1A3}" srcOrd="0" destOrd="0" presId="urn:microsoft.com/office/officeart/2005/8/layout/vList2"/>
    <dgm:cxn modelId="{0471E9A7-5757-424B-AB1B-24E4FB57EA12}" type="presOf" srcId="{2F7D9180-9569-4598-9BA1-BBEA5D0143A6}" destId="{E0F42C8D-128C-4DF6-A2CA-4569F7EE3A90}" srcOrd="0" destOrd="0" presId="urn:microsoft.com/office/officeart/2005/8/layout/vList2"/>
    <dgm:cxn modelId="{C8B13CAC-E318-4DD9-B06E-5733D44A4893}" srcId="{78D41907-3F6D-43F0-A4D3-A8E310701DCE}" destId="{AE7566ED-A609-4F49-AD9B-BB2590DB5637}" srcOrd="2" destOrd="0" parTransId="{F3B9DA32-057A-4192-A4E9-DA1B0EDC412E}" sibTransId="{7A857457-F3E7-4A67-9F5F-E72B182D3AB4}"/>
    <dgm:cxn modelId="{A18ADEAD-4E5F-4BCF-B9AE-7A08408C202D}" srcId="{78D41907-3F6D-43F0-A4D3-A8E310701DCE}" destId="{2F7D9180-9569-4598-9BA1-BBEA5D0143A6}" srcOrd="0" destOrd="0" parTransId="{3ED4118C-44ED-4BAA-8BDA-BCE5825825A7}" sibTransId="{D7516DAE-F7CB-440E-ADF9-FA01CFBEAD72}"/>
    <dgm:cxn modelId="{8449F2EF-5D89-4894-A159-A1F5003B4C41}" srcId="{78D41907-3F6D-43F0-A4D3-A8E310701DCE}" destId="{72EB4987-4532-43C7-8117-D05D59A9A270}" srcOrd="1" destOrd="0" parTransId="{1BE4EF95-A616-4585-95B7-FB448FAAD57E}" sibTransId="{D3AC2D0D-DD1E-47D7-9B25-87B741C62E47}"/>
    <dgm:cxn modelId="{902B37EF-3192-4310-A092-61ADA0B660DB}" type="presParOf" srcId="{BEE7AB66-9F39-4D58-985E-3F0DD1C8183D}" destId="{E0F42C8D-128C-4DF6-A2CA-4569F7EE3A90}" srcOrd="0" destOrd="0" presId="urn:microsoft.com/office/officeart/2005/8/layout/vList2"/>
    <dgm:cxn modelId="{393F5A63-A6BD-4824-8210-BEF9979CD19B}" type="presParOf" srcId="{BEE7AB66-9F39-4D58-985E-3F0DD1C8183D}" destId="{FDD2BB65-C4AE-4834-80E7-D22BD8239A78}" srcOrd="1" destOrd="0" presId="urn:microsoft.com/office/officeart/2005/8/layout/vList2"/>
    <dgm:cxn modelId="{C8F3F563-A3F4-4686-82D1-FE66EAC10190}" type="presParOf" srcId="{BEE7AB66-9F39-4D58-985E-3F0DD1C8183D}" destId="{48D71ADC-4F62-4439-B607-7E41AC28AEDD}" srcOrd="2" destOrd="0" presId="urn:microsoft.com/office/officeart/2005/8/layout/vList2"/>
    <dgm:cxn modelId="{8E0AA941-134E-4268-9B66-D923D4F33D49}" type="presParOf" srcId="{BEE7AB66-9F39-4D58-985E-3F0DD1C8183D}" destId="{E6C0404A-7515-4749-9C16-E5C991C7A5BF}" srcOrd="3" destOrd="0" presId="urn:microsoft.com/office/officeart/2005/8/layout/vList2"/>
    <dgm:cxn modelId="{14977B37-DB8D-4533-8A33-8FF0B127DA61}" type="presParOf" srcId="{BEE7AB66-9F39-4D58-985E-3F0DD1C8183D}" destId="{8A0C9036-0B45-4843-84E9-62BCFCE4B1A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42C8D-128C-4DF6-A2CA-4569F7EE3A90}">
      <dsp:nvSpPr>
        <dsp:cNvPr id="0" name=""/>
        <dsp:cNvSpPr/>
      </dsp:nvSpPr>
      <dsp:spPr>
        <a:xfrm>
          <a:off x="0" y="10079"/>
          <a:ext cx="4937760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libri Light" panose="020F0302020204030204"/>
            </a:rPr>
            <a:t>Barcode Medication Administration (BCMA)</a:t>
          </a:r>
          <a:endParaRPr lang="en-US" sz="3200" kern="1200"/>
        </a:p>
      </dsp:txBody>
      <dsp:txXfrm>
        <a:off x="62141" y="72220"/>
        <a:ext cx="4813478" cy="1148678"/>
      </dsp:txXfrm>
    </dsp:sp>
    <dsp:sp modelId="{48D71ADC-4F62-4439-B607-7E41AC28AEDD}">
      <dsp:nvSpPr>
        <dsp:cNvPr id="0" name=""/>
        <dsp:cNvSpPr/>
      </dsp:nvSpPr>
      <dsp:spPr>
        <a:xfrm>
          <a:off x="0" y="1375199"/>
          <a:ext cx="4937760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libri Light" panose="020F0302020204030204"/>
            </a:rPr>
            <a:t>Automated Dispensing Cabinets (ADC)</a:t>
          </a:r>
        </a:p>
      </dsp:txBody>
      <dsp:txXfrm>
        <a:off x="62141" y="1437340"/>
        <a:ext cx="4813478" cy="1148678"/>
      </dsp:txXfrm>
    </dsp:sp>
    <dsp:sp modelId="{8A0C9036-0B45-4843-84E9-62BCFCE4B1A3}">
      <dsp:nvSpPr>
        <dsp:cNvPr id="0" name=""/>
        <dsp:cNvSpPr/>
      </dsp:nvSpPr>
      <dsp:spPr>
        <a:xfrm>
          <a:off x="0" y="2740319"/>
          <a:ext cx="4937760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Calibri Light" panose="020F0302020204030204"/>
            </a:rPr>
            <a:t>Infusion Pumps</a:t>
          </a:r>
          <a:endParaRPr lang="en-US" sz="3200" kern="1200"/>
        </a:p>
      </dsp:txBody>
      <dsp:txXfrm>
        <a:off x="62141" y="2802460"/>
        <a:ext cx="4813478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E3133-844D-460A-86E4-8774ECAD584D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27C9A-89F9-44BD-BAD6-513F428E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8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35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4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1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03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7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including your organization’s ‘rights’ e.g. 5 rights along with BCMA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3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77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adding in a slide regarding different symbols that your </a:t>
            </a:r>
            <a:r>
              <a:rPr lang="en-US" err="1"/>
              <a:t>EMR</a:t>
            </a:r>
            <a:r>
              <a:rPr lang="en-US"/>
              <a:t> uses for the Nurse Handhelds for BCMA and what they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3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5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61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27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7C9A-89F9-44BD-BAD6-513F428E90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AD6BA11-F118-DD12-E1FF-C3C849C34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6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A7A95-927D-E828-BA6B-FBE951E81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9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E6ED7F6-60D3-3740-F2BA-17FC37798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2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9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8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319B8-300C-DE0D-4377-FB680E989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8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0A5B6D-27E7-7184-40AD-5B4C5CD9C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6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0FA53-3FCB-C942-C111-297A74826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7" y="0"/>
            <a:ext cx="1176558" cy="5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2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0CE307-92BC-4ECA-9319-14A239AAF90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8E585A-3CFE-47BB-ADBD-55F770BD939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A46D476-F933-D6AD-A4AD-A1837D90D5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06" y="-1"/>
            <a:ext cx="1275190" cy="6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3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E6F0-61BC-B26C-EE95-FCFF04502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/>
              <a:t>Medication Safety for Nurses </a:t>
            </a:r>
            <a:r>
              <a:rPr lang="en-US" sz="6600"/>
              <a:t>MODULE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90478-8EC6-FA2E-8643-3923A5BBA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Presented by: [insert name]</a:t>
            </a:r>
          </a:p>
          <a:p>
            <a:r>
              <a:rPr lang="en-US"/>
              <a:t>Date: [insert date]</a:t>
            </a:r>
          </a:p>
        </p:txBody>
      </p:sp>
    </p:spTree>
    <p:extLst>
      <p:ext uri="{BB962C8B-B14F-4D97-AF65-F5344CB8AC3E}">
        <p14:creationId xmlns:p14="http://schemas.microsoft.com/office/powerpoint/2010/main" val="404169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BCMA –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METRICS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2547"/>
            <a:ext cx="10058400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cs typeface="Calibri"/>
              </a:rPr>
              <a:t>be used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[INSERT INSTITUTION-SPECIFIC BCMA METRICS/GRAPHIC]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71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0564-35BF-3D26-7B3D-004C93B8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Automated Dispensing Cabinets (ADC)</a:t>
            </a:r>
            <a:endParaRPr lang="en-US">
              <a:cs typeface="Calibri Ligh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D734E-D1A0-348D-48E5-80514B94511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[add photo of institution-specific ADC]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6B699-D74C-062F-CD05-DA12F4235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7" y="0"/>
            <a:ext cx="1176558" cy="5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2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EEC0-9801-9172-56D2-1EB58228A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9032" y="2163235"/>
            <a:ext cx="9756648" cy="3915348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/>
              <a:t>Profiled Areas</a:t>
            </a:r>
          </a:p>
          <a:p>
            <a:pPr marL="38354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Each patient has a list of medications that have been verified by your pharmacist</a:t>
            </a:r>
            <a:endParaRPr lang="en-US" sz="2000">
              <a:cs typeface="Calibri"/>
            </a:endParaRPr>
          </a:p>
          <a:p>
            <a:pPr marL="38354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cs typeface="Calibri"/>
              </a:rPr>
              <a:t>Emergency medications available on override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b="1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/>
              <a:t>Non-profiled Areas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Full ADC inventory available for all patients in ADC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Not preferred setting as it bypasses ADC safety features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/>
              <a:t>Limited to areas where licensed independent practitioner is in control of medication use process (e.g. OR and some procedural areas)</a:t>
            </a:r>
          </a:p>
          <a:p>
            <a:pPr lvl="1"/>
            <a:endParaRPr lang="en-US"/>
          </a:p>
          <a:p>
            <a:pPr marL="383540"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Automated Dispensing Cabinets (ADC) –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FUN FACTS</a:t>
            </a:r>
          </a:p>
        </p:txBody>
      </p:sp>
      <p:pic>
        <p:nvPicPr>
          <p:cNvPr id="22" name="Graphic 21" descr="Gears with solid fill">
            <a:extLst>
              <a:ext uri="{FF2B5EF4-FFF2-40B4-BE49-F238E27FC236}">
                <a16:creationId xmlns:a16="http://schemas.microsoft.com/office/drawing/2014/main" id="{C7C9D188-94E7-BAA8-8F6D-827FFEC1D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40" y="3799721"/>
            <a:ext cx="640080" cy="640080"/>
          </a:xfrm>
          <a:prstGeom prst="rect">
            <a:avLst/>
          </a:prstGeom>
        </p:spPr>
      </p:pic>
      <p:pic>
        <p:nvPicPr>
          <p:cNvPr id="24" name="Graphic 23" descr="Head with gears with solid fill">
            <a:extLst>
              <a:ext uri="{FF2B5EF4-FFF2-40B4-BE49-F238E27FC236}">
                <a16:creationId xmlns:a16="http://schemas.microsoft.com/office/drawing/2014/main" id="{6571A1DF-3567-4057-C634-37B2808B6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8680" y="216323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0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Automated Dispensing Cabinets (ADC) –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POLICY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2547"/>
            <a:ext cx="10058400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cs typeface="Calibri"/>
              </a:rPr>
              <a:t>be used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201168" lvl="1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/>
              <a:t>[</a:t>
            </a:r>
            <a:r>
              <a:rPr lang="en-US" sz="2000" cap="all"/>
              <a:t>Insert institutional policy on ADC overrides here- </a:t>
            </a:r>
          </a:p>
          <a:p>
            <a:pPr marL="201168" lvl="1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cap="all"/>
              <a:t>include examples of commonly overridden medications</a:t>
            </a:r>
            <a:r>
              <a:rPr lang="en-US" sz="2000"/>
              <a:t>]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55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Automated Dispensing Cabinets (ADC) – </a:t>
            </a:r>
            <a:br>
              <a:rPr lang="en-US">
                <a:cs typeface="Calibri Light"/>
              </a:rPr>
            </a:br>
            <a:r>
              <a:rPr lang="en-US" cap="all">
                <a:cs typeface="Calibri Light"/>
              </a:rPr>
              <a:t>Errors</a:t>
            </a:r>
            <a:endParaRPr lang="en-US" cap="al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EEC0-9801-9172-56D2-1EB58228A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9032" y="2163235"/>
            <a:ext cx="9756648" cy="389820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/>
              <a:t>Occurs during an ADC override</a:t>
            </a:r>
            <a:r>
              <a:rPr lang="en-US"/>
              <a:t> or </a:t>
            </a:r>
            <a:r>
              <a:rPr lang="en-US" b="1"/>
              <a:t>when</a:t>
            </a:r>
            <a:r>
              <a:rPr lang="en-US"/>
              <a:t> </a:t>
            </a:r>
            <a:r>
              <a:rPr lang="en-US" b="1"/>
              <a:t>removing a medication in a non-profiled area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cs typeface="Calibri"/>
              </a:rPr>
              <a:t>WHY? Bypasses pharmacist verification which can lead to wrong medication, wrong concentration, wrong dose, and/or missed allergy errors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/>
              <a:t>Occurs when returning a medication to the ADC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cs typeface="Calibri"/>
              </a:rPr>
              <a:t>RESULT? Medication returned to the wrong slot/ pocket</a:t>
            </a:r>
            <a:endParaRPr lang="en-US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[List institution-specific medication error example(s) and </a:t>
            </a:r>
            <a:r>
              <a:rPr lang="en-US">
                <a:cs typeface="Calibri"/>
              </a:rPr>
              <a:t>common workaround(s) to avoid</a:t>
            </a:r>
            <a:r>
              <a:rPr lang="en-US"/>
              <a:t>]</a:t>
            </a:r>
          </a:p>
        </p:txBody>
      </p:sp>
      <p:pic>
        <p:nvPicPr>
          <p:cNvPr id="22" name="Graphic 21" descr="Gears with solid fill">
            <a:extLst>
              <a:ext uri="{FF2B5EF4-FFF2-40B4-BE49-F238E27FC236}">
                <a16:creationId xmlns:a16="http://schemas.microsoft.com/office/drawing/2014/main" id="{C7C9D188-94E7-BAA8-8F6D-827FFEC1D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952" y="3716068"/>
            <a:ext cx="640080" cy="640080"/>
          </a:xfrm>
          <a:prstGeom prst="rect">
            <a:avLst/>
          </a:prstGeom>
        </p:spPr>
      </p:pic>
      <p:pic>
        <p:nvPicPr>
          <p:cNvPr id="23" name="Graphic 22" descr="Information with solid fill">
            <a:extLst>
              <a:ext uri="{FF2B5EF4-FFF2-40B4-BE49-F238E27FC236}">
                <a16:creationId xmlns:a16="http://schemas.microsoft.com/office/drawing/2014/main" id="{1871E325-AA6F-38D7-6E4E-09D54BAA6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4736" y="5223181"/>
            <a:ext cx="457200" cy="457200"/>
          </a:xfrm>
          <a:prstGeom prst="rect">
            <a:avLst/>
          </a:prstGeom>
        </p:spPr>
      </p:pic>
      <p:pic>
        <p:nvPicPr>
          <p:cNvPr id="24" name="Graphic 23" descr="Head with gears with solid fill">
            <a:extLst>
              <a:ext uri="{FF2B5EF4-FFF2-40B4-BE49-F238E27FC236}">
                <a16:creationId xmlns:a16="http://schemas.microsoft.com/office/drawing/2014/main" id="{6571A1DF-3567-4057-C634-37B2808B6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8680" y="216323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EEC0-9801-9172-56D2-1EB58228A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7088"/>
            <a:ext cx="10058400" cy="4299188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/>
              <a:t>Type at least 5 letters when searching for a medication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/>
              <a:t> Example: V-E-</a:t>
            </a:r>
            <a:r>
              <a:rPr lang="en-US" err="1"/>
              <a:t>curonium</a:t>
            </a:r>
            <a:r>
              <a:rPr lang="en-US"/>
              <a:t> vs V-E-</a:t>
            </a:r>
            <a:r>
              <a:rPr lang="en-US" err="1"/>
              <a:t>rsed</a:t>
            </a:r>
            <a:r>
              <a:rPr lang="en-US"/>
              <a:t> mix up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/>
              <a:t> Look at each medication being removed from the ADC to ensure accuracy of what was filled or returned to the ADC.  Be aware of look-alike/sound-alike packaging and medications!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/>
              <a:t>Example: Heparin 10 units/mL vs 10,000 units/mL flush mix up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/>
              <a:t> Use barcode scanning when removing medications from the ADC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/>
              <a:t> Remove only quantity ordered for the patient to avoid stock outs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/>
              <a:t> Remove against patient order; limit use of overriding medication from the ADC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/>
              <a:t> Report any findings of incorrect fills or expired medications in the ADC to the pharmacy immediately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/>
          </a:p>
          <a:p>
            <a:pPr marL="486410" lvl="1" indent="-285750">
              <a:buFont typeface="Wingdings" panose="05000000000000000000" pitchFamily="2" charset="2"/>
              <a:buChar char="§"/>
            </a:pPr>
            <a:endParaRPr lang="en-US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Automated Dispensing Cabinets (ADC) –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SAFE PRACTICES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5F220-22C9-2522-F4D9-A8FD94E7ADDE}"/>
              </a:ext>
            </a:extLst>
          </p:cNvPr>
          <p:cNvSpPr txBox="1"/>
          <p:nvPr/>
        </p:nvSpPr>
        <p:spPr>
          <a:xfrm>
            <a:off x="5393078" y="6473952"/>
            <a:ext cx="671914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ASHP Guidelines on the Safe Use of Automated Dispensing Cabinets. </a:t>
            </a:r>
            <a:r>
              <a:rPr lang="en-US" sz="1100" i="1">
                <a:solidFill>
                  <a:schemeClr val="bg1"/>
                </a:solidFill>
                <a:ea typeface="+mn-lt"/>
                <a:cs typeface="+mn-lt"/>
              </a:rPr>
              <a:t>Am J Health Syst Pharm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. 2022;79(1):e71-e82.</a:t>
            </a:r>
          </a:p>
        </p:txBody>
      </p:sp>
    </p:spTree>
    <p:extLst>
      <p:ext uri="{BB962C8B-B14F-4D97-AF65-F5344CB8AC3E}">
        <p14:creationId xmlns:p14="http://schemas.microsoft.com/office/powerpoint/2010/main" val="364621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Automated Dispensing Cabinets (ADC) –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METRICS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2547"/>
            <a:ext cx="10058400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cs typeface="Calibri"/>
              </a:rPr>
              <a:t>be used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[INSERT INSTITUTION-SPECIFIC ADC METRICS/GRAPHIC]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256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0564-35BF-3D26-7B3D-004C93B8C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Infusion Pumps</a:t>
            </a:r>
            <a:endParaRPr lang="en-US">
              <a:cs typeface="Calibri Ligh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D734E-D1A0-348D-48E5-80514B94511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/>
              <a:t>[add photo of institution-specific infusion pump]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7374E-3036-E26C-51A8-74871CC2A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7" y="0"/>
            <a:ext cx="1176558" cy="5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6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DA5F-B772-4D3B-BAD7-FBFEB3BC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Infusion Pumps-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TYPES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ED567-5F24-B755-C447-3DF4BAEFB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en-US">
                <a:cs typeface="Calibri"/>
              </a:rPr>
              <a:t>[List the types of infusion pumps used at institution and where used]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Large volume infusion pump</a:t>
            </a:r>
          </a:p>
          <a:p>
            <a:pPr marL="635508" lvl="1" indent="-342900">
              <a:buFont typeface="Courier New" panose="02070309020205020404" pitchFamily="49" charset="0"/>
              <a:buChar char="o"/>
            </a:pPr>
            <a:r>
              <a:rPr lang="en-US">
                <a:cs typeface="Calibri"/>
              </a:rPr>
              <a:t>BRAND:</a:t>
            </a:r>
          </a:p>
          <a:p>
            <a:pPr marL="635508" lvl="1" indent="-342900">
              <a:buFont typeface="Courier New" panose="02070309020205020404" pitchFamily="49" charset="0"/>
              <a:buChar char="o"/>
            </a:pPr>
            <a:r>
              <a:rPr lang="en-US">
                <a:cs typeface="Calibri"/>
              </a:rPr>
              <a:t>WHERE USED: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Syringe pump</a:t>
            </a:r>
          </a:p>
          <a:p>
            <a:pPr marL="635508" lvl="1" indent="-342900">
              <a:buFont typeface="Courier New" panose="02070309020205020404" pitchFamily="49" charset="0"/>
              <a:buChar char="o"/>
            </a:pPr>
            <a:r>
              <a:rPr lang="en-US">
                <a:cs typeface="Calibri"/>
              </a:rPr>
              <a:t>BRAND:</a:t>
            </a:r>
          </a:p>
          <a:p>
            <a:pPr marL="635508" lvl="1" indent="-342900">
              <a:buFont typeface="Courier New" panose="02070309020205020404" pitchFamily="49" charset="0"/>
              <a:buChar char="o"/>
            </a:pPr>
            <a:r>
              <a:rPr lang="en-US">
                <a:cs typeface="Calibri"/>
              </a:rPr>
              <a:t>WHERE USED: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err="1">
                <a:cs typeface="Calibri"/>
              </a:rPr>
              <a:t>PCA</a:t>
            </a:r>
            <a:r>
              <a:rPr lang="en-US">
                <a:cs typeface="Calibri"/>
              </a:rPr>
              <a:t>/Epidural pump</a:t>
            </a:r>
          </a:p>
          <a:p>
            <a:pPr marL="635508" lvl="1" indent="-342900">
              <a:buFont typeface="Courier New" panose="02070309020205020404" pitchFamily="49" charset="0"/>
              <a:buChar char="o"/>
            </a:pPr>
            <a:r>
              <a:rPr lang="en-US">
                <a:cs typeface="Calibri"/>
              </a:rPr>
              <a:t>BRAND:</a:t>
            </a:r>
          </a:p>
          <a:p>
            <a:pPr marL="635508" lvl="1" indent="-342900">
              <a:buFont typeface="Courier New" panose="02070309020205020404" pitchFamily="49" charset="0"/>
              <a:buChar char="o"/>
            </a:pPr>
            <a:r>
              <a:rPr lang="en-US">
                <a:cs typeface="Calibri"/>
              </a:rPr>
              <a:t>WHERE USED: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MRI pump</a:t>
            </a:r>
          </a:p>
          <a:p>
            <a:pPr marL="635508" lvl="1" indent="-342900">
              <a:buFont typeface="Courier New" panose="02070309020205020404" pitchFamily="49" charset="0"/>
              <a:buChar char="o"/>
            </a:pPr>
            <a:r>
              <a:rPr lang="en-US">
                <a:cs typeface="Calibri"/>
              </a:rPr>
              <a:t>BRAND:</a:t>
            </a:r>
          </a:p>
          <a:p>
            <a:pPr marL="635508" lvl="1" indent="-342900">
              <a:buFont typeface="Courier New" panose="02070309020205020404" pitchFamily="49" charset="0"/>
              <a:buChar char="o"/>
            </a:pPr>
            <a:r>
              <a:rPr lang="en-US">
                <a:cs typeface="Calibri"/>
              </a:rPr>
              <a:t>WHERE USED:</a:t>
            </a:r>
          </a:p>
        </p:txBody>
      </p:sp>
    </p:spTree>
    <p:extLst>
      <p:ext uri="{BB962C8B-B14F-4D97-AF65-F5344CB8AC3E}">
        <p14:creationId xmlns:p14="http://schemas.microsoft.com/office/powerpoint/2010/main" val="982469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Infusion Pump –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POLICY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2547"/>
            <a:ext cx="10058400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cs typeface="Calibri"/>
              </a:rPr>
              <a:t>be used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201168" lvl="1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/>
              <a:t>[</a:t>
            </a:r>
            <a:r>
              <a:rPr lang="en-US" sz="2000" cap="all"/>
              <a:t>Insert institutional policy on INFUSION PUMPS here</a:t>
            </a:r>
            <a:r>
              <a:rPr lang="en-US" sz="2000"/>
              <a:t>]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95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A0D8981-9570-96C4-6C2E-79DD2BCCEE3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097280" y="1845734"/>
          <a:ext cx="4937760" cy="402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 descr="Capsules and pills laid flat in symmetrical cross shape">
            <a:extLst>
              <a:ext uri="{FF2B5EF4-FFF2-40B4-BE49-F238E27FC236}">
                <a16:creationId xmlns:a16="http://schemas.microsoft.com/office/drawing/2014/main" id="{BC44CB7D-8E78-6F1F-39D3-B318242D75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112028"/>
            <a:ext cx="4937125" cy="3491194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9AD976-3153-4DB4-7759-DF3CB0EC3DF5}"/>
              </a:ext>
            </a:extLst>
          </p:cNvPr>
          <p:cNvSpPr txBox="1"/>
          <p:nvPr/>
        </p:nvSpPr>
        <p:spPr>
          <a:xfrm>
            <a:off x="7159085" y="6473952"/>
            <a:ext cx="462756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>
                <a:solidFill>
                  <a:schemeClr val="bg1"/>
                </a:solidFill>
                <a:cs typeface="Calibri"/>
              </a:rPr>
              <a:t>Photo from Microsoft stock images - available as a Microsoft 365 subscriber</a:t>
            </a:r>
          </a:p>
        </p:txBody>
      </p:sp>
    </p:spTree>
    <p:extLst>
      <p:ext uri="{BB962C8B-B14F-4D97-AF65-F5344CB8AC3E}">
        <p14:creationId xmlns:p14="http://schemas.microsoft.com/office/powerpoint/2010/main" val="3911418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Infusion Pumps-</a:t>
            </a:r>
            <a:br>
              <a:rPr lang="en-US"/>
            </a:br>
            <a:r>
              <a:rPr lang="en-US"/>
              <a:t>ERRORS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[Share institution-specific medication errors that occurred involving infusion pumps. Below are suggestions for the type of errors that should be highlighted]</a:t>
            </a:r>
          </a:p>
          <a:p>
            <a:pPr indent="0">
              <a:buFont typeface="Wingdings,Sans-Serif"/>
              <a:buChar char="v"/>
            </a:pPr>
            <a:r>
              <a:rPr lang="en-US">
                <a:cs typeface="Calibri"/>
              </a:rPr>
              <a:t> Example where use of ‘basic infusion’ instead of using drug library with Dose Error Reduction Software (DERS) resulted in an error</a:t>
            </a:r>
          </a:p>
          <a:p>
            <a:pPr indent="0">
              <a:buFont typeface="Wingdings,Sans-Serif"/>
              <a:buChar char="v"/>
            </a:pPr>
            <a:r>
              <a:rPr lang="en-US">
                <a:cs typeface="Calibri"/>
              </a:rPr>
              <a:t> Example where infusion pump was manually programmed instead of using interoperability (if available) resulted in an error</a:t>
            </a:r>
          </a:p>
          <a:p>
            <a:pPr indent="0">
              <a:buFont typeface="Wingdings,Sans-Serif"/>
              <a:buChar char="v"/>
            </a:pPr>
            <a:r>
              <a:rPr lang="en-US">
                <a:cs typeface="Calibri"/>
              </a:rPr>
              <a:t> Example where not sequestering pumps and appropriately troubleshooting infusion pump resulted in an error</a:t>
            </a:r>
          </a:p>
          <a:p>
            <a:pPr indent="0">
              <a:buFont typeface="Wingdings,Sans-Serif"/>
              <a:buChar char="v"/>
            </a:pPr>
            <a:r>
              <a:rPr lang="en-US">
                <a:cs typeface="Calibri"/>
              </a:rPr>
              <a:t> Example where not performing true independent double checks resulted in error</a:t>
            </a:r>
          </a:p>
          <a:p>
            <a:pPr indent="0">
              <a:buFont typeface="Wingdings,Sans-Serif"/>
              <a:buChar char="v"/>
            </a:pPr>
            <a:r>
              <a:rPr lang="en-US">
                <a:cs typeface="Calibri"/>
              </a:rPr>
              <a:t> Example where not performing line tracing or not reviewing clamp status resulted in error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51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FF46C-D90A-9AE7-EA43-F2F82227A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E066-545B-A559-09AC-F471A0A1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Infusion Pumps – </a:t>
            </a:r>
            <a:br>
              <a:rPr lang="en-US"/>
            </a:br>
            <a:r>
              <a:rPr lang="en-US"/>
              <a:t>SAFE PRACTICES</a:t>
            </a: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D8E76-58B4-7D9A-779F-DB1CB2627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indent="0">
              <a:buFont typeface="Wingdings,Sans-Serif"/>
              <a:buChar char="v"/>
            </a:pPr>
            <a:endParaRPr lang="en-US">
              <a:cs typeface="Calibri"/>
            </a:endParaRPr>
          </a:p>
          <a:p>
            <a:pPr indent="0">
              <a:buFont typeface="Wingdings,Sans-Serif"/>
              <a:buChar char="v"/>
            </a:pPr>
            <a:r>
              <a:rPr lang="en-US">
                <a:cs typeface="Calibri"/>
              </a:rPr>
              <a:t>Use the infusion pump's built-in drug library aka Dose Error Reduction Software (DERS)</a:t>
            </a:r>
            <a:endParaRPr lang="en-US"/>
          </a:p>
          <a:p>
            <a:pPr indent="0">
              <a:buFont typeface="Wingdings,Sans-Serif"/>
              <a:buChar char="v"/>
            </a:pPr>
            <a:r>
              <a:rPr lang="en-US">
                <a:cs typeface="Calibri"/>
              </a:rPr>
              <a:t> If available, utilize interoperability instead of manual programming </a:t>
            </a:r>
          </a:p>
          <a:p>
            <a:pPr indent="0">
              <a:buFont typeface="Wingdings,Sans-Serif"/>
              <a:buChar char="v"/>
            </a:pPr>
            <a:r>
              <a:rPr lang="en-US">
                <a:cs typeface="Calibri"/>
              </a:rPr>
              <a:t> Sequestering and troubleshoot potentially malfunctioning pumps </a:t>
            </a:r>
          </a:p>
          <a:p>
            <a:pPr indent="0">
              <a:buFont typeface="Wingdings,Sans-Serif"/>
              <a:buChar char="v"/>
            </a:pPr>
            <a:r>
              <a:rPr lang="en-US">
                <a:cs typeface="Calibri"/>
              </a:rPr>
              <a:t> When necessary, e.g. for high alert medications as defined by institution, perform true independent double checks</a:t>
            </a:r>
            <a:endParaRPr lang="en-US"/>
          </a:p>
          <a:p>
            <a:pPr marL="383540" lvl="1" indent="0">
              <a:buFont typeface="Courier New"/>
              <a:buChar char="o"/>
            </a:pPr>
            <a:r>
              <a:rPr lang="en-US" sz="2000">
                <a:cs typeface="Calibri"/>
              </a:rPr>
              <a:t> To be most effective, the double check must be conducted independently by a second qualified person</a:t>
            </a:r>
          </a:p>
          <a:p>
            <a:pPr indent="0">
              <a:buFont typeface="Wingdings,Sans-Serif"/>
              <a:buChar char="v"/>
            </a:pPr>
            <a:r>
              <a:rPr lang="en-US">
                <a:cs typeface="Calibri"/>
              </a:rPr>
              <a:t> Physically trace line from bag to patient and check clamp to ensure it is in correct position</a:t>
            </a:r>
          </a:p>
        </p:txBody>
      </p:sp>
    </p:spTree>
    <p:extLst>
      <p:ext uri="{BB962C8B-B14F-4D97-AF65-F5344CB8AC3E}">
        <p14:creationId xmlns:p14="http://schemas.microsoft.com/office/powerpoint/2010/main" val="1855552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Infusion Pumps –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METRICS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2547"/>
            <a:ext cx="10058400" cy="402336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cs typeface="Calibri"/>
              </a:rPr>
              <a:t>be used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[INSERT INSTITUTION-SPECIFIC INFUSION PUMP METRICS/GRAPHIC]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35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 SAFETY RESOURCES at [INSERT INSTITUTION NAME]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[INSERT INSTITUTIONAL LINKS/INFO TO THESE RESOURCES HERE] </a:t>
            </a:r>
          </a:p>
          <a:p>
            <a:pPr marL="0" indent="0">
              <a:buNone/>
            </a:pPr>
            <a:r>
              <a:rPr lang="en-US"/>
              <a:t>CONSIDER ADDING THE FOLLOWING:</a:t>
            </a:r>
            <a:endParaRPr lang="en-US">
              <a:cs typeface="Calibri"/>
            </a:endParaRPr>
          </a:p>
          <a:p>
            <a:pPr marL="457200" indent="-457200">
              <a:buAutoNum type="arabicPeriod"/>
            </a:pPr>
            <a:r>
              <a:rPr lang="en-US">
                <a:cs typeface="Calibri"/>
              </a:rPr>
              <a:t>The best way to contact your pharmacy dept/ pharmacist/ medication safety liaison</a:t>
            </a:r>
          </a:p>
          <a:p>
            <a:pPr marL="457200" indent="-457200">
              <a:buAutoNum type="arabicPeriod"/>
            </a:pPr>
            <a:r>
              <a:rPr lang="en-US">
                <a:cs typeface="Calibri"/>
              </a:rPr>
              <a:t>How to find out where meds are delivered to/stored</a:t>
            </a:r>
          </a:p>
          <a:p>
            <a:pPr marL="457200" indent="-457200">
              <a:buAutoNum type="arabicPeriod"/>
            </a:pPr>
            <a:r>
              <a:rPr lang="en-US">
                <a:cs typeface="Calibri"/>
              </a:rPr>
              <a:t>Important policies (e.g. Infusion Pumps, Automated Dispensing Cabinets, IV Push, Medication Disposal, Controlled Substances, </a:t>
            </a:r>
            <a:r>
              <a:rPr lang="en-US" err="1">
                <a:cs typeface="Calibri"/>
              </a:rPr>
              <a:t>etc</a:t>
            </a:r>
            <a:r>
              <a:rPr lang="en-US">
                <a:cs typeface="Calibri"/>
              </a:rPr>
              <a:t>)</a:t>
            </a:r>
          </a:p>
          <a:p>
            <a:pPr marL="457200" indent="-457200">
              <a:buAutoNum type="arabicPeriod"/>
            </a:pPr>
            <a:r>
              <a:rPr lang="en-US">
                <a:cs typeface="Calibri"/>
              </a:rPr>
              <a:t>The institution's medication resources (e.g. Lippincott, Lexicomp, </a:t>
            </a:r>
            <a:r>
              <a:rPr lang="en-US" err="1">
                <a:cs typeface="Calibri"/>
              </a:rPr>
              <a:t>etc</a:t>
            </a:r>
            <a:r>
              <a:rPr lang="en-US">
                <a:cs typeface="Calibri"/>
              </a:rPr>
              <a:t>)</a:t>
            </a:r>
          </a:p>
          <a:p>
            <a:pPr marL="457200" indent="-457200">
              <a:buAutoNum type="arabicPeriod"/>
            </a:pPr>
            <a:r>
              <a:rPr lang="en-US">
                <a:cs typeface="Calibri"/>
              </a:rPr>
              <a:t>Institution-specific medication safety communications (e.g. newsletters, intranet postings, emails, </a:t>
            </a:r>
            <a:r>
              <a:rPr lang="en-US" err="1">
                <a:cs typeface="Calibri"/>
              </a:rPr>
              <a:t>etc</a:t>
            </a:r>
            <a:r>
              <a:rPr lang="en-US"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591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F152-1BA0-9BB3-7E98-88EA860BC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>
                <a:latin typeface="STXingkai"/>
                <a:ea typeface="+mj-lt"/>
                <a:cs typeface="+mj-lt"/>
              </a:rPr>
              <a:t>Perfection is not attainable, but if we chase perfection, we can catch excellence.</a:t>
            </a:r>
            <a:r>
              <a:rPr lang="en-US" sz="4300">
                <a:latin typeface="STXingkai"/>
                <a:ea typeface="Verdana"/>
                <a:cs typeface="Calibri Light"/>
              </a:rPr>
              <a:t> </a:t>
            </a:r>
            <a:br>
              <a:rPr lang="en-US" sz="4300">
                <a:latin typeface="STXingkai"/>
                <a:ea typeface="Verdana"/>
                <a:cs typeface="Calibri Light"/>
              </a:rPr>
            </a:br>
            <a:endParaRPr lang="en-US" sz="2800">
              <a:latin typeface="STXingkai"/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9CD45-3C1A-E750-FBB9-307F3617B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cap="none">
                <a:latin typeface="STXingkai"/>
                <a:ea typeface="Verdana"/>
                <a:cs typeface="Calibri Light"/>
              </a:rPr>
              <a:t>– Vince Lombardi (American Football Player, Coach, NFL Executive)</a:t>
            </a:r>
            <a:endParaRPr lang="en-US" cap="none"/>
          </a:p>
        </p:txBody>
      </p:sp>
    </p:spTree>
    <p:extLst>
      <p:ext uri="{BB962C8B-B14F-4D97-AF65-F5344CB8AC3E}">
        <p14:creationId xmlns:p14="http://schemas.microsoft.com/office/powerpoint/2010/main" val="414934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73075-05B3-BF4D-395D-C567426E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Barcoded Medication Administration (BCMA)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387F1-9C86-39E0-4FE8-885792737F28}"/>
              </a:ext>
            </a:extLst>
          </p:cNvPr>
          <p:cNvSpPr txBox="1"/>
          <p:nvPr/>
        </p:nvSpPr>
        <p:spPr>
          <a:xfrm>
            <a:off x="7423033" y="6477000"/>
            <a:ext cx="462756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>
                <a:solidFill>
                  <a:schemeClr val="bg1"/>
                </a:solidFill>
                <a:cs typeface="Calibri"/>
              </a:rPr>
              <a:t>Photo from Microsoft stock images - available as a Microsoft 365 subscriber</a:t>
            </a:r>
          </a:p>
        </p:txBody>
      </p:sp>
      <p:pic>
        <p:nvPicPr>
          <p:cNvPr id="14" name="Picture Placeholder 13" descr="Close-up unopened pill packets">
            <a:extLst>
              <a:ext uri="{FF2B5EF4-FFF2-40B4-BE49-F238E27FC236}">
                <a16:creationId xmlns:a16="http://schemas.microsoft.com/office/drawing/2014/main" id="{ED64479B-FEBF-C0D5-FA12-06D55895E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4" b="19354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0C8428-828E-1178-5C4B-B90B8D7A9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7" y="0"/>
            <a:ext cx="1176558" cy="56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8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BCMA – </a:t>
            </a:r>
            <a:br>
              <a:rPr lang="en-US"/>
            </a:br>
            <a:r>
              <a:rPr lang="en-US"/>
              <a:t>MEDICATION ADMINISTRATION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[INSERT APPLICABLE INSTITUTIONAL POLICY OR GUIDANCE HERE </a:t>
            </a:r>
          </a:p>
          <a:p>
            <a:pPr marL="0" indent="0" algn="ctr">
              <a:buNone/>
            </a:pPr>
            <a:r>
              <a:rPr lang="en-US"/>
              <a:t>REGARDING BAR CODING DURING MEDICATION ADMINISTRATION]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66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BCMA –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OVERVIEW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28800"/>
            <a:ext cx="5160644" cy="4372503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 Barcode Medication Administration (BCMA) is a high leverage error reduction tool that validates right patient, medication, dose, and time 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 Ideally, all units/settings where medications are administered, BCMA should be used</a:t>
            </a:r>
            <a:endParaRPr lang="en-US"/>
          </a:p>
          <a:p>
            <a:pPr marL="9093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 Areas where barcoding is currently available:</a:t>
            </a:r>
            <a:endParaRPr lang="en-US">
              <a:ea typeface="Calibri"/>
              <a:cs typeface="Calibri"/>
            </a:endParaRPr>
          </a:p>
          <a:p>
            <a:pPr marL="66929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ea typeface="Calibri"/>
                <a:cs typeface="Calibri"/>
              </a:rPr>
              <a:t>Inpatient units (e.g. adult, pediatric, </a:t>
            </a:r>
            <a:r>
              <a:rPr lang="en-US" sz="1600" err="1">
                <a:ea typeface="Calibri"/>
                <a:cs typeface="Calibri"/>
              </a:rPr>
              <a:t>L&amp;D</a:t>
            </a:r>
            <a:r>
              <a:rPr lang="en-US" sz="1600">
                <a:ea typeface="Calibri"/>
                <a:cs typeface="Calibri"/>
              </a:rPr>
              <a:t>, Med-Surg, ICU) </a:t>
            </a:r>
          </a:p>
          <a:p>
            <a:pPr marL="66929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ea typeface="Calibri"/>
                <a:cs typeface="Calibri"/>
              </a:rPr>
              <a:t>[List institution's other areas where BCMA is in place e.g. Urgent Care]</a:t>
            </a:r>
            <a:endParaRPr lang="en-US" sz="1600">
              <a:solidFill>
                <a:srgbClr val="404040"/>
              </a:solidFill>
              <a:ea typeface="Calibri"/>
              <a:cs typeface="Calibri"/>
            </a:endParaRPr>
          </a:p>
          <a:p>
            <a:pPr marL="200660" lvl="1" indent="0">
              <a:buNone/>
            </a:pPr>
            <a:endParaRPr lang="en-US" sz="200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DE4A9EE-8015-8663-7DF4-962AF330B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79" t="60968" r="2245" b="4612"/>
          <a:stretch/>
        </p:blipFill>
        <p:spPr>
          <a:xfrm>
            <a:off x="7022968" y="1978549"/>
            <a:ext cx="4269714" cy="2055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5FB640-E544-F95D-0718-DFFC944A6B50}"/>
              </a:ext>
            </a:extLst>
          </p:cNvPr>
          <p:cNvSpPr txBox="1"/>
          <p:nvPr/>
        </p:nvSpPr>
        <p:spPr>
          <a:xfrm>
            <a:off x="6799435" y="4274781"/>
            <a:ext cx="4716780" cy="1169551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>
                <a:solidFill>
                  <a:srgbClr val="404040"/>
                </a:solidFill>
                <a:cs typeface="Calibri"/>
              </a:rPr>
              <a:t>WHY BCMA is important?</a:t>
            </a:r>
          </a:p>
          <a:p>
            <a:pPr algn="ctr"/>
            <a:r>
              <a:rPr lang="en-US" sz="1600">
                <a:solidFill>
                  <a:srgbClr val="404040"/>
                </a:solidFill>
                <a:cs typeface="Calibri"/>
              </a:rPr>
              <a:t>These are  two different medications – </a:t>
            </a:r>
          </a:p>
          <a:p>
            <a:pPr algn="ctr"/>
            <a:r>
              <a:rPr lang="en-US" sz="1600">
                <a:solidFill>
                  <a:srgbClr val="404040"/>
                </a:solidFill>
                <a:cs typeface="Calibri"/>
              </a:rPr>
              <a:t>enoxaparin and methylnaltrexone.  </a:t>
            </a:r>
          </a:p>
          <a:p>
            <a:pPr algn="ctr"/>
            <a:r>
              <a:rPr lang="en-US" sz="1600" i="1">
                <a:solidFill>
                  <a:srgbClr val="404040"/>
                </a:solidFill>
                <a:cs typeface="Calibri"/>
              </a:rPr>
              <a:t>Can you tell the difference?</a:t>
            </a:r>
            <a:endParaRPr lang="en-US" sz="1600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01C69-EDFB-811C-B245-A65644E115E2}"/>
              </a:ext>
            </a:extLst>
          </p:cNvPr>
          <p:cNvSpPr txBox="1"/>
          <p:nvPr/>
        </p:nvSpPr>
        <p:spPr>
          <a:xfrm>
            <a:off x="2415053" y="6473952"/>
            <a:ext cx="9426804" cy="2616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>
                <a:solidFill>
                  <a:schemeClr val="bg1"/>
                </a:solidFill>
                <a:ea typeface="Calibri"/>
                <a:cs typeface="Calibri"/>
              </a:rPr>
              <a:t>I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nstitute for Safe Medication Practices. Safety Briefs: Fooled by enoxaparin look-alikes. ISMP Medication Safety Alert! Nurse </a:t>
            </a:r>
            <a:r>
              <a:rPr lang="en-US" sz="1100" err="1">
                <a:solidFill>
                  <a:schemeClr val="bg1"/>
                </a:solidFill>
                <a:ea typeface="+mn-lt"/>
                <a:cs typeface="+mn-lt"/>
              </a:rPr>
              <a:t>Adviserr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. 13(12): 1-2. December 2015. </a:t>
            </a:r>
            <a:endParaRPr lang="en-US" sz="11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BCMA –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LIMITATIONS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800"/>
            <a:ext cx="10450555" cy="2158738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 </a:t>
            </a:r>
            <a:r>
              <a:rPr lang="en-US">
                <a:solidFill>
                  <a:srgbClr val="404040"/>
                </a:solidFill>
                <a:ea typeface="Calibri"/>
                <a:cs typeface="Calibri"/>
              </a:rPr>
              <a:t> BCMA may NOT catch or may trigger additional alerts </a:t>
            </a:r>
            <a:r>
              <a:rPr lang="en-US" sz="1600">
                <a:solidFill>
                  <a:srgbClr val="404040"/>
                </a:solidFill>
                <a:ea typeface="Calibri"/>
                <a:cs typeface="Calibri"/>
              </a:rPr>
              <a:t>[</a:t>
            </a:r>
            <a:r>
              <a:rPr lang="en-US" sz="1600" cap="all">
                <a:solidFill>
                  <a:srgbClr val="404040"/>
                </a:solidFill>
                <a:ea typeface="Calibri"/>
                <a:cs typeface="Calibri"/>
              </a:rPr>
              <a:t>institution-specific, MODIFY/ADD AS NEEDED</a:t>
            </a:r>
            <a:r>
              <a:rPr lang="en-US" sz="1600">
                <a:solidFill>
                  <a:srgbClr val="404040"/>
                </a:solidFill>
                <a:ea typeface="Calibri"/>
                <a:cs typeface="Calibri"/>
              </a:rPr>
              <a:t>]</a:t>
            </a:r>
          </a:p>
          <a:p>
            <a:pPr marL="667512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404040"/>
                </a:solidFill>
                <a:ea typeface="Calibri"/>
                <a:cs typeface="Calibri"/>
              </a:rPr>
              <a:t> Partial packages e.g. if dose needs to be drawn up at bedside; multiple syringes needed to make a dose</a:t>
            </a:r>
          </a:p>
          <a:p>
            <a:pPr marL="667512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404040"/>
                </a:solidFill>
                <a:ea typeface="Calibri"/>
                <a:cs typeface="Calibri"/>
              </a:rPr>
              <a:t> Indication</a:t>
            </a:r>
          </a:p>
          <a:p>
            <a:pPr marL="667512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404040"/>
                </a:solidFill>
                <a:ea typeface="Calibri"/>
                <a:cs typeface="Calibri"/>
              </a:rPr>
              <a:t> Route of administration</a:t>
            </a:r>
          </a:p>
          <a:p>
            <a:pPr marL="667512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404040"/>
                </a:solidFill>
                <a:ea typeface="Calibri"/>
                <a:cs typeface="Calibri"/>
              </a:rPr>
              <a:t> Patient-specific, bulk medications (i.e. Creams, lotions, and insulin pens) belongs to that patient</a:t>
            </a:r>
          </a:p>
          <a:p>
            <a:pPr marL="667512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404040"/>
                </a:solidFill>
                <a:ea typeface="Calibri"/>
                <a:cs typeface="Calibri"/>
              </a:rPr>
              <a:t> Whether another component is needed (multi-component vaccines)</a:t>
            </a:r>
          </a:p>
          <a:p>
            <a:pPr marL="383540" lvl="1" indent="-285750">
              <a:buSzPct val="100000"/>
              <a:buFont typeface="Wingdings,Sans-Serif"/>
              <a:buChar char="v"/>
            </a:pPr>
            <a:endParaRPr lang="en-US" sz="1600">
              <a:solidFill>
                <a:srgbClr val="404040"/>
              </a:solidFill>
              <a:ea typeface="Calibri"/>
              <a:cs typeface="Calibri"/>
            </a:endParaRPr>
          </a:p>
          <a:p>
            <a:pPr marL="200660" lvl="1" indent="0">
              <a:buNone/>
            </a:pPr>
            <a:endParaRPr lang="en-US" sz="200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16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BCMA – </a:t>
            </a:r>
            <a:br>
              <a:rPr lang="en-US">
                <a:cs typeface="Calibri Light"/>
              </a:rPr>
            </a:br>
            <a:r>
              <a:rPr lang="en-US">
                <a:cs typeface="Calibri"/>
              </a:rPr>
              <a:t>SAFE</a:t>
            </a:r>
            <a:r>
              <a:rPr lang="en-US">
                <a:cs typeface="Calibri Light"/>
              </a:rPr>
              <a:t> PRACTICES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32939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>
                <a:cs typeface="Calibri"/>
              </a:rPr>
              <a:t>Complete a thorough check of the medication</a:t>
            </a:r>
          </a:p>
          <a:p>
            <a:pPr marL="6675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cs typeface="Calibri"/>
              </a:rPr>
              <a:t>Manually perform the 6 [</a:t>
            </a:r>
            <a:r>
              <a:rPr lang="en-US" sz="1600" cap="all">
                <a:cs typeface="Calibri"/>
              </a:rPr>
              <a:t>may change based on institution</a:t>
            </a:r>
            <a:r>
              <a:rPr lang="en-US" sz="1600">
                <a:cs typeface="Calibri"/>
              </a:rPr>
              <a:t>] rights of administration</a:t>
            </a:r>
          </a:p>
          <a:p>
            <a:pPr marL="6675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cs typeface="Calibri"/>
              </a:rPr>
              <a:t>Read it out loud!</a:t>
            </a:r>
            <a:endParaRPr lang="en-US" sz="1600">
              <a:ea typeface="Calibri"/>
              <a:cs typeface="Calibri"/>
            </a:endParaRPr>
          </a:p>
          <a:p>
            <a:pPr marL="9093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 </a:t>
            </a:r>
            <a:r>
              <a:rPr lang="en-US" b="1">
                <a:cs typeface="Calibri"/>
              </a:rPr>
              <a:t>Scan patient band THEN medication barcodes </a:t>
            </a:r>
            <a:r>
              <a:rPr lang="en-US" b="1" i="1">
                <a:cs typeface="Calibri"/>
              </a:rPr>
              <a:t>immediately prior </a:t>
            </a:r>
            <a:r>
              <a:rPr lang="en-US" b="1">
                <a:cs typeface="Calibri"/>
              </a:rPr>
              <a:t>to administration </a:t>
            </a:r>
            <a:endParaRPr lang="en-US" b="1">
              <a:ea typeface="Calibri"/>
              <a:cs typeface="Calibri"/>
            </a:endParaRPr>
          </a:p>
          <a:p>
            <a:pPr marL="6675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cs typeface="Calibri"/>
              </a:rPr>
              <a:t>Scanning after administration bypasses safety features</a:t>
            </a:r>
          </a:p>
          <a:p>
            <a:pPr marL="6675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cs typeface="Calibri"/>
              </a:rPr>
              <a:t>Scanning after administration highlights errors but does not prevent them</a:t>
            </a:r>
          </a:p>
          <a:p>
            <a:pPr marL="9093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>
                <a:ea typeface="Calibri"/>
                <a:cs typeface="Calibri"/>
              </a:rPr>
              <a:t> Scan barcode directly on the product instead of barcode on the institution-generated label</a:t>
            </a:r>
          </a:p>
          <a:p>
            <a:pPr marL="6675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cs typeface="Calibri"/>
              </a:rPr>
              <a:t>Unless compounded, where barcode on the EMR label should be scanned (examples: IV or cream).</a:t>
            </a:r>
          </a:p>
          <a:p>
            <a:pPr marL="9093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 </a:t>
            </a:r>
            <a:r>
              <a:rPr lang="en-US" b="1">
                <a:cs typeface="Calibri"/>
              </a:rPr>
              <a:t>Look at the screen upon bar-coding to ensure proper documentation and review alerts</a:t>
            </a:r>
            <a:endParaRPr lang="en-US" b="1"/>
          </a:p>
          <a:p>
            <a:pPr marL="6675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cs typeface="Calibri"/>
              </a:rPr>
              <a:t>Do not rely only upon hearing the beep to consider the med as documented!</a:t>
            </a:r>
          </a:p>
          <a:p>
            <a:pPr marL="6675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>
                <a:cs typeface="Calibri"/>
              </a:rPr>
              <a:t>Pop-ups may appear for additional documentation after bar-coding</a:t>
            </a:r>
          </a:p>
          <a:p>
            <a:pPr marL="9093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>
                <a:cs typeface="Calibri"/>
              </a:rPr>
              <a:t> Scan new dose’s packaging before opening - do NOT scan used packaging from previous dose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9533B-4AEB-784D-2D74-B1854D99DE6C}"/>
              </a:ext>
            </a:extLst>
          </p:cNvPr>
          <p:cNvSpPr txBox="1"/>
          <p:nvPr/>
        </p:nvSpPr>
        <p:spPr>
          <a:xfrm>
            <a:off x="4270344" y="6473952"/>
            <a:ext cx="765041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ASHP Statement on bar-code-enabled medication administration technology. </a:t>
            </a:r>
            <a:r>
              <a:rPr lang="en-US" sz="1100" i="1">
                <a:solidFill>
                  <a:schemeClr val="bg1"/>
                </a:solidFill>
                <a:ea typeface="+mn-lt"/>
                <a:cs typeface="+mn-lt"/>
              </a:rPr>
              <a:t>Am J Health Syst Pharm</a:t>
            </a:r>
            <a:r>
              <a:rPr lang="en-US" sz="1100">
                <a:solidFill>
                  <a:schemeClr val="bg1"/>
                </a:solidFill>
                <a:ea typeface="+mn-lt"/>
                <a:cs typeface="+mn-lt"/>
              </a:rPr>
              <a:t>. 2009;66(6):588-590.</a:t>
            </a:r>
            <a:endParaRPr lang="en-US" sz="11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34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BCMA –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WHAT IT CAN/CANNOT CATCH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B38133-5CEF-EEE0-4355-6144C7B28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93441"/>
              </p:ext>
            </p:extLst>
          </p:nvPr>
        </p:nvGraphicFramePr>
        <p:xfrm>
          <a:off x="1097280" y="1872574"/>
          <a:ext cx="493776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36900143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6533147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1800"/>
                        <a:t>ITEM</a:t>
                      </a:r>
                    </a:p>
                    <a:p>
                      <a:r>
                        <a:rPr lang="en-US" sz="1800"/>
                        <a:t>(AKA ‘THE RIGHTS’)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WILL BCMA CATCH?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092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80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667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80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225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80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20109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8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05339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/>
                        <a:t>Dosage Form*</a:t>
                      </a:r>
                      <a:r>
                        <a:rPr lang="en-US" sz="1200"/>
                        <a:t> </a:t>
                      </a:r>
                      <a:br>
                        <a:rPr lang="en-US" sz="1200"/>
                      </a:br>
                      <a:r>
                        <a:rPr lang="en-US" sz="1200"/>
                        <a:t>(e.g. tab, cap, </a:t>
                      </a:r>
                      <a:r>
                        <a:rPr lang="en-US" sz="1200" err="1"/>
                        <a:t>inj</a:t>
                      </a:r>
                      <a:r>
                        <a:rPr lang="en-US" sz="1200"/>
                        <a:t>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03116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163C513-2726-ECFA-5456-E26046DD8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442463"/>
              </p:ext>
            </p:extLst>
          </p:nvPr>
        </p:nvGraphicFramePr>
        <p:xfrm>
          <a:off x="6217920" y="1872574"/>
          <a:ext cx="493776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160">
                  <a:extLst>
                    <a:ext uri="{9D8B030D-6E8A-4147-A177-3AD203B41FA5}">
                      <a16:colId xmlns:a16="http://schemas.microsoft.com/office/drawing/2014/main" val="36900143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6533147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  <a:p>
                      <a:r>
                        <a:rPr lang="en-US"/>
                        <a:t>(AKA ‘THE RIGHTS’)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WILL BCMA CATCH?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092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ea typeface="Calibri"/>
                          <a:cs typeface="Calibri"/>
                        </a:rPr>
                        <a:t>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84676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800">
                          <a:ea typeface="Calibri"/>
                          <a:cs typeface="Calibri"/>
                        </a:rPr>
                        <a:t>Indication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75392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1800">
                          <a:ea typeface="Calibri"/>
                          <a:cs typeface="Calibri"/>
                        </a:rPr>
                        <a:t>Package DOES NOT equal full dose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200">
                          <a:ea typeface="Calibri"/>
                          <a:cs typeface="Calibri"/>
                        </a:rPr>
                        <a:t>(e.g. if dose needs to be drawn up at bedside OR if multiple syringes needed to make a dose)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55514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rgbClr val="404040"/>
                          </a:solidFill>
                          <a:ea typeface="Calibri"/>
                          <a:cs typeface="Calibri"/>
                        </a:rPr>
                        <a:t>Patient-specific, bulk medications </a:t>
                      </a:r>
                      <a:endParaRPr lang="en-US" sz="110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a typeface="Calibri"/>
                          <a:cs typeface="Calibri"/>
                        </a:rPr>
                        <a:t>(e.g. creams, lotions, insulin pens)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0164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rgbClr val="404040"/>
                          </a:solidFill>
                          <a:ea typeface="Calibri"/>
                          <a:cs typeface="Calibri"/>
                        </a:rPr>
                        <a:t>Multiple components required </a:t>
                      </a:r>
                      <a:br>
                        <a:rPr lang="en-US" sz="1800">
                          <a:solidFill>
                            <a:srgbClr val="404040"/>
                          </a:solidFill>
                          <a:ea typeface="Calibri"/>
                          <a:cs typeface="Calibri"/>
                        </a:rPr>
                      </a:br>
                      <a:r>
                        <a:rPr lang="en-US" sz="1200">
                          <a:solidFill>
                            <a:srgbClr val="404040"/>
                          </a:solidFill>
                          <a:ea typeface="Calibri"/>
                          <a:cs typeface="Calibri"/>
                        </a:rPr>
                        <a:t>(e.g. multi-component vaccines)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2631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F9976FC-CBF7-1D3C-7808-008A1002F085}"/>
              </a:ext>
            </a:extLst>
          </p:cNvPr>
          <p:cNvSpPr txBox="1"/>
          <p:nvPr/>
        </p:nvSpPr>
        <p:spPr>
          <a:xfrm>
            <a:off x="5279009" y="6473952"/>
            <a:ext cx="6562847" cy="2616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>
                <a:solidFill>
                  <a:schemeClr val="bg1"/>
                </a:solidFill>
                <a:ea typeface="Calibri"/>
                <a:cs typeface="Calibri"/>
              </a:rPr>
              <a:t>*BCMA use may trigger a warning to the user that the dosage form needs to be modified before administration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967B9-B2FD-1158-67E4-1ECFA37CA259}"/>
              </a:ext>
            </a:extLst>
          </p:cNvPr>
          <p:cNvSpPr txBox="1"/>
          <p:nvPr/>
        </p:nvSpPr>
        <p:spPr>
          <a:xfrm>
            <a:off x="9062015" y="458494"/>
            <a:ext cx="1877391" cy="92333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This may be a great place to put the 5 rights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66FE-A301-FE42-6335-BD6C7AED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BCMA – </a:t>
            </a:r>
            <a:r>
              <a:rPr lang="en-US" cap="all">
                <a:cs typeface="Calibri"/>
              </a:rPr>
              <a:t>What to do if you receive an alert upon barcoding?</a:t>
            </a:r>
            <a:endParaRPr lang="en-US" cap="al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DCAD-7DA4-4974-9FE5-6291FC48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7088"/>
            <a:ext cx="10613767" cy="2413262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 Assume the medication is wrong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 Obtain an independent double check from another nurse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 Consult with your pharmacist if appropriate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cs typeface="Calibri"/>
              </a:rPr>
              <a:t> If the alert is inappropriate or the cause of the alert remains unknown, follow your institutional process to resolve</a:t>
            </a:r>
          </a:p>
        </p:txBody>
      </p:sp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CF2902-374C-F480-A30E-BE08D1AE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86" y="4543154"/>
            <a:ext cx="4156587" cy="15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398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57380d-7860-48b6-b0ff-6f89d5dec9e9">
      <Terms xmlns="http://schemas.microsoft.com/office/infopath/2007/PartnerControls"/>
    </lcf76f155ced4ddcb4097134ff3c332f>
    <TaxCatchAll xmlns="37cb08ff-424b-4791-85e6-cc7fb6328f8c" xsi:nil="true"/>
    <_Flow_SignoffStatus xmlns="b757380d-7860-48b6-b0ff-6f89d5dec9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4F9C77EAFEA47AB04623D0EE3EA6C" ma:contentTypeVersion="15" ma:contentTypeDescription="Create a new document." ma:contentTypeScope="" ma:versionID="2e80795e6b05fe115886b05154eb2a13">
  <xsd:schema xmlns:xsd="http://www.w3.org/2001/XMLSchema" xmlns:xs="http://www.w3.org/2001/XMLSchema" xmlns:p="http://schemas.microsoft.com/office/2006/metadata/properties" xmlns:ns2="b757380d-7860-48b6-b0ff-6f89d5dec9e9" xmlns:ns3="37cb08ff-424b-4791-85e6-cc7fb6328f8c" targetNamespace="http://schemas.microsoft.com/office/2006/metadata/properties" ma:root="true" ma:fieldsID="1f33904ad0374bfc3dcbc74043e8ef59" ns2:_="" ns3:_="">
    <xsd:import namespace="b757380d-7860-48b6-b0ff-6f89d5dec9e9"/>
    <xsd:import namespace="37cb08ff-424b-4791-85e6-cc7fb6328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7380d-7860-48b6-b0ff-6f89d5dec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2d68d1a-ea82-452c-bf2f-d734c326d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b08ff-424b-4791-85e6-cc7fb6328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4f4ef31-a8c2-4a59-a9f0-1f49eda168f6}" ma:internalName="TaxCatchAll" ma:showField="CatchAllData" ma:web="37cb08ff-424b-4791-85e6-cc7fb6328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F7BC32-EDD4-4ED5-BF16-D851CFCBDE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496E1-BFFE-4989-9843-523BE30A322A}">
  <ds:schemaRefs>
    <ds:schemaRef ds:uri="http://schemas.microsoft.com/office/2006/metadata/properties"/>
    <ds:schemaRef ds:uri="http://www.w3.org/2000/xmlns/"/>
    <ds:schemaRef ds:uri="b757380d-7860-48b6-b0ff-6f89d5dec9e9"/>
    <ds:schemaRef ds:uri="http://schemas.microsoft.com/office/infopath/2007/PartnerControls"/>
    <ds:schemaRef ds:uri="37cb08ff-424b-4791-85e6-cc7fb6328f8c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C102ED39-1074-460F-A79B-F338FB6740C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757380d-7860-48b6-b0ff-6f89d5dec9e9"/>
    <ds:schemaRef ds:uri="37cb08ff-424b-4791-85e6-cc7fb6328f8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1555</Words>
  <Application>Microsoft Office PowerPoint</Application>
  <PresentationFormat>Widescreen</PresentationFormat>
  <Paragraphs>211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STXingkai</vt:lpstr>
      <vt:lpstr>Calibri</vt:lpstr>
      <vt:lpstr>Calibri Light</vt:lpstr>
      <vt:lpstr>Courier New</vt:lpstr>
      <vt:lpstr>Wingdings</vt:lpstr>
      <vt:lpstr>Wingdings,Sans-Serif</vt:lpstr>
      <vt:lpstr>Retrospect</vt:lpstr>
      <vt:lpstr>Medication Safety for Nurses MODULE 2</vt:lpstr>
      <vt:lpstr>OUTLINE</vt:lpstr>
      <vt:lpstr>Barcoded Medication Administration (BCMA)</vt:lpstr>
      <vt:lpstr>BCMA –  MEDICATION ADMINISTRATION POLICY</vt:lpstr>
      <vt:lpstr>BCMA –  OVERVIEW</vt:lpstr>
      <vt:lpstr>BCMA –  LIMITATIONS</vt:lpstr>
      <vt:lpstr>BCMA –  SAFE PRACTICES</vt:lpstr>
      <vt:lpstr>BCMA –  WHAT IT CAN/CANNOT CATCH</vt:lpstr>
      <vt:lpstr>BCMA – What to do if you receive an alert upon barcoding?</vt:lpstr>
      <vt:lpstr>BCMA –  METRICS</vt:lpstr>
      <vt:lpstr>Automated Dispensing Cabinets (ADC)</vt:lpstr>
      <vt:lpstr>Automated Dispensing Cabinets (ADC) –  FUN FACTS</vt:lpstr>
      <vt:lpstr>Automated Dispensing Cabinets (ADC) –  POLICY</vt:lpstr>
      <vt:lpstr>Automated Dispensing Cabinets (ADC) –  Errors</vt:lpstr>
      <vt:lpstr>Automated Dispensing Cabinets (ADC) –  SAFE PRACTICES</vt:lpstr>
      <vt:lpstr>Automated Dispensing Cabinets (ADC) –  METRICS</vt:lpstr>
      <vt:lpstr>Infusion Pumps</vt:lpstr>
      <vt:lpstr>Infusion Pumps- TYPES</vt:lpstr>
      <vt:lpstr>Infusion Pump –  POLICY</vt:lpstr>
      <vt:lpstr>Infusion Pumps- ERRORS</vt:lpstr>
      <vt:lpstr>Infusion Pumps –  SAFE PRACTICES</vt:lpstr>
      <vt:lpstr>Infusion Pumps –  METRICS</vt:lpstr>
      <vt:lpstr>MEDICATION SAFETY RESOURCES at [INSERT INSTITUTION NAME]</vt:lpstr>
      <vt:lpstr>Perfection is not attainable, but if we chase perfection, we can catch excellence.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 Safety for Nurses MODULE 1</dc:title>
  <dc:creator>Jennifer E Matias</dc:creator>
  <cp:lastModifiedBy>Rena Sackett</cp:lastModifiedBy>
  <cp:revision>3</cp:revision>
  <dcterms:created xsi:type="dcterms:W3CDTF">2023-04-21T16:39:01Z</dcterms:created>
  <dcterms:modified xsi:type="dcterms:W3CDTF">2024-07-22T19:23:02Z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0x0101001F14F9C77EAFEA47AB04623D0EE3EA6C</vt:lpwstr>
  </property>
  <property fmtid="{D5CDD505-2E9C-101B-9397-08002B2CF9AE}" pid="3" name="MediaServiceImageTags">
    <vt:lpwstr/>
  </property>
</Properties>
</file>