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omments/modernComment_117_66636123.xml" ContentType="application/vnd.ms-powerpoint.comment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2"/>
  </p:notesMasterIdLst>
  <p:sldIdLst>
    <p:sldId id="256" r:id="rId5"/>
    <p:sldId id="259" r:id="rId6"/>
    <p:sldId id="262" r:id="rId7"/>
    <p:sldId id="265" r:id="rId8"/>
    <p:sldId id="260" r:id="rId9"/>
    <p:sldId id="276" r:id="rId10"/>
    <p:sldId id="266" r:id="rId11"/>
    <p:sldId id="267" r:id="rId12"/>
    <p:sldId id="277" r:id="rId13"/>
    <p:sldId id="278" r:id="rId14"/>
    <p:sldId id="268" r:id="rId15"/>
    <p:sldId id="279" r:id="rId16"/>
    <p:sldId id="280" r:id="rId17"/>
    <p:sldId id="269" r:id="rId18"/>
    <p:sldId id="261" r:id="rId19"/>
    <p:sldId id="270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1A6F08-E78B-4610-BC87-83F1D17EB265}" name="Daniel,Joel" initials="Da" userId="S::jdanie5_coxhealth.com#ext#@ashp.org::2dfb37c6-34b1-4f9a-8949-d63f12825e6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9B688-C08D-49E3-B916-C99A5165CC6A}" v="11" dt="2024-07-22T19:23:46.8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6807" autoAdjust="0"/>
  </p:normalViewPr>
  <p:slideViewPr>
    <p:cSldViewPr snapToGrid="0">
      <p:cViewPr varScale="1">
        <p:scale>
          <a:sx n="85" d="100"/>
          <a:sy n="85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 Sackett" userId="d1b7565a-5dcb-4a26-816c-de7d34abcc3c" providerId="ADAL" clId="{06F9B688-C08D-49E3-B916-C99A5165CC6A}"/>
    <pc:docChg chg="undo custSel modSld modMainMaster">
      <pc:chgData name="Rena Sackett" userId="d1b7565a-5dcb-4a26-816c-de7d34abcc3c" providerId="ADAL" clId="{06F9B688-C08D-49E3-B916-C99A5165CC6A}" dt="2024-07-22T19:24:32.004" v="26" actId="478"/>
      <pc:docMkLst>
        <pc:docMk/>
      </pc:docMkLst>
      <pc:sldChg chg="delSp mod">
        <pc:chgData name="Rena Sackett" userId="d1b7565a-5dcb-4a26-816c-de7d34abcc3c" providerId="ADAL" clId="{06F9B688-C08D-49E3-B916-C99A5165CC6A}" dt="2024-07-22T19:23:52.801" v="11" actId="478"/>
        <pc:sldMkLst>
          <pc:docMk/>
          <pc:sldMk cId="4041690946" sldId="256"/>
        </pc:sldMkLst>
        <pc:picChg chg="del">
          <ac:chgData name="Rena Sackett" userId="d1b7565a-5dcb-4a26-816c-de7d34abcc3c" providerId="ADAL" clId="{06F9B688-C08D-49E3-B916-C99A5165CC6A}" dt="2024-07-22T19:23:52.801" v="11" actId="478"/>
          <ac:picMkLst>
            <pc:docMk/>
            <pc:sldMk cId="4041690946" sldId="256"/>
            <ac:picMk id="5" creationId="{F04A1190-326D-4618-4D50-1A4D14C7145E}"/>
          </ac:picMkLst>
        </pc:picChg>
      </pc:sldChg>
      <pc:sldChg chg="delSp mod">
        <pc:chgData name="Rena Sackett" userId="d1b7565a-5dcb-4a26-816c-de7d34abcc3c" providerId="ADAL" clId="{06F9B688-C08D-49E3-B916-C99A5165CC6A}" dt="2024-07-22T19:23:54.503" v="12" actId="478"/>
        <pc:sldMkLst>
          <pc:docMk/>
          <pc:sldMk cId="3911418271" sldId="259"/>
        </pc:sldMkLst>
        <pc:picChg chg="del">
          <ac:chgData name="Rena Sackett" userId="d1b7565a-5dcb-4a26-816c-de7d34abcc3c" providerId="ADAL" clId="{06F9B688-C08D-49E3-B916-C99A5165CC6A}" dt="2024-07-22T19:23:54.503" v="12" actId="478"/>
          <ac:picMkLst>
            <pc:docMk/>
            <pc:sldMk cId="3911418271" sldId="259"/>
            <ac:picMk id="4" creationId="{946E922F-9DF0-53C3-F0DA-0E5403AA5559}"/>
          </ac:picMkLst>
        </pc:picChg>
      </pc:sldChg>
      <pc:sldChg chg="delSp mod">
        <pc:chgData name="Rena Sackett" userId="d1b7565a-5dcb-4a26-816c-de7d34abcc3c" providerId="ADAL" clId="{06F9B688-C08D-49E3-B916-C99A5165CC6A}" dt="2024-07-22T19:24:00.272" v="14" actId="478"/>
        <pc:sldMkLst>
          <pc:docMk/>
          <pc:sldMk cId="1850667861" sldId="260"/>
        </pc:sldMkLst>
        <pc:picChg chg="del">
          <ac:chgData name="Rena Sackett" userId="d1b7565a-5dcb-4a26-816c-de7d34abcc3c" providerId="ADAL" clId="{06F9B688-C08D-49E3-B916-C99A5165CC6A}" dt="2024-07-22T19:24:00.272" v="14" actId="478"/>
          <ac:picMkLst>
            <pc:docMk/>
            <pc:sldMk cId="1850667861" sldId="260"/>
            <ac:picMk id="5" creationId="{B47CC2C4-586C-595F-7F92-6A20A082FE12}"/>
          </ac:picMkLst>
        </pc:picChg>
      </pc:sldChg>
      <pc:sldChg chg="delSp mod">
        <pc:chgData name="Rena Sackett" userId="d1b7565a-5dcb-4a26-816c-de7d34abcc3c" providerId="ADAL" clId="{06F9B688-C08D-49E3-B916-C99A5165CC6A}" dt="2024-07-22T19:24:28.068" v="24" actId="478"/>
        <pc:sldMkLst>
          <pc:docMk/>
          <pc:sldMk cId="1171031180" sldId="261"/>
        </pc:sldMkLst>
        <pc:picChg chg="del">
          <ac:chgData name="Rena Sackett" userId="d1b7565a-5dcb-4a26-816c-de7d34abcc3c" providerId="ADAL" clId="{06F9B688-C08D-49E3-B916-C99A5165CC6A}" dt="2024-07-22T19:24:28.068" v="24" actId="478"/>
          <ac:picMkLst>
            <pc:docMk/>
            <pc:sldMk cId="1171031180" sldId="261"/>
            <ac:picMk id="5" creationId="{F2F98FEA-C081-CF49-8008-1E3119FBF818}"/>
          </ac:picMkLst>
        </pc:picChg>
      </pc:sldChg>
      <pc:sldChg chg="delSp mod">
        <pc:chgData name="Rena Sackett" userId="d1b7565a-5dcb-4a26-816c-de7d34abcc3c" providerId="ADAL" clId="{06F9B688-C08D-49E3-B916-C99A5165CC6A}" dt="2024-07-22T19:23:57.926" v="13" actId="478"/>
        <pc:sldMkLst>
          <pc:docMk/>
          <pc:sldMk cId="665173305" sldId="265"/>
        </pc:sldMkLst>
        <pc:picChg chg="del">
          <ac:chgData name="Rena Sackett" userId="d1b7565a-5dcb-4a26-816c-de7d34abcc3c" providerId="ADAL" clId="{06F9B688-C08D-49E3-B916-C99A5165CC6A}" dt="2024-07-22T19:23:57.926" v="13" actId="478"/>
          <ac:picMkLst>
            <pc:docMk/>
            <pc:sldMk cId="665173305" sldId="265"/>
            <ac:picMk id="4" creationId="{224DD76B-C6BC-B50E-719A-52265C24AB73}"/>
          </ac:picMkLst>
        </pc:picChg>
      </pc:sldChg>
      <pc:sldChg chg="delSp mod">
        <pc:chgData name="Rena Sackett" userId="d1b7565a-5dcb-4a26-816c-de7d34abcc3c" providerId="ADAL" clId="{06F9B688-C08D-49E3-B916-C99A5165CC6A}" dt="2024-07-22T19:24:04.570" v="16" actId="478"/>
        <pc:sldMkLst>
          <pc:docMk/>
          <pc:sldMk cId="1189754095" sldId="266"/>
        </pc:sldMkLst>
        <pc:picChg chg="del">
          <ac:chgData name="Rena Sackett" userId="d1b7565a-5dcb-4a26-816c-de7d34abcc3c" providerId="ADAL" clId="{06F9B688-C08D-49E3-B916-C99A5165CC6A}" dt="2024-07-22T19:24:04.570" v="16" actId="478"/>
          <ac:picMkLst>
            <pc:docMk/>
            <pc:sldMk cId="1189754095" sldId="266"/>
            <ac:picMk id="6" creationId="{20C4ADD8-36A7-6518-2487-6012239B794A}"/>
          </ac:picMkLst>
        </pc:picChg>
      </pc:sldChg>
      <pc:sldChg chg="delSp mod">
        <pc:chgData name="Rena Sackett" userId="d1b7565a-5dcb-4a26-816c-de7d34abcc3c" providerId="ADAL" clId="{06F9B688-C08D-49E3-B916-C99A5165CC6A}" dt="2024-07-22T19:24:06.344" v="17" actId="478"/>
        <pc:sldMkLst>
          <pc:docMk/>
          <pc:sldMk cId="4225825884" sldId="267"/>
        </pc:sldMkLst>
        <pc:picChg chg="del">
          <ac:chgData name="Rena Sackett" userId="d1b7565a-5dcb-4a26-816c-de7d34abcc3c" providerId="ADAL" clId="{06F9B688-C08D-49E3-B916-C99A5165CC6A}" dt="2024-07-22T19:24:06.344" v="17" actId="478"/>
          <ac:picMkLst>
            <pc:docMk/>
            <pc:sldMk cId="4225825884" sldId="267"/>
            <ac:picMk id="7" creationId="{5810662A-D7B8-6606-5628-D794563DF5DC}"/>
          </ac:picMkLst>
        </pc:picChg>
      </pc:sldChg>
      <pc:sldChg chg="addSp delSp mod">
        <pc:chgData name="Rena Sackett" userId="d1b7565a-5dcb-4a26-816c-de7d34abcc3c" providerId="ADAL" clId="{06F9B688-C08D-49E3-B916-C99A5165CC6A}" dt="2024-07-22T19:24:16.813" v="21" actId="478"/>
        <pc:sldMkLst>
          <pc:docMk/>
          <pc:sldMk cId="2680423306" sldId="268"/>
        </pc:sldMkLst>
        <pc:picChg chg="add del">
          <ac:chgData name="Rena Sackett" userId="d1b7565a-5dcb-4a26-816c-de7d34abcc3c" providerId="ADAL" clId="{06F9B688-C08D-49E3-B916-C99A5165CC6A}" dt="2024-07-22T19:24:16.813" v="21" actId="478"/>
          <ac:picMkLst>
            <pc:docMk/>
            <pc:sldMk cId="2680423306" sldId="268"/>
            <ac:picMk id="10" creationId="{A03C0A16-FF3A-AFAD-4F9C-326C512DD7DF}"/>
          </ac:picMkLst>
        </pc:picChg>
      </pc:sldChg>
      <pc:sldChg chg="delSp mod">
        <pc:chgData name="Rena Sackett" userId="d1b7565a-5dcb-4a26-816c-de7d34abcc3c" providerId="ADAL" clId="{06F9B688-C08D-49E3-B916-C99A5165CC6A}" dt="2024-07-22T19:24:29.849" v="25" actId="478"/>
        <pc:sldMkLst>
          <pc:docMk/>
          <pc:sldMk cId="1777244448" sldId="270"/>
        </pc:sldMkLst>
        <pc:picChg chg="del">
          <ac:chgData name="Rena Sackett" userId="d1b7565a-5dcb-4a26-816c-de7d34abcc3c" providerId="ADAL" clId="{06F9B688-C08D-49E3-B916-C99A5165CC6A}" dt="2024-07-22T19:24:29.849" v="25" actId="478"/>
          <ac:picMkLst>
            <pc:docMk/>
            <pc:sldMk cId="1777244448" sldId="270"/>
            <ac:picMk id="9" creationId="{5BF84EF2-9EEC-2FB8-2AA1-95BEE439C620}"/>
          </ac:picMkLst>
        </pc:picChg>
      </pc:sldChg>
      <pc:sldChg chg="delSp mod">
        <pc:chgData name="Rena Sackett" userId="d1b7565a-5dcb-4a26-816c-de7d34abcc3c" providerId="ADAL" clId="{06F9B688-C08D-49E3-B916-C99A5165CC6A}" dt="2024-07-22T19:24:32.004" v="26" actId="478"/>
        <pc:sldMkLst>
          <pc:docMk/>
          <pc:sldMk cId="4149341117" sldId="275"/>
        </pc:sldMkLst>
        <pc:picChg chg="del">
          <ac:chgData name="Rena Sackett" userId="d1b7565a-5dcb-4a26-816c-de7d34abcc3c" providerId="ADAL" clId="{06F9B688-C08D-49E3-B916-C99A5165CC6A}" dt="2024-07-22T19:24:32.004" v="26" actId="478"/>
          <ac:picMkLst>
            <pc:docMk/>
            <pc:sldMk cId="4149341117" sldId="275"/>
            <ac:picMk id="4" creationId="{C4387D9B-B6FE-2EE2-C196-CCD0C690767E}"/>
          </ac:picMkLst>
        </pc:picChg>
      </pc:sldChg>
      <pc:sldChg chg="delSp mod">
        <pc:chgData name="Rena Sackett" userId="d1b7565a-5dcb-4a26-816c-de7d34abcc3c" providerId="ADAL" clId="{06F9B688-C08D-49E3-B916-C99A5165CC6A}" dt="2024-07-22T19:24:02.336" v="15" actId="478"/>
        <pc:sldMkLst>
          <pc:docMk/>
          <pc:sldMk cId="1149670336" sldId="276"/>
        </pc:sldMkLst>
        <pc:picChg chg="del">
          <ac:chgData name="Rena Sackett" userId="d1b7565a-5dcb-4a26-816c-de7d34abcc3c" providerId="ADAL" clId="{06F9B688-C08D-49E3-B916-C99A5165CC6A}" dt="2024-07-22T19:24:02.336" v="15" actId="478"/>
          <ac:picMkLst>
            <pc:docMk/>
            <pc:sldMk cId="1149670336" sldId="276"/>
            <ac:picMk id="5" creationId="{304CAA94-AF74-99C0-1B26-B4C92A7FAE9B}"/>
          </ac:picMkLst>
        </pc:picChg>
      </pc:sldChg>
      <pc:sldChg chg="delSp mod">
        <pc:chgData name="Rena Sackett" userId="d1b7565a-5dcb-4a26-816c-de7d34abcc3c" providerId="ADAL" clId="{06F9B688-C08D-49E3-B916-C99A5165CC6A}" dt="2024-07-22T19:24:10.018" v="18" actId="478"/>
        <pc:sldMkLst>
          <pc:docMk/>
          <pc:sldMk cId="1500299068" sldId="277"/>
        </pc:sldMkLst>
        <pc:picChg chg="del">
          <ac:chgData name="Rena Sackett" userId="d1b7565a-5dcb-4a26-816c-de7d34abcc3c" providerId="ADAL" clId="{06F9B688-C08D-49E3-B916-C99A5165CC6A}" dt="2024-07-22T19:24:10.018" v="18" actId="478"/>
          <ac:picMkLst>
            <pc:docMk/>
            <pc:sldMk cId="1500299068" sldId="277"/>
            <ac:picMk id="5" creationId="{2FF49596-A410-D8F0-AB23-9EE5D7FAAFD6}"/>
          </ac:picMkLst>
        </pc:picChg>
      </pc:sldChg>
      <pc:sldChg chg="delSp mod">
        <pc:chgData name="Rena Sackett" userId="d1b7565a-5dcb-4a26-816c-de7d34abcc3c" providerId="ADAL" clId="{06F9B688-C08D-49E3-B916-C99A5165CC6A}" dt="2024-07-22T19:24:13.203" v="19" actId="478"/>
        <pc:sldMkLst>
          <pc:docMk/>
          <pc:sldMk cId="2899310019" sldId="278"/>
        </pc:sldMkLst>
        <pc:picChg chg="del">
          <ac:chgData name="Rena Sackett" userId="d1b7565a-5dcb-4a26-816c-de7d34abcc3c" providerId="ADAL" clId="{06F9B688-C08D-49E3-B916-C99A5165CC6A}" dt="2024-07-22T19:24:13.203" v="19" actId="478"/>
          <ac:picMkLst>
            <pc:docMk/>
            <pc:sldMk cId="2899310019" sldId="278"/>
            <ac:picMk id="5" creationId="{A420B9B7-940A-0FB2-B9F5-4281DDF7D81C}"/>
          </ac:picMkLst>
        </pc:picChg>
      </pc:sldChg>
      <pc:sldChg chg="delSp mod">
        <pc:chgData name="Rena Sackett" userId="d1b7565a-5dcb-4a26-816c-de7d34abcc3c" providerId="ADAL" clId="{06F9B688-C08D-49E3-B916-C99A5165CC6A}" dt="2024-07-22T19:24:20.919" v="22" actId="478"/>
        <pc:sldMkLst>
          <pc:docMk/>
          <pc:sldMk cId="1717788963" sldId="279"/>
        </pc:sldMkLst>
        <pc:picChg chg="del">
          <ac:chgData name="Rena Sackett" userId="d1b7565a-5dcb-4a26-816c-de7d34abcc3c" providerId="ADAL" clId="{06F9B688-C08D-49E3-B916-C99A5165CC6A}" dt="2024-07-22T19:24:20.919" v="22" actId="478"/>
          <ac:picMkLst>
            <pc:docMk/>
            <pc:sldMk cId="1717788963" sldId="279"/>
            <ac:picMk id="5" creationId="{C661C20A-2C3D-1888-238D-98834CC7A5A0}"/>
          </ac:picMkLst>
        </pc:picChg>
      </pc:sldChg>
      <pc:sldChg chg="delSp mod">
        <pc:chgData name="Rena Sackett" userId="d1b7565a-5dcb-4a26-816c-de7d34abcc3c" providerId="ADAL" clId="{06F9B688-C08D-49E3-B916-C99A5165CC6A}" dt="2024-07-22T19:24:24.644" v="23" actId="478"/>
        <pc:sldMkLst>
          <pc:docMk/>
          <pc:sldMk cId="2342794068" sldId="280"/>
        </pc:sldMkLst>
        <pc:picChg chg="del">
          <ac:chgData name="Rena Sackett" userId="d1b7565a-5dcb-4a26-816c-de7d34abcc3c" providerId="ADAL" clId="{06F9B688-C08D-49E3-B916-C99A5165CC6A}" dt="2024-07-22T19:24:24.644" v="23" actId="478"/>
          <ac:picMkLst>
            <pc:docMk/>
            <pc:sldMk cId="2342794068" sldId="280"/>
            <ac:picMk id="5" creationId="{1ACE56EB-6A6B-BA88-4EA9-2E0F44D4D95A}"/>
          </ac:picMkLst>
        </pc:picChg>
      </pc:sldChg>
      <pc:sldMasterChg chg="addSp modSp modSldLayout">
        <pc:chgData name="Rena Sackett" userId="d1b7565a-5dcb-4a26-816c-de7d34abcc3c" providerId="ADAL" clId="{06F9B688-C08D-49E3-B916-C99A5165CC6A}" dt="2024-07-22T19:23:46.836" v="10"/>
        <pc:sldMasterMkLst>
          <pc:docMk/>
          <pc:sldMasterMk cId="1441436113" sldId="2147483756"/>
        </pc:sldMasterMkLst>
        <pc:picChg chg="add mod">
          <ac:chgData name="Rena Sackett" userId="d1b7565a-5dcb-4a26-816c-de7d34abcc3c" providerId="ADAL" clId="{06F9B688-C08D-49E3-B916-C99A5165CC6A}" dt="2024-07-22T19:23:46.836" v="10"/>
          <ac:picMkLst>
            <pc:docMk/>
            <pc:sldMasterMk cId="1441436113" sldId="2147483756"/>
            <ac:picMk id="8" creationId="{42B14C57-4604-9C9A-1CFD-7B33268FD8BC}"/>
          </ac:picMkLst>
        </pc:picChg>
        <pc:sldLayoutChg chg="addSp modSp">
          <pc:chgData name="Rena Sackett" userId="d1b7565a-5dcb-4a26-816c-de7d34abcc3c" providerId="ADAL" clId="{06F9B688-C08D-49E3-B916-C99A5165CC6A}" dt="2024-07-22T19:23:26.940" v="0"/>
          <pc:sldLayoutMkLst>
            <pc:docMk/>
            <pc:sldMasterMk cId="1441436113" sldId="2147483756"/>
            <pc:sldLayoutMk cId="3515263521" sldId="2147483757"/>
          </pc:sldLayoutMkLst>
          <pc:picChg chg="add mod">
            <ac:chgData name="Rena Sackett" userId="d1b7565a-5dcb-4a26-816c-de7d34abcc3c" providerId="ADAL" clId="{06F9B688-C08D-49E3-B916-C99A5165CC6A}" dt="2024-07-22T19:23:26.940" v="0"/>
            <ac:picMkLst>
              <pc:docMk/>
              <pc:sldMasterMk cId="1441436113" sldId="2147483756"/>
              <pc:sldLayoutMk cId="3515263521" sldId="2147483757"/>
              <ac:picMk id="10" creationId="{86E17BAC-08C8-52FF-2DDA-403AD78A33EA}"/>
            </ac:picMkLst>
          </pc:picChg>
        </pc:sldLayoutChg>
        <pc:sldLayoutChg chg="addSp modSp">
          <pc:chgData name="Rena Sackett" userId="d1b7565a-5dcb-4a26-816c-de7d34abcc3c" providerId="ADAL" clId="{06F9B688-C08D-49E3-B916-C99A5165CC6A}" dt="2024-07-22T19:23:28.900" v="1"/>
          <pc:sldLayoutMkLst>
            <pc:docMk/>
            <pc:sldMasterMk cId="1441436113" sldId="2147483756"/>
            <pc:sldLayoutMk cId="3928124712" sldId="2147483758"/>
          </pc:sldLayoutMkLst>
          <pc:picChg chg="add mod">
            <ac:chgData name="Rena Sackett" userId="d1b7565a-5dcb-4a26-816c-de7d34abcc3c" providerId="ADAL" clId="{06F9B688-C08D-49E3-B916-C99A5165CC6A}" dt="2024-07-22T19:23:28.900" v="1"/>
            <ac:picMkLst>
              <pc:docMk/>
              <pc:sldMasterMk cId="1441436113" sldId="2147483756"/>
              <pc:sldLayoutMk cId="3928124712" sldId="2147483758"/>
              <ac:picMk id="7" creationId="{9EDCDEBA-4928-E2F8-E20C-580DCA7D6B24}"/>
            </ac:picMkLst>
          </pc:picChg>
        </pc:sldLayoutChg>
        <pc:sldLayoutChg chg="addSp modSp">
          <pc:chgData name="Rena Sackett" userId="d1b7565a-5dcb-4a26-816c-de7d34abcc3c" providerId="ADAL" clId="{06F9B688-C08D-49E3-B916-C99A5165CC6A}" dt="2024-07-22T19:23:30.454" v="2"/>
          <pc:sldLayoutMkLst>
            <pc:docMk/>
            <pc:sldMasterMk cId="1441436113" sldId="2147483756"/>
            <pc:sldLayoutMk cId="1687720203" sldId="2147483759"/>
          </pc:sldLayoutMkLst>
          <pc:picChg chg="add mod">
            <ac:chgData name="Rena Sackett" userId="d1b7565a-5dcb-4a26-816c-de7d34abcc3c" providerId="ADAL" clId="{06F9B688-C08D-49E3-B916-C99A5165CC6A}" dt="2024-07-22T19:23:30.454" v="2"/>
            <ac:picMkLst>
              <pc:docMk/>
              <pc:sldMasterMk cId="1441436113" sldId="2147483756"/>
              <pc:sldLayoutMk cId="1687720203" sldId="2147483759"/>
              <ac:picMk id="10" creationId="{FCC58E43-E916-A3B5-9C88-C5A0E14D284E}"/>
            </ac:picMkLst>
          </pc:picChg>
        </pc:sldLayoutChg>
        <pc:sldLayoutChg chg="addSp modSp">
          <pc:chgData name="Rena Sackett" userId="d1b7565a-5dcb-4a26-816c-de7d34abcc3c" providerId="ADAL" clId="{06F9B688-C08D-49E3-B916-C99A5165CC6A}" dt="2024-07-22T19:23:31.924" v="3"/>
          <pc:sldLayoutMkLst>
            <pc:docMk/>
            <pc:sldMasterMk cId="1441436113" sldId="2147483756"/>
            <pc:sldLayoutMk cId="3980599605" sldId="2147483760"/>
          </pc:sldLayoutMkLst>
          <pc:picChg chg="add mod">
            <ac:chgData name="Rena Sackett" userId="d1b7565a-5dcb-4a26-816c-de7d34abcc3c" providerId="ADAL" clId="{06F9B688-C08D-49E3-B916-C99A5165CC6A}" dt="2024-07-22T19:23:31.924" v="3"/>
            <ac:picMkLst>
              <pc:docMk/>
              <pc:sldMasterMk cId="1441436113" sldId="2147483756"/>
              <pc:sldLayoutMk cId="3980599605" sldId="2147483760"/>
              <ac:picMk id="2" creationId="{8DDA477D-957B-EE29-E244-F6A5C682B5D4}"/>
            </ac:picMkLst>
          </pc:picChg>
        </pc:sldLayoutChg>
        <pc:sldLayoutChg chg="addSp modSp">
          <pc:chgData name="Rena Sackett" userId="d1b7565a-5dcb-4a26-816c-de7d34abcc3c" providerId="ADAL" clId="{06F9B688-C08D-49E3-B916-C99A5165CC6A}" dt="2024-07-22T19:23:34.021" v="4"/>
          <pc:sldLayoutMkLst>
            <pc:docMk/>
            <pc:sldMasterMk cId="1441436113" sldId="2147483756"/>
            <pc:sldLayoutMk cId="1323546139" sldId="2147483761"/>
          </pc:sldLayoutMkLst>
          <pc:picChg chg="add mod">
            <ac:chgData name="Rena Sackett" userId="d1b7565a-5dcb-4a26-816c-de7d34abcc3c" providerId="ADAL" clId="{06F9B688-C08D-49E3-B916-C99A5165CC6A}" dt="2024-07-22T19:23:34.021" v="4"/>
            <ac:picMkLst>
              <pc:docMk/>
              <pc:sldMasterMk cId="1441436113" sldId="2147483756"/>
              <pc:sldLayoutMk cId="1323546139" sldId="2147483761"/>
              <ac:picMk id="2" creationId="{2CF96832-8E84-E161-4CED-C0D1EA65B3C4}"/>
            </ac:picMkLst>
          </pc:picChg>
        </pc:sldLayoutChg>
        <pc:sldLayoutChg chg="addSp modSp">
          <pc:chgData name="Rena Sackett" userId="d1b7565a-5dcb-4a26-816c-de7d34abcc3c" providerId="ADAL" clId="{06F9B688-C08D-49E3-B916-C99A5165CC6A}" dt="2024-07-22T19:23:35.535" v="5"/>
          <pc:sldLayoutMkLst>
            <pc:docMk/>
            <pc:sldMasterMk cId="1441436113" sldId="2147483756"/>
            <pc:sldLayoutMk cId="4222785756" sldId="2147483762"/>
          </pc:sldLayoutMkLst>
          <pc:picChg chg="add mod">
            <ac:chgData name="Rena Sackett" userId="d1b7565a-5dcb-4a26-816c-de7d34abcc3c" providerId="ADAL" clId="{06F9B688-C08D-49E3-B916-C99A5165CC6A}" dt="2024-07-22T19:23:35.535" v="5"/>
            <ac:picMkLst>
              <pc:docMk/>
              <pc:sldMasterMk cId="1441436113" sldId="2147483756"/>
              <pc:sldLayoutMk cId="4222785756" sldId="2147483762"/>
              <ac:picMk id="6" creationId="{5CC7C4CA-81A8-A1C9-4CCD-D703985D7056}"/>
            </ac:picMkLst>
          </pc:picChg>
        </pc:sldLayoutChg>
        <pc:sldLayoutChg chg="addSp modSp">
          <pc:chgData name="Rena Sackett" userId="d1b7565a-5dcb-4a26-816c-de7d34abcc3c" providerId="ADAL" clId="{06F9B688-C08D-49E3-B916-C99A5165CC6A}" dt="2024-07-22T19:23:36.862" v="6"/>
          <pc:sldLayoutMkLst>
            <pc:docMk/>
            <pc:sldMasterMk cId="1441436113" sldId="2147483756"/>
            <pc:sldLayoutMk cId="3746488267" sldId="2147483763"/>
          </pc:sldLayoutMkLst>
          <pc:picChg chg="add mod">
            <ac:chgData name="Rena Sackett" userId="d1b7565a-5dcb-4a26-816c-de7d34abcc3c" providerId="ADAL" clId="{06F9B688-C08D-49E3-B916-C99A5165CC6A}" dt="2024-07-22T19:23:36.862" v="6"/>
            <ac:picMkLst>
              <pc:docMk/>
              <pc:sldMasterMk cId="1441436113" sldId="2147483756"/>
              <pc:sldLayoutMk cId="3746488267" sldId="2147483763"/>
              <ac:picMk id="2" creationId="{B1A3CBC8-17AC-172F-5B11-060665CD7D58}"/>
            </ac:picMkLst>
          </pc:picChg>
        </pc:sldLayoutChg>
        <pc:sldLayoutChg chg="addSp modSp">
          <pc:chgData name="Rena Sackett" userId="d1b7565a-5dcb-4a26-816c-de7d34abcc3c" providerId="ADAL" clId="{06F9B688-C08D-49E3-B916-C99A5165CC6A}" dt="2024-07-22T19:23:39.172" v="7"/>
          <pc:sldLayoutMkLst>
            <pc:docMk/>
            <pc:sldMasterMk cId="1441436113" sldId="2147483756"/>
            <pc:sldLayoutMk cId="3646869430" sldId="2147483764"/>
          </pc:sldLayoutMkLst>
          <pc:picChg chg="add mod">
            <ac:chgData name="Rena Sackett" userId="d1b7565a-5dcb-4a26-816c-de7d34abcc3c" providerId="ADAL" clId="{06F9B688-C08D-49E3-B916-C99A5165CC6A}" dt="2024-07-22T19:23:39.172" v="7"/>
            <ac:picMkLst>
              <pc:docMk/>
              <pc:sldMasterMk cId="1441436113" sldId="2147483756"/>
              <pc:sldLayoutMk cId="3646869430" sldId="2147483764"/>
              <ac:picMk id="10" creationId="{EEE5B434-6315-D713-671B-EE6A6C88E787}"/>
            </ac:picMkLst>
          </pc:picChg>
        </pc:sldLayoutChg>
        <pc:sldLayoutChg chg="addSp modSp">
          <pc:chgData name="Rena Sackett" userId="d1b7565a-5dcb-4a26-816c-de7d34abcc3c" providerId="ADAL" clId="{06F9B688-C08D-49E3-B916-C99A5165CC6A}" dt="2024-07-22T19:23:41.349" v="8"/>
          <pc:sldLayoutMkLst>
            <pc:docMk/>
            <pc:sldMasterMk cId="1441436113" sldId="2147483756"/>
            <pc:sldLayoutMk cId="3209686994" sldId="2147483766"/>
          </pc:sldLayoutMkLst>
          <pc:picChg chg="add mod">
            <ac:chgData name="Rena Sackett" userId="d1b7565a-5dcb-4a26-816c-de7d34abcc3c" providerId="ADAL" clId="{06F9B688-C08D-49E3-B916-C99A5165CC6A}" dt="2024-07-22T19:23:41.349" v="8"/>
            <ac:picMkLst>
              <pc:docMk/>
              <pc:sldMasterMk cId="1441436113" sldId="2147483756"/>
              <pc:sldLayoutMk cId="3209686994" sldId="2147483766"/>
              <ac:picMk id="7" creationId="{F2431C9B-C04E-3574-E24A-3982AC00B982}"/>
            </ac:picMkLst>
          </pc:picChg>
        </pc:sldLayoutChg>
        <pc:sldLayoutChg chg="addSp modSp">
          <pc:chgData name="Rena Sackett" userId="d1b7565a-5dcb-4a26-816c-de7d34abcc3c" providerId="ADAL" clId="{06F9B688-C08D-49E3-B916-C99A5165CC6A}" dt="2024-07-22T19:23:43.132" v="9"/>
          <pc:sldLayoutMkLst>
            <pc:docMk/>
            <pc:sldMasterMk cId="1441436113" sldId="2147483756"/>
            <pc:sldLayoutMk cId="489398628" sldId="2147483767"/>
          </pc:sldLayoutMkLst>
          <pc:picChg chg="add mod">
            <ac:chgData name="Rena Sackett" userId="d1b7565a-5dcb-4a26-816c-de7d34abcc3c" providerId="ADAL" clId="{06F9B688-C08D-49E3-B916-C99A5165CC6A}" dt="2024-07-22T19:23:43.132" v="9"/>
            <ac:picMkLst>
              <pc:docMk/>
              <pc:sldMasterMk cId="1441436113" sldId="2147483756"/>
              <pc:sldLayoutMk cId="489398628" sldId="2147483767"/>
              <ac:picMk id="9" creationId="{B7BB1FF6-FEF8-72AF-0EB2-C3B1E594B37B}"/>
            </ac:picMkLst>
          </pc:picChg>
        </pc:sldLayoutChg>
      </pc:sldMasterChg>
    </pc:docChg>
  </pc:docChgLst>
</pc:chgInfo>
</file>

<file path=ppt/comments/modernComment_117_6663612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F06CD57-CCE6-4FCA-A12E-BC7FB6DC91A3}" authorId="{6F1A6F08-E78B-4610-BC87-83F1D17EB265}" created="2024-03-21T19:55:31.48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717788963" sldId="279"/>
      <ac:spMk id="3" creationId="{E242BFA1-BAC6-9817-CC65-BCC01FE1610F}"/>
      <ac:txMk cp="1" len="97">
        <ac:context len="583" hash="3792190319"/>
      </ac:txMk>
    </ac:txMkLst>
    <p188:pos x="1281043" y="507999"/>
    <p188:txBody>
      <a:bodyPr/>
      <a:lstStyle/>
      <a:p>
        <a:r>
          <a:rPr lang="en-US"/>
          <a:t>Quiet Zone..... minimize distraction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D41907-3F6D-43F0-A4D3-A8E310701D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7D9180-9569-4598-9BA1-BBEA5D0143A6}">
      <dgm:prSet/>
      <dgm:spPr/>
      <dgm:t>
        <a:bodyPr/>
        <a:lstStyle/>
        <a:p>
          <a:r>
            <a:rPr lang="en-US" dirty="0"/>
            <a:t>HAM and LASA Strategies</a:t>
          </a:r>
        </a:p>
      </dgm:t>
    </dgm:pt>
    <dgm:pt modelId="{3ED4118C-44ED-4BAA-8BDA-BCE5825825A7}" type="parTrans" cxnId="{A18ADEAD-4E5F-4BCF-B9AE-7A08408C202D}">
      <dgm:prSet/>
      <dgm:spPr/>
      <dgm:t>
        <a:bodyPr/>
        <a:lstStyle/>
        <a:p>
          <a:endParaRPr lang="en-US"/>
        </a:p>
      </dgm:t>
    </dgm:pt>
    <dgm:pt modelId="{D7516DAE-F7CB-440E-ADF9-FA01CFBEAD72}" type="sibTrans" cxnId="{A18ADEAD-4E5F-4BCF-B9AE-7A08408C202D}">
      <dgm:prSet/>
      <dgm:spPr/>
      <dgm:t>
        <a:bodyPr/>
        <a:lstStyle/>
        <a:p>
          <a:endParaRPr lang="en-US"/>
        </a:p>
      </dgm:t>
    </dgm:pt>
    <dgm:pt modelId="{B227E23C-D10C-450C-8CF4-0E89621376ED}">
      <dgm:prSet/>
      <dgm:spPr/>
      <dgm:t>
        <a:bodyPr/>
        <a:lstStyle/>
        <a:p>
          <a:r>
            <a:rPr lang="en-US" dirty="0"/>
            <a:t>Nursing Led Protocols</a:t>
          </a:r>
        </a:p>
      </dgm:t>
    </dgm:pt>
    <dgm:pt modelId="{2AEB2D79-FE8D-4E56-9495-F60669F7E951}" type="parTrans" cxnId="{AAE0127B-4876-4F1B-A60D-F893F67CE4D5}">
      <dgm:prSet/>
      <dgm:spPr/>
      <dgm:t>
        <a:bodyPr/>
        <a:lstStyle/>
        <a:p>
          <a:endParaRPr lang="en-US"/>
        </a:p>
      </dgm:t>
    </dgm:pt>
    <dgm:pt modelId="{2BF18C10-C74C-4496-9C6A-8074B9B1A275}" type="sibTrans" cxnId="{AAE0127B-4876-4F1B-A60D-F893F67CE4D5}">
      <dgm:prSet/>
      <dgm:spPr/>
      <dgm:t>
        <a:bodyPr/>
        <a:lstStyle/>
        <a:p>
          <a:endParaRPr lang="en-US"/>
        </a:p>
      </dgm:t>
    </dgm:pt>
    <dgm:pt modelId="{AE7566ED-A609-4F49-AD9B-BB2590DB5637}">
      <dgm:prSet/>
      <dgm:spPr/>
      <dgm:t>
        <a:bodyPr/>
        <a:lstStyle/>
        <a:p>
          <a:r>
            <a:rPr lang="en-US" dirty="0"/>
            <a:t>Compounding Safety</a:t>
          </a:r>
        </a:p>
      </dgm:t>
    </dgm:pt>
    <dgm:pt modelId="{F3B9DA32-057A-4192-A4E9-DA1B0EDC412E}" type="parTrans" cxnId="{C8B13CAC-E318-4DD9-B06E-5733D44A4893}">
      <dgm:prSet/>
      <dgm:spPr/>
      <dgm:t>
        <a:bodyPr/>
        <a:lstStyle/>
        <a:p>
          <a:endParaRPr lang="en-US"/>
        </a:p>
      </dgm:t>
    </dgm:pt>
    <dgm:pt modelId="{7A857457-F3E7-4A67-9F5F-E72B182D3AB4}" type="sibTrans" cxnId="{C8B13CAC-E318-4DD9-B06E-5733D44A4893}">
      <dgm:prSet/>
      <dgm:spPr/>
      <dgm:t>
        <a:bodyPr/>
        <a:lstStyle/>
        <a:p>
          <a:endParaRPr lang="en-US"/>
        </a:p>
      </dgm:t>
    </dgm:pt>
    <dgm:pt modelId="{9DCE401B-12FE-42D3-966E-6C576BCA9473}">
      <dgm:prSet/>
      <dgm:spPr/>
      <dgm:t>
        <a:bodyPr/>
        <a:lstStyle/>
        <a:p>
          <a:r>
            <a:rPr lang="en-US" dirty="0"/>
            <a:t>Controlled Substances</a:t>
          </a:r>
        </a:p>
      </dgm:t>
    </dgm:pt>
    <dgm:pt modelId="{73AD5656-55ED-4C6D-96B8-951164F54E1A}" type="parTrans" cxnId="{6B8549FC-B4E5-4893-ADEA-4968EC4A8F9E}">
      <dgm:prSet/>
      <dgm:spPr/>
      <dgm:t>
        <a:bodyPr/>
        <a:lstStyle/>
        <a:p>
          <a:endParaRPr lang="en-US"/>
        </a:p>
      </dgm:t>
    </dgm:pt>
    <dgm:pt modelId="{97D8FECC-ED9A-4F9A-A801-81E7BFB108C7}" type="sibTrans" cxnId="{6B8549FC-B4E5-4893-ADEA-4968EC4A8F9E}">
      <dgm:prSet/>
      <dgm:spPr/>
      <dgm:t>
        <a:bodyPr/>
        <a:lstStyle/>
        <a:p>
          <a:endParaRPr lang="en-US"/>
        </a:p>
      </dgm:t>
    </dgm:pt>
    <dgm:pt modelId="{BEE7AB66-9F39-4D58-985E-3F0DD1C8183D}" type="pres">
      <dgm:prSet presAssocID="{78D41907-3F6D-43F0-A4D3-A8E310701DCE}" presName="linear" presStyleCnt="0">
        <dgm:presLayoutVars>
          <dgm:animLvl val="lvl"/>
          <dgm:resizeHandles val="exact"/>
        </dgm:presLayoutVars>
      </dgm:prSet>
      <dgm:spPr/>
    </dgm:pt>
    <dgm:pt modelId="{E0F42C8D-128C-4DF6-A2CA-4569F7EE3A90}" type="pres">
      <dgm:prSet presAssocID="{2F7D9180-9569-4598-9BA1-BBEA5D0143A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DD2BB65-C4AE-4834-80E7-D22BD8239A78}" type="pres">
      <dgm:prSet presAssocID="{D7516DAE-F7CB-440E-ADF9-FA01CFBEAD72}" presName="spacer" presStyleCnt="0"/>
      <dgm:spPr/>
    </dgm:pt>
    <dgm:pt modelId="{5927C82C-C040-40E8-9FC8-22ED13309EA0}" type="pres">
      <dgm:prSet presAssocID="{B227E23C-D10C-450C-8CF4-0E89621376E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2DD258C-56AE-4692-976E-2F6C4AC758B6}" type="pres">
      <dgm:prSet presAssocID="{2BF18C10-C74C-4496-9C6A-8074B9B1A275}" presName="spacer" presStyleCnt="0"/>
      <dgm:spPr/>
    </dgm:pt>
    <dgm:pt modelId="{8A0C9036-0B45-4843-84E9-62BCFCE4B1A3}" type="pres">
      <dgm:prSet presAssocID="{AE7566ED-A609-4F49-AD9B-BB2590DB563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20E304E-2662-4162-8444-44090C7F9B4B}" type="pres">
      <dgm:prSet presAssocID="{7A857457-F3E7-4A67-9F5F-E72B182D3AB4}" presName="spacer" presStyleCnt="0"/>
      <dgm:spPr/>
    </dgm:pt>
    <dgm:pt modelId="{1DD1474D-A353-4E6C-A28F-BBE53D270F1B}" type="pres">
      <dgm:prSet presAssocID="{9DCE401B-12FE-42D3-966E-6C576BCA947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0EBA112-341D-484C-8573-60B577CC88D0}" type="presOf" srcId="{78D41907-3F6D-43F0-A4D3-A8E310701DCE}" destId="{BEE7AB66-9F39-4D58-985E-3F0DD1C8183D}" srcOrd="0" destOrd="0" presId="urn:microsoft.com/office/officeart/2005/8/layout/vList2"/>
    <dgm:cxn modelId="{35926268-3A9E-4FD6-8271-AB1DDA729B85}" type="presOf" srcId="{2F7D9180-9569-4598-9BA1-BBEA5D0143A6}" destId="{E0F42C8D-128C-4DF6-A2CA-4569F7EE3A90}" srcOrd="0" destOrd="0" presId="urn:microsoft.com/office/officeart/2005/8/layout/vList2"/>
    <dgm:cxn modelId="{AAE0127B-4876-4F1B-A60D-F893F67CE4D5}" srcId="{78D41907-3F6D-43F0-A4D3-A8E310701DCE}" destId="{B227E23C-D10C-450C-8CF4-0E89621376ED}" srcOrd="1" destOrd="0" parTransId="{2AEB2D79-FE8D-4E56-9495-F60669F7E951}" sibTransId="{2BF18C10-C74C-4496-9C6A-8074B9B1A275}"/>
    <dgm:cxn modelId="{C8B13CAC-E318-4DD9-B06E-5733D44A4893}" srcId="{78D41907-3F6D-43F0-A4D3-A8E310701DCE}" destId="{AE7566ED-A609-4F49-AD9B-BB2590DB5637}" srcOrd="2" destOrd="0" parTransId="{F3B9DA32-057A-4192-A4E9-DA1B0EDC412E}" sibTransId="{7A857457-F3E7-4A67-9F5F-E72B182D3AB4}"/>
    <dgm:cxn modelId="{A18ADEAD-4E5F-4BCF-B9AE-7A08408C202D}" srcId="{78D41907-3F6D-43F0-A4D3-A8E310701DCE}" destId="{2F7D9180-9569-4598-9BA1-BBEA5D0143A6}" srcOrd="0" destOrd="0" parTransId="{3ED4118C-44ED-4BAA-8BDA-BCE5825825A7}" sibTransId="{D7516DAE-F7CB-440E-ADF9-FA01CFBEAD72}"/>
    <dgm:cxn modelId="{77B44CE6-9BD7-418D-8FDB-C2568607CE59}" type="presOf" srcId="{AE7566ED-A609-4F49-AD9B-BB2590DB5637}" destId="{8A0C9036-0B45-4843-84E9-62BCFCE4B1A3}" srcOrd="0" destOrd="0" presId="urn:microsoft.com/office/officeart/2005/8/layout/vList2"/>
    <dgm:cxn modelId="{5B6CAAEA-C2B7-4BF7-BCF7-A61D436BC7C7}" type="presOf" srcId="{B227E23C-D10C-450C-8CF4-0E89621376ED}" destId="{5927C82C-C040-40E8-9FC8-22ED13309EA0}" srcOrd="0" destOrd="0" presId="urn:microsoft.com/office/officeart/2005/8/layout/vList2"/>
    <dgm:cxn modelId="{6B8549FC-B4E5-4893-ADEA-4968EC4A8F9E}" srcId="{78D41907-3F6D-43F0-A4D3-A8E310701DCE}" destId="{9DCE401B-12FE-42D3-966E-6C576BCA9473}" srcOrd="3" destOrd="0" parTransId="{73AD5656-55ED-4C6D-96B8-951164F54E1A}" sibTransId="{97D8FECC-ED9A-4F9A-A801-81E7BFB108C7}"/>
    <dgm:cxn modelId="{834346FD-00A2-483A-86A3-4DA421082F73}" type="presOf" srcId="{9DCE401B-12FE-42D3-966E-6C576BCA9473}" destId="{1DD1474D-A353-4E6C-A28F-BBE53D270F1B}" srcOrd="0" destOrd="0" presId="urn:microsoft.com/office/officeart/2005/8/layout/vList2"/>
    <dgm:cxn modelId="{33D5A183-AC74-41B7-B38F-3BB54CF2A64A}" type="presParOf" srcId="{BEE7AB66-9F39-4D58-985E-3F0DD1C8183D}" destId="{E0F42C8D-128C-4DF6-A2CA-4569F7EE3A90}" srcOrd="0" destOrd="0" presId="urn:microsoft.com/office/officeart/2005/8/layout/vList2"/>
    <dgm:cxn modelId="{2F8114C7-738C-42D0-AD15-651291DFC416}" type="presParOf" srcId="{BEE7AB66-9F39-4D58-985E-3F0DD1C8183D}" destId="{FDD2BB65-C4AE-4834-80E7-D22BD8239A78}" srcOrd="1" destOrd="0" presId="urn:microsoft.com/office/officeart/2005/8/layout/vList2"/>
    <dgm:cxn modelId="{63E8B469-3613-40B6-8D91-29FDC3CEA2DE}" type="presParOf" srcId="{BEE7AB66-9F39-4D58-985E-3F0DD1C8183D}" destId="{5927C82C-C040-40E8-9FC8-22ED13309EA0}" srcOrd="2" destOrd="0" presId="urn:microsoft.com/office/officeart/2005/8/layout/vList2"/>
    <dgm:cxn modelId="{B3AA5F93-497F-4D5F-A830-BD6B0E6AAF18}" type="presParOf" srcId="{BEE7AB66-9F39-4D58-985E-3F0DD1C8183D}" destId="{D2DD258C-56AE-4692-976E-2F6C4AC758B6}" srcOrd="3" destOrd="0" presId="urn:microsoft.com/office/officeart/2005/8/layout/vList2"/>
    <dgm:cxn modelId="{41FA63FE-21EF-4937-9F82-A16A30E4E226}" type="presParOf" srcId="{BEE7AB66-9F39-4D58-985E-3F0DD1C8183D}" destId="{8A0C9036-0B45-4843-84E9-62BCFCE4B1A3}" srcOrd="4" destOrd="0" presId="urn:microsoft.com/office/officeart/2005/8/layout/vList2"/>
    <dgm:cxn modelId="{EE6DCF50-C88F-4A5E-BD32-C8B9D150CF8A}" type="presParOf" srcId="{BEE7AB66-9F39-4D58-985E-3F0DD1C8183D}" destId="{D20E304E-2662-4162-8444-44090C7F9B4B}" srcOrd="5" destOrd="0" presId="urn:microsoft.com/office/officeart/2005/8/layout/vList2"/>
    <dgm:cxn modelId="{3411A6D7-2C6B-4172-AF20-1400721B9638}" type="presParOf" srcId="{BEE7AB66-9F39-4D58-985E-3F0DD1C8183D}" destId="{1DD1474D-A353-4E6C-A28F-BBE53D270F1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D24AE9-FB73-4379-90FF-7B8CF2C7FD69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44A3057-89AF-4E3C-9EDE-1CF4FE439A65}">
      <dgm:prSet/>
      <dgm:spPr/>
      <dgm:t>
        <a:bodyPr/>
        <a:lstStyle/>
        <a:p>
          <a:pPr rtl="0"/>
          <a:r>
            <a:rPr lang="en-US" b="1" dirty="0"/>
            <a:t>Definition: </a:t>
          </a:r>
          <a:br>
            <a:rPr lang="en-US" dirty="0">
              <a:latin typeface="Calibri Light" panose="020F0302020204030204"/>
            </a:rPr>
          </a:br>
          <a:r>
            <a:rPr lang="en-US" dirty="0"/>
            <a:t>High Alert Medications are drugs that bear a heightened risk of causing significant patient harm when used in error.</a:t>
          </a:r>
        </a:p>
      </dgm:t>
    </dgm:pt>
    <dgm:pt modelId="{E3E57E09-4668-4205-846C-755EA0CAE2F3}" type="parTrans" cxnId="{39E130B1-64AE-4CD6-9783-AD83675C645E}">
      <dgm:prSet/>
      <dgm:spPr/>
      <dgm:t>
        <a:bodyPr/>
        <a:lstStyle/>
        <a:p>
          <a:endParaRPr lang="en-US"/>
        </a:p>
      </dgm:t>
    </dgm:pt>
    <dgm:pt modelId="{C6144E45-D492-4AA2-A293-2808E8439BDC}" type="sibTrans" cxnId="{39E130B1-64AE-4CD6-9783-AD83675C645E}">
      <dgm:prSet/>
      <dgm:spPr/>
      <dgm:t>
        <a:bodyPr/>
        <a:lstStyle/>
        <a:p>
          <a:endParaRPr lang="en-US"/>
        </a:p>
      </dgm:t>
    </dgm:pt>
    <dgm:pt modelId="{5DE20598-AE05-46CA-A5E4-44436F82ECC6}">
      <dgm:prSet/>
      <dgm:spPr/>
      <dgm:t>
        <a:bodyPr/>
        <a:lstStyle/>
        <a:p>
          <a:pPr rtl="0"/>
          <a:r>
            <a:rPr lang="en-US" b="1" dirty="0">
              <a:latin typeface="+mn-lt"/>
            </a:rPr>
            <a:t>Examples: </a:t>
          </a:r>
          <a:br>
            <a:rPr lang="en-US" dirty="0">
              <a:latin typeface="+mn-lt"/>
            </a:rPr>
          </a:br>
          <a:r>
            <a:rPr lang="en-US" dirty="0">
              <a:latin typeface="+mn-lt"/>
            </a:rPr>
            <a:t>Insulin, heparin, and chemotherapy</a:t>
          </a:r>
          <a:br>
            <a:rPr lang="en-US" dirty="0">
              <a:latin typeface="+mn-lt"/>
            </a:rPr>
          </a:br>
          <a:r>
            <a:rPr lang="en-US" dirty="0">
              <a:latin typeface="+mn-lt"/>
            </a:rPr>
            <a:t>*Refer to your institutional policy</a:t>
          </a:r>
        </a:p>
      </dgm:t>
    </dgm:pt>
    <dgm:pt modelId="{D4F4F860-2B1B-4E12-B975-56DE46C7529B}" type="parTrans" cxnId="{871173F2-1FEA-4233-9F63-092833B80B9F}">
      <dgm:prSet/>
      <dgm:spPr/>
      <dgm:t>
        <a:bodyPr/>
        <a:lstStyle/>
        <a:p>
          <a:endParaRPr lang="en-US"/>
        </a:p>
      </dgm:t>
    </dgm:pt>
    <dgm:pt modelId="{0900488C-090D-4FAD-88AD-ED825C9F67CE}" type="sibTrans" cxnId="{871173F2-1FEA-4233-9F63-092833B80B9F}">
      <dgm:prSet/>
      <dgm:spPr/>
      <dgm:t>
        <a:bodyPr/>
        <a:lstStyle/>
        <a:p>
          <a:endParaRPr lang="en-US"/>
        </a:p>
      </dgm:t>
    </dgm:pt>
    <dgm:pt modelId="{8F8131C8-4E69-4D36-A28A-CB0AC583D44D}">
      <dgm:prSet/>
      <dgm:spPr/>
      <dgm:t>
        <a:bodyPr/>
        <a:lstStyle/>
        <a:p>
          <a:pPr rtl="0"/>
          <a:r>
            <a:rPr lang="en-US" b="1" dirty="0">
              <a:latin typeface="+mn-lt"/>
            </a:rPr>
            <a:t>Relevance: </a:t>
          </a:r>
          <a:br>
            <a:rPr lang="en-US" dirty="0">
              <a:latin typeface="+mn-lt"/>
            </a:rPr>
          </a:br>
          <a:r>
            <a:rPr lang="en-US" dirty="0">
              <a:latin typeface="+mn-lt"/>
            </a:rPr>
            <a:t>Importance of proper storage, ordering, dispensing, administration, and monitoring (consider the entire medication use process) to ensure patient safety</a:t>
          </a:r>
        </a:p>
      </dgm:t>
    </dgm:pt>
    <dgm:pt modelId="{DC8EF223-12B9-46E0-A856-A0140E8E8C8B}" type="parTrans" cxnId="{CDF28898-AF90-43C6-9D23-4BCD9A123B60}">
      <dgm:prSet/>
      <dgm:spPr/>
      <dgm:t>
        <a:bodyPr/>
        <a:lstStyle/>
        <a:p>
          <a:endParaRPr lang="en-US"/>
        </a:p>
      </dgm:t>
    </dgm:pt>
    <dgm:pt modelId="{D98DDCD5-1EA6-4B60-B9A4-DE6FA89F877C}" type="sibTrans" cxnId="{CDF28898-AF90-43C6-9D23-4BCD9A123B60}">
      <dgm:prSet/>
      <dgm:spPr/>
      <dgm:t>
        <a:bodyPr/>
        <a:lstStyle/>
        <a:p>
          <a:endParaRPr lang="en-US"/>
        </a:p>
      </dgm:t>
    </dgm:pt>
    <dgm:pt modelId="{6A531A0A-6788-4EB9-BBBA-B96FFC0D9F92}" type="pres">
      <dgm:prSet presAssocID="{7AD24AE9-FB73-4379-90FF-7B8CF2C7FD69}" presName="vert0" presStyleCnt="0">
        <dgm:presLayoutVars>
          <dgm:dir/>
          <dgm:animOne val="branch"/>
          <dgm:animLvl val="lvl"/>
        </dgm:presLayoutVars>
      </dgm:prSet>
      <dgm:spPr/>
    </dgm:pt>
    <dgm:pt modelId="{EF982C64-8E44-4EF3-945A-C05931D9AD3B}" type="pres">
      <dgm:prSet presAssocID="{344A3057-89AF-4E3C-9EDE-1CF4FE439A65}" presName="thickLine" presStyleLbl="alignNode1" presStyleIdx="0" presStyleCnt="3"/>
      <dgm:spPr/>
    </dgm:pt>
    <dgm:pt modelId="{982C62B4-6C28-4ED7-865F-124EA4A20C38}" type="pres">
      <dgm:prSet presAssocID="{344A3057-89AF-4E3C-9EDE-1CF4FE439A65}" presName="horz1" presStyleCnt="0"/>
      <dgm:spPr/>
    </dgm:pt>
    <dgm:pt modelId="{1E10C180-E016-4F08-83F9-FC8194BE6E14}" type="pres">
      <dgm:prSet presAssocID="{344A3057-89AF-4E3C-9EDE-1CF4FE439A65}" presName="tx1" presStyleLbl="revTx" presStyleIdx="0" presStyleCnt="3"/>
      <dgm:spPr/>
    </dgm:pt>
    <dgm:pt modelId="{C8B2448C-1E68-4586-B840-2FD5C3B988F5}" type="pres">
      <dgm:prSet presAssocID="{344A3057-89AF-4E3C-9EDE-1CF4FE439A65}" presName="vert1" presStyleCnt="0"/>
      <dgm:spPr/>
    </dgm:pt>
    <dgm:pt modelId="{321C076C-2C65-4A01-89B9-821E22760C6D}" type="pres">
      <dgm:prSet presAssocID="{5DE20598-AE05-46CA-A5E4-44436F82ECC6}" presName="thickLine" presStyleLbl="alignNode1" presStyleIdx="1" presStyleCnt="3"/>
      <dgm:spPr/>
    </dgm:pt>
    <dgm:pt modelId="{7CD818E0-C472-4F3B-ADA4-9493698086CA}" type="pres">
      <dgm:prSet presAssocID="{5DE20598-AE05-46CA-A5E4-44436F82ECC6}" presName="horz1" presStyleCnt="0"/>
      <dgm:spPr/>
    </dgm:pt>
    <dgm:pt modelId="{3888CD6B-275E-4D2C-A516-90545004C394}" type="pres">
      <dgm:prSet presAssocID="{5DE20598-AE05-46CA-A5E4-44436F82ECC6}" presName="tx1" presStyleLbl="revTx" presStyleIdx="1" presStyleCnt="3"/>
      <dgm:spPr/>
    </dgm:pt>
    <dgm:pt modelId="{0069F906-2C39-4E04-9237-D217FD7EB2C7}" type="pres">
      <dgm:prSet presAssocID="{5DE20598-AE05-46CA-A5E4-44436F82ECC6}" presName="vert1" presStyleCnt="0"/>
      <dgm:spPr/>
    </dgm:pt>
    <dgm:pt modelId="{FAB669B1-823D-4A71-AC25-6375CD514D8F}" type="pres">
      <dgm:prSet presAssocID="{8F8131C8-4E69-4D36-A28A-CB0AC583D44D}" presName="thickLine" presStyleLbl="alignNode1" presStyleIdx="2" presStyleCnt="3"/>
      <dgm:spPr/>
    </dgm:pt>
    <dgm:pt modelId="{B3786E50-4735-4E7F-A435-EBEED3D43AEB}" type="pres">
      <dgm:prSet presAssocID="{8F8131C8-4E69-4D36-A28A-CB0AC583D44D}" presName="horz1" presStyleCnt="0"/>
      <dgm:spPr/>
    </dgm:pt>
    <dgm:pt modelId="{EE84A325-A080-4167-8DB8-24E47DE99CE6}" type="pres">
      <dgm:prSet presAssocID="{8F8131C8-4E69-4D36-A28A-CB0AC583D44D}" presName="tx1" presStyleLbl="revTx" presStyleIdx="2" presStyleCnt="3"/>
      <dgm:spPr/>
    </dgm:pt>
    <dgm:pt modelId="{DAFAA2ED-41C0-44B5-AD35-00BCD12C9E30}" type="pres">
      <dgm:prSet presAssocID="{8F8131C8-4E69-4D36-A28A-CB0AC583D44D}" presName="vert1" presStyleCnt="0"/>
      <dgm:spPr/>
    </dgm:pt>
  </dgm:ptLst>
  <dgm:cxnLst>
    <dgm:cxn modelId="{20BCDB1E-3A3F-4841-AB88-F9CF702B8B69}" type="presOf" srcId="{5DE20598-AE05-46CA-A5E4-44436F82ECC6}" destId="{3888CD6B-275E-4D2C-A516-90545004C394}" srcOrd="0" destOrd="0" presId="urn:microsoft.com/office/officeart/2008/layout/LinedList"/>
    <dgm:cxn modelId="{BF7DBC2F-6C99-46A6-A3BB-64ADE6751C9B}" type="presOf" srcId="{8F8131C8-4E69-4D36-A28A-CB0AC583D44D}" destId="{EE84A325-A080-4167-8DB8-24E47DE99CE6}" srcOrd="0" destOrd="0" presId="urn:microsoft.com/office/officeart/2008/layout/LinedList"/>
    <dgm:cxn modelId="{CDF28898-AF90-43C6-9D23-4BCD9A123B60}" srcId="{7AD24AE9-FB73-4379-90FF-7B8CF2C7FD69}" destId="{8F8131C8-4E69-4D36-A28A-CB0AC583D44D}" srcOrd="2" destOrd="0" parTransId="{DC8EF223-12B9-46E0-A856-A0140E8E8C8B}" sibTransId="{D98DDCD5-1EA6-4B60-B9A4-DE6FA89F877C}"/>
    <dgm:cxn modelId="{3B028DA8-08A4-49CD-8180-6E7F1BE27EB1}" type="presOf" srcId="{7AD24AE9-FB73-4379-90FF-7B8CF2C7FD69}" destId="{6A531A0A-6788-4EB9-BBBA-B96FFC0D9F92}" srcOrd="0" destOrd="0" presId="urn:microsoft.com/office/officeart/2008/layout/LinedList"/>
    <dgm:cxn modelId="{39E130B1-64AE-4CD6-9783-AD83675C645E}" srcId="{7AD24AE9-FB73-4379-90FF-7B8CF2C7FD69}" destId="{344A3057-89AF-4E3C-9EDE-1CF4FE439A65}" srcOrd="0" destOrd="0" parTransId="{E3E57E09-4668-4205-846C-755EA0CAE2F3}" sibTransId="{C6144E45-D492-4AA2-A293-2808E8439BDC}"/>
    <dgm:cxn modelId="{CA4817C2-B327-434B-A7D9-96D6CB4A80A9}" type="presOf" srcId="{344A3057-89AF-4E3C-9EDE-1CF4FE439A65}" destId="{1E10C180-E016-4F08-83F9-FC8194BE6E14}" srcOrd="0" destOrd="0" presId="urn:microsoft.com/office/officeart/2008/layout/LinedList"/>
    <dgm:cxn modelId="{871173F2-1FEA-4233-9F63-092833B80B9F}" srcId="{7AD24AE9-FB73-4379-90FF-7B8CF2C7FD69}" destId="{5DE20598-AE05-46CA-A5E4-44436F82ECC6}" srcOrd="1" destOrd="0" parTransId="{D4F4F860-2B1B-4E12-B975-56DE46C7529B}" sibTransId="{0900488C-090D-4FAD-88AD-ED825C9F67CE}"/>
    <dgm:cxn modelId="{27784C2F-E4B3-4669-8481-DB070BAC305C}" type="presParOf" srcId="{6A531A0A-6788-4EB9-BBBA-B96FFC0D9F92}" destId="{EF982C64-8E44-4EF3-945A-C05931D9AD3B}" srcOrd="0" destOrd="0" presId="urn:microsoft.com/office/officeart/2008/layout/LinedList"/>
    <dgm:cxn modelId="{F3D8DA3C-B4AC-415D-AB03-45CCAA9C775E}" type="presParOf" srcId="{6A531A0A-6788-4EB9-BBBA-B96FFC0D9F92}" destId="{982C62B4-6C28-4ED7-865F-124EA4A20C38}" srcOrd="1" destOrd="0" presId="urn:microsoft.com/office/officeart/2008/layout/LinedList"/>
    <dgm:cxn modelId="{EFB330FC-86E7-4896-AA0D-3FB553A58158}" type="presParOf" srcId="{982C62B4-6C28-4ED7-865F-124EA4A20C38}" destId="{1E10C180-E016-4F08-83F9-FC8194BE6E14}" srcOrd="0" destOrd="0" presId="urn:microsoft.com/office/officeart/2008/layout/LinedList"/>
    <dgm:cxn modelId="{CE2B56EA-AF99-4E13-BF14-9EB862A6CAC1}" type="presParOf" srcId="{982C62B4-6C28-4ED7-865F-124EA4A20C38}" destId="{C8B2448C-1E68-4586-B840-2FD5C3B988F5}" srcOrd="1" destOrd="0" presId="urn:microsoft.com/office/officeart/2008/layout/LinedList"/>
    <dgm:cxn modelId="{A30F4776-D4E0-4334-865E-E35F8DFA1707}" type="presParOf" srcId="{6A531A0A-6788-4EB9-BBBA-B96FFC0D9F92}" destId="{321C076C-2C65-4A01-89B9-821E22760C6D}" srcOrd="2" destOrd="0" presId="urn:microsoft.com/office/officeart/2008/layout/LinedList"/>
    <dgm:cxn modelId="{67AE4294-0797-4525-9992-8433154BC65C}" type="presParOf" srcId="{6A531A0A-6788-4EB9-BBBA-B96FFC0D9F92}" destId="{7CD818E0-C472-4F3B-ADA4-9493698086CA}" srcOrd="3" destOrd="0" presId="urn:microsoft.com/office/officeart/2008/layout/LinedList"/>
    <dgm:cxn modelId="{01EAD99E-F3FF-4BCF-85D9-4B25677B56AC}" type="presParOf" srcId="{7CD818E0-C472-4F3B-ADA4-9493698086CA}" destId="{3888CD6B-275E-4D2C-A516-90545004C394}" srcOrd="0" destOrd="0" presId="urn:microsoft.com/office/officeart/2008/layout/LinedList"/>
    <dgm:cxn modelId="{4BA5D1C5-CAF5-4C5E-B3B9-4407D9774109}" type="presParOf" srcId="{7CD818E0-C472-4F3B-ADA4-9493698086CA}" destId="{0069F906-2C39-4E04-9237-D217FD7EB2C7}" srcOrd="1" destOrd="0" presId="urn:microsoft.com/office/officeart/2008/layout/LinedList"/>
    <dgm:cxn modelId="{1D5EEFD7-10F8-4569-8481-E8AEC25AC93B}" type="presParOf" srcId="{6A531A0A-6788-4EB9-BBBA-B96FFC0D9F92}" destId="{FAB669B1-823D-4A71-AC25-6375CD514D8F}" srcOrd="4" destOrd="0" presId="urn:microsoft.com/office/officeart/2008/layout/LinedList"/>
    <dgm:cxn modelId="{A7AFA49A-EB73-4179-859D-8A4DBDC4B5E7}" type="presParOf" srcId="{6A531A0A-6788-4EB9-BBBA-B96FFC0D9F92}" destId="{B3786E50-4735-4E7F-A435-EBEED3D43AEB}" srcOrd="5" destOrd="0" presId="urn:microsoft.com/office/officeart/2008/layout/LinedList"/>
    <dgm:cxn modelId="{36A2AC4C-171B-4C46-906D-790EA1A3CF55}" type="presParOf" srcId="{B3786E50-4735-4E7F-A435-EBEED3D43AEB}" destId="{EE84A325-A080-4167-8DB8-24E47DE99CE6}" srcOrd="0" destOrd="0" presId="urn:microsoft.com/office/officeart/2008/layout/LinedList"/>
    <dgm:cxn modelId="{E8132E84-F6BE-43F7-A73E-725445E70E1C}" type="presParOf" srcId="{B3786E50-4735-4E7F-A435-EBEED3D43AEB}" destId="{DAFAA2ED-41C0-44B5-AD35-00BCD12C9E3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D8DCBF-1152-4872-A023-8A2EDA221C94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D29FB91-4DFB-4372-BAE4-A80B052B9629}">
      <dgm:prSet/>
      <dgm:spPr/>
      <dgm:t>
        <a:bodyPr/>
        <a:lstStyle/>
        <a:p>
          <a:r>
            <a:rPr lang="en-US" b="1" dirty="0"/>
            <a:t>Key Policy Points </a:t>
          </a:r>
        </a:p>
      </dgm:t>
    </dgm:pt>
    <dgm:pt modelId="{96377FFF-803C-48EC-B3A1-C076049025BD}" type="parTrans" cxnId="{69C0811E-1E25-416B-BC3F-8ECAA4CC2159}">
      <dgm:prSet/>
      <dgm:spPr/>
      <dgm:t>
        <a:bodyPr/>
        <a:lstStyle/>
        <a:p>
          <a:endParaRPr lang="en-US"/>
        </a:p>
      </dgm:t>
    </dgm:pt>
    <dgm:pt modelId="{04038DEC-4077-4579-9ECB-94F9F0170B05}" type="sibTrans" cxnId="{69C0811E-1E25-416B-BC3F-8ECAA4CC2159}">
      <dgm:prSet/>
      <dgm:spPr/>
      <dgm:t>
        <a:bodyPr/>
        <a:lstStyle/>
        <a:p>
          <a:endParaRPr lang="en-US"/>
        </a:p>
      </dgm:t>
    </dgm:pt>
    <dgm:pt modelId="{68795378-B388-4ACF-84C9-65F03B7311C0}">
      <dgm:prSet/>
      <dgm:spPr/>
      <dgm:t>
        <a:bodyPr/>
        <a:lstStyle/>
        <a:p>
          <a:r>
            <a:rPr lang="en-US" dirty="0"/>
            <a:t>High Alert Medications come from multiple sources</a:t>
          </a:r>
        </a:p>
      </dgm:t>
    </dgm:pt>
    <dgm:pt modelId="{49472ECF-01F9-4DA7-8890-59DC5AA80D0D}" type="parTrans" cxnId="{4BE83389-7D09-426C-8731-C2F1DAE591DB}">
      <dgm:prSet/>
      <dgm:spPr/>
      <dgm:t>
        <a:bodyPr/>
        <a:lstStyle/>
        <a:p>
          <a:endParaRPr lang="en-US"/>
        </a:p>
      </dgm:t>
    </dgm:pt>
    <dgm:pt modelId="{8A5481B1-E3CE-4E1F-A185-4D8E385431D4}" type="sibTrans" cxnId="{4BE83389-7D09-426C-8731-C2F1DAE591DB}">
      <dgm:prSet/>
      <dgm:spPr/>
      <dgm:t>
        <a:bodyPr/>
        <a:lstStyle/>
        <a:p>
          <a:endParaRPr lang="en-US"/>
        </a:p>
      </dgm:t>
    </dgm:pt>
    <dgm:pt modelId="{22C7197C-515F-46CC-9151-F609B767D7E4}">
      <dgm:prSet/>
      <dgm:spPr/>
      <dgm:t>
        <a:bodyPr/>
        <a:lstStyle/>
        <a:p>
          <a:r>
            <a:rPr lang="en-US" dirty="0"/>
            <a:t>CMS CoP require each hospital to keep a current list of high-alert medications</a:t>
          </a:r>
        </a:p>
      </dgm:t>
    </dgm:pt>
    <dgm:pt modelId="{DACC1130-528E-46EB-81AB-5A0118DCADE8}" type="parTrans" cxnId="{6C4EA7B3-4A16-446E-A969-AADA59218C56}">
      <dgm:prSet/>
      <dgm:spPr/>
      <dgm:t>
        <a:bodyPr/>
        <a:lstStyle/>
        <a:p>
          <a:endParaRPr lang="en-US"/>
        </a:p>
      </dgm:t>
    </dgm:pt>
    <dgm:pt modelId="{00B4AF9C-8024-4DEB-AE3D-E17461F86607}" type="sibTrans" cxnId="{6C4EA7B3-4A16-446E-A969-AADA59218C56}">
      <dgm:prSet/>
      <dgm:spPr/>
      <dgm:t>
        <a:bodyPr/>
        <a:lstStyle/>
        <a:p>
          <a:endParaRPr lang="en-US"/>
        </a:p>
      </dgm:t>
    </dgm:pt>
    <dgm:pt modelId="{6FA27B13-C1B3-40AB-BC4D-C1FB0DC68ACD}">
      <dgm:prSet/>
      <dgm:spPr/>
      <dgm:t>
        <a:bodyPr/>
        <a:lstStyle/>
        <a:p>
          <a:r>
            <a:rPr lang="en-US" dirty="0"/>
            <a:t>Each hospital may be slightly different</a:t>
          </a:r>
        </a:p>
      </dgm:t>
    </dgm:pt>
    <dgm:pt modelId="{F93746DB-7FCE-4C0A-B61A-7D3F4641DE2D}" type="parTrans" cxnId="{F6355AAB-36CC-427B-8995-B933E5AE8F06}">
      <dgm:prSet/>
      <dgm:spPr/>
      <dgm:t>
        <a:bodyPr/>
        <a:lstStyle/>
        <a:p>
          <a:endParaRPr lang="en-US"/>
        </a:p>
      </dgm:t>
    </dgm:pt>
    <dgm:pt modelId="{A92DEBF3-1A90-4E36-BD02-388A03FEAF15}" type="sibTrans" cxnId="{F6355AAB-36CC-427B-8995-B933E5AE8F06}">
      <dgm:prSet/>
      <dgm:spPr/>
      <dgm:t>
        <a:bodyPr/>
        <a:lstStyle/>
        <a:p>
          <a:endParaRPr lang="en-US"/>
        </a:p>
      </dgm:t>
    </dgm:pt>
    <dgm:pt modelId="{329D28A6-3791-4206-B3FA-6356CF4E0219}">
      <dgm:prSet/>
      <dgm:spPr/>
      <dgm:t>
        <a:bodyPr/>
        <a:lstStyle/>
        <a:p>
          <a:r>
            <a:rPr lang="en-US" b="1" dirty="0"/>
            <a:t>System-Level Risk Mitigation </a:t>
          </a:r>
        </a:p>
      </dgm:t>
    </dgm:pt>
    <dgm:pt modelId="{D9629732-9272-49B5-BD0C-FDACB61B4F18}" type="parTrans" cxnId="{44737541-934C-4179-AA74-740F52F350A3}">
      <dgm:prSet/>
      <dgm:spPr/>
      <dgm:t>
        <a:bodyPr/>
        <a:lstStyle/>
        <a:p>
          <a:endParaRPr lang="en-US"/>
        </a:p>
      </dgm:t>
    </dgm:pt>
    <dgm:pt modelId="{6F10D7F1-4471-4FBB-8E25-F177CB1B4B39}" type="sibTrans" cxnId="{44737541-934C-4179-AA74-740F52F350A3}">
      <dgm:prSet/>
      <dgm:spPr/>
      <dgm:t>
        <a:bodyPr/>
        <a:lstStyle/>
        <a:p>
          <a:endParaRPr lang="en-US"/>
        </a:p>
      </dgm:t>
    </dgm:pt>
    <dgm:pt modelId="{FDED83C2-D783-44B9-866F-D18F54B915C1}">
      <dgm:prSet/>
      <dgm:spPr/>
      <dgm:t>
        <a:bodyPr/>
        <a:lstStyle/>
        <a:p>
          <a:r>
            <a:rPr lang="en-US" dirty="0"/>
            <a:t>Require that certain medications can ONLY be ordered in specified order sets (example: PCAs through pain order sets)</a:t>
          </a:r>
        </a:p>
      </dgm:t>
    </dgm:pt>
    <dgm:pt modelId="{F4507165-F223-4BF8-8AE4-F6DECB40B6E9}" type="parTrans" cxnId="{1299862C-AC2F-4048-9363-1AB56172D960}">
      <dgm:prSet/>
      <dgm:spPr/>
      <dgm:t>
        <a:bodyPr/>
        <a:lstStyle/>
        <a:p>
          <a:endParaRPr lang="en-US"/>
        </a:p>
      </dgm:t>
    </dgm:pt>
    <dgm:pt modelId="{11E99092-FA9B-4DF2-89D3-B7864B6A61A3}" type="sibTrans" cxnId="{1299862C-AC2F-4048-9363-1AB56172D960}">
      <dgm:prSet/>
      <dgm:spPr/>
      <dgm:t>
        <a:bodyPr/>
        <a:lstStyle/>
        <a:p>
          <a:endParaRPr lang="en-US"/>
        </a:p>
      </dgm:t>
    </dgm:pt>
    <dgm:pt modelId="{66921ECC-645A-41DC-A634-EA304164386E}">
      <dgm:prSet/>
      <dgm:spPr/>
      <dgm:t>
        <a:bodyPr/>
        <a:lstStyle/>
        <a:p>
          <a:pPr rtl="0"/>
          <a:r>
            <a:rPr lang="en-US" dirty="0"/>
            <a:t>Store items only in Pharmacy or locked-lidded bins</a:t>
          </a:r>
        </a:p>
      </dgm:t>
    </dgm:pt>
    <dgm:pt modelId="{C7F3485D-1156-4E1E-B9AD-071F5CD1CA70}" type="parTrans" cxnId="{BF811873-F2D3-4E29-A470-8455F995A149}">
      <dgm:prSet/>
      <dgm:spPr/>
      <dgm:t>
        <a:bodyPr/>
        <a:lstStyle/>
        <a:p>
          <a:endParaRPr lang="en-US"/>
        </a:p>
      </dgm:t>
    </dgm:pt>
    <dgm:pt modelId="{166FE9EF-36AC-4FDF-A396-82F572D20D2A}" type="sibTrans" cxnId="{BF811873-F2D3-4E29-A470-8455F995A149}">
      <dgm:prSet/>
      <dgm:spPr/>
      <dgm:t>
        <a:bodyPr/>
        <a:lstStyle/>
        <a:p>
          <a:endParaRPr lang="en-US"/>
        </a:p>
      </dgm:t>
    </dgm:pt>
    <dgm:pt modelId="{49F1229E-F97A-4569-BCE5-DE0FB97FEDDD}">
      <dgm:prSet/>
      <dgm:spPr/>
      <dgm:t>
        <a:bodyPr/>
        <a:lstStyle/>
        <a:p>
          <a:r>
            <a:rPr lang="en-US" dirty="0"/>
            <a:t>Maintain short list of medications requiring an Independent Double Check</a:t>
          </a:r>
        </a:p>
      </dgm:t>
    </dgm:pt>
    <dgm:pt modelId="{E493F032-C097-441A-9F81-C9B634D418C0}" type="parTrans" cxnId="{E404790E-2186-4FA7-A87F-A9F2B0F8C380}">
      <dgm:prSet/>
      <dgm:spPr/>
      <dgm:t>
        <a:bodyPr/>
        <a:lstStyle/>
        <a:p>
          <a:endParaRPr lang="en-US"/>
        </a:p>
      </dgm:t>
    </dgm:pt>
    <dgm:pt modelId="{1F36EA81-D101-4628-800A-3B26EA8D57B4}" type="sibTrans" cxnId="{E404790E-2186-4FA7-A87F-A9F2B0F8C380}">
      <dgm:prSet/>
      <dgm:spPr/>
      <dgm:t>
        <a:bodyPr/>
        <a:lstStyle/>
        <a:p>
          <a:endParaRPr lang="en-US"/>
        </a:p>
      </dgm:t>
    </dgm:pt>
    <dgm:pt modelId="{859D7F06-63C1-4A33-BB1D-6D7988F694B3}">
      <dgm:prSet/>
      <dgm:spPr/>
      <dgm:t>
        <a:bodyPr/>
        <a:lstStyle/>
        <a:p>
          <a:r>
            <a:rPr lang="en-US" dirty="0"/>
            <a:t>Build in hard limits in infusion pumps</a:t>
          </a:r>
        </a:p>
      </dgm:t>
    </dgm:pt>
    <dgm:pt modelId="{BF4DC334-084B-4F4C-8128-8369E78E2379}" type="parTrans" cxnId="{A657F788-B877-40A5-A871-E0065317757A}">
      <dgm:prSet/>
      <dgm:spPr/>
      <dgm:t>
        <a:bodyPr/>
        <a:lstStyle/>
        <a:p>
          <a:endParaRPr lang="en-US"/>
        </a:p>
      </dgm:t>
    </dgm:pt>
    <dgm:pt modelId="{A0CD0833-2DBC-4A96-BC65-6C92E37FA61E}" type="sibTrans" cxnId="{A657F788-B877-40A5-A871-E0065317757A}">
      <dgm:prSet/>
      <dgm:spPr/>
      <dgm:t>
        <a:bodyPr/>
        <a:lstStyle/>
        <a:p>
          <a:endParaRPr lang="en-US"/>
        </a:p>
      </dgm:t>
    </dgm:pt>
    <dgm:pt modelId="{8EEA4A3E-B956-4B30-8D4F-66A60C9702F7}">
      <dgm:prSet/>
      <dgm:spPr/>
      <dgm:t>
        <a:bodyPr/>
        <a:lstStyle/>
        <a:p>
          <a:r>
            <a:rPr lang="en-US" b="1" dirty="0"/>
            <a:t>Person-Level Risk Mitigation</a:t>
          </a:r>
        </a:p>
      </dgm:t>
    </dgm:pt>
    <dgm:pt modelId="{0D1C581C-DA7C-4BD1-A45A-7A8AC711EE08}" type="parTrans" cxnId="{BCBFBFA5-8F34-4A43-B6BE-2FAF65C41050}">
      <dgm:prSet/>
      <dgm:spPr/>
      <dgm:t>
        <a:bodyPr/>
        <a:lstStyle/>
        <a:p>
          <a:endParaRPr lang="en-US"/>
        </a:p>
      </dgm:t>
    </dgm:pt>
    <dgm:pt modelId="{DCE1B6B7-4202-464F-8E25-D82F918D4DA8}" type="sibTrans" cxnId="{BCBFBFA5-8F34-4A43-B6BE-2FAF65C41050}">
      <dgm:prSet/>
      <dgm:spPr/>
      <dgm:t>
        <a:bodyPr/>
        <a:lstStyle/>
        <a:p>
          <a:endParaRPr lang="en-US"/>
        </a:p>
      </dgm:t>
    </dgm:pt>
    <dgm:pt modelId="{18B00CB7-5FFB-4BDB-ACA6-6CC6F438D4C5}">
      <dgm:prSet/>
      <dgm:spPr/>
      <dgm:t>
        <a:bodyPr/>
        <a:lstStyle/>
        <a:p>
          <a:r>
            <a:rPr lang="en-US" dirty="0"/>
            <a:t>Read and adhere to High Alert Medication Policy</a:t>
          </a:r>
        </a:p>
      </dgm:t>
    </dgm:pt>
    <dgm:pt modelId="{4F3E7329-1CF2-4CF3-9CCB-A627FE5DFACE}" type="parTrans" cxnId="{AEF112F8-685D-4B19-94A1-44B8FE282E1B}">
      <dgm:prSet/>
      <dgm:spPr/>
      <dgm:t>
        <a:bodyPr/>
        <a:lstStyle/>
        <a:p>
          <a:endParaRPr lang="en-US"/>
        </a:p>
      </dgm:t>
    </dgm:pt>
    <dgm:pt modelId="{31E65758-EAB6-4923-9506-C15DAAB51D76}" type="sibTrans" cxnId="{AEF112F8-685D-4B19-94A1-44B8FE282E1B}">
      <dgm:prSet/>
      <dgm:spPr/>
      <dgm:t>
        <a:bodyPr/>
        <a:lstStyle/>
        <a:p>
          <a:endParaRPr lang="en-US"/>
        </a:p>
      </dgm:t>
    </dgm:pt>
    <dgm:pt modelId="{B6ECCEAD-9D9D-416A-8CA8-EDDD46DF616D}">
      <dgm:prSet/>
      <dgm:spPr/>
      <dgm:t>
        <a:bodyPr/>
        <a:lstStyle/>
        <a:p>
          <a:r>
            <a:rPr lang="en-US" dirty="0"/>
            <a:t>Double check medication names and routes of administration</a:t>
          </a:r>
        </a:p>
      </dgm:t>
    </dgm:pt>
    <dgm:pt modelId="{D7CD2307-BC4B-4C44-B702-A439EE60755F}" type="parTrans" cxnId="{9F207D83-8E5D-436D-9DC2-80C61181B468}">
      <dgm:prSet/>
      <dgm:spPr/>
      <dgm:t>
        <a:bodyPr/>
        <a:lstStyle/>
        <a:p>
          <a:endParaRPr lang="en-US"/>
        </a:p>
      </dgm:t>
    </dgm:pt>
    <dgm:pt modelId="{AA6F5CB9-2EBA-4FED-9015-73A948FA5DB4}" type="sibTrans" cxnId="{9F207D83-8E5D-436D-9DC2-80C61181B468}">
      <dgm:prSet/>
      <dgm:spPr/>
      <dgm:t>
        <a:bodyPr/>
        <a:lstStyle/>
        <a:p>
          <a:endParaRPr lang="en-US"/>
        </a:p>
      </dgm:t>
    </dgm:pt>
    <dgm:pt modelId="{5100BAE0-80E8-40D4-9849-A00D9DF3183F}">
      <dgm:prSet/>
      <dgm:spPr/>
      <dgm:t>
        <a:bodyPr/>
        <a:lstStyle/>
        <a:p>
          <a:r>
            <a:rPr lang="en-US" dirty="0"/>
            <a:t>Report errors and near-misses for more resilient systems</a:t>
          </a:r>
        </a:p>
      </dgm:t>
    </dgm:pt>
    <dgm:pt modelId="{5FDBFBBF-E07E-41A5-9F0A-03CC26E032E8}" type="parTrans" cxnId="{D014DD2A-88C7-45D5-A6C6-12DE2565A824}">
      <dgm:prSet/>
      <dgm:spPr/>
      <dgm:t>
        <a:bodyPr/>
        <a:lstStyle/>
        <a:p>
          <a:endParaRPr lang="en-US"/>
        </a:p>
      </dgm:t>
    </dgm:pt>
    <dgm:pt modelId="{A952FE07-0F27-4F77-9F9A-5D95B446EB12}" type="sibTrans" cxnId="{D014DD2A-88C7-45D5-A6C6-12DE2565A824}">
      <dgm:prSet/>
      <dgm:spPr/>
      <dgm:t>
        <a:bodyPr/>
        <a:lstStyle/>
        <a:p>
          <a:endParaRPr lang="en-US"/>
        </a:p>
      </dgm:t>
    </dgm:pt>
    <dgm:pt modelId="{F28E6781-2DC1-479F-ACA6-41977A057575}">
      <dgm:prSet/>
      <dgm:spPr/>
      <dgm:t>
        <a:bodyPr/>
        <a:lstStyle/>
        <a:p>
          <a:r>
            <a:rPr lang="en-US" dirty="0"/>
            <a:t>Engage in ongoing education regarding high alert medications</a:t>
          </a:r>
        </a:p>
      </dgm:t>
    </dgm:pt>
    <dgm:pt modelId="{2B62EC14-A69B-4BD3-BB3B-11C5EA0222FE}" type="parTrans" cxnId="{E54FA991-3A6B-4DD0-90F2-4B6DDD69BA2A}">
      <dgm:prSet/>
      <dgm:spPr/>
      <dgm:t>
        <a:bodyPr/>
        <a:lstStyle/>
        <a:p>
          <a:endParaRPr lang="en-US"/>
        </a:p>
      </dgm:t>
    </dgm:pt>
    <dgm:pt modelId="{3B237D51-CFF0-4268-AE4E-CE6A1A785CBD}" type="sibTrans" cxnId="{E54FA991-3A6B-4DD0-90F2-4B6DDD69BA2A}">
      <dgm:prSet/>
      <dgm:spPr/>
      <dgm:t>
        <a:bodyPr/>
        <a:lstStyle/>
        <a:p>
          <a:endParaRPr lang="en-US"/>
        </a:p>
      </dgm:t>
    </dgm:pt>
    <dgm:pt modelId="{04262B91-007F-4254-AFC8-7F26661F946C}">
      <dgm:prSet/>
      <dgm:spPr/>
      <dgm:t>
        <a:bodyPr/>
        <a:lstStyle/>
        <a:p>
          <a:r>
            <a:rPr lang="en-US" dirty="0"/>
            <a:t>Should include a combination of different risk mitigation strategies </a:t>
          </a:r>
        </a:p>
      </dgm:t>
    </dgm:pt>
    <dgm:pt modelId="{A3816E13-6AB3-4596-812D-EEFA7E6E37AD}" type="parTrans" cxnId="{3FBA3E5B-5655-4FDC-9A53-F0BDB79DBA87}">
      <dgm:prSet/>
      <dgm:spPr/>
      <dgm:t>
        <a:bodyPr/>
        <a:lstStyle/>
        <a:p>
          <a:endParaRPr lang="en-US"/>
        </a:p>
      </dgm:t>
    </dgm:pt>
    <dgm:pt modelId="{7CFB8AE4-61B1-452B-8F74-3DF15003453F}" type="sibTrans" cxnId="{3FBA3E5B-5655-4FDC-9A53-F0BDB79DBA87}">
      <dgm:prSet/>
      <dgm:spPr/>
      <dgm:t>
        <a:bodyPr/>
        <a:lstStyle/>
        <a:p>
          <a:endParaRPr lang="en-US"/>
        </a:p>
      </dgm:t>
    </dgm:pt>
    <dgm:pt modelId="{663FD3E1-FF85-4157-B17F-D80CC536A3A8}">
      <dgm:prSet/>
      <dgm:spPr/>
      <dgm:t>
        <a:bodyPr/>
        <a:lstStyle/>
        <a:p>
          <a:r>
            <a:rPr lang="en-US" dirty="0"/>
            <a:t>Clarify where medications can be administered and under what conditions (e.g. telemetry)</a:t>
          </a:r>
        </a:p>
      </dgm:t>
    </dgm:pt>
    <dgm:pt modelId="{7F278727-59AB-45F3-8081-3E392C2508B9}" type="parTrans" cxnId="{E11A410F-13CE-4580-989B-E6C81BC0D333}">
      <dgm:prSet/>
      <dgm:spPr/>
      <dgm:t>
        <a:bodyPr/>
        <a:lstStyle/>
        <a:p>
          <a:endParaRPr lang="en-US"/>
        </a:p>
      </dgm:t>
    </dgm:pt>
    <dgm:pt modelId="{56FA570E-8BF1-46ED-8C39-5715E51A257D}" type="sibTrans" cxnId="{E11A410F-13CE-4580-989B-E6C81BC0D333}">
      <dgm:prSet/>
      <dgm:spPr/>
      <dgm:t>
        <a:bodyPr/>
        <a:lstStyle/>
        <a:p>
          <a:endParaRPr lang="en-US"/>
        </a:p>
      </dgm:t>
    </dgm:pt>
    <dgm:pt modelId="{21384310-A74A-4BCB-BFDF-DDBB77B0707D}">
      <dgm:prSet/>
      <dgm:spPr/>
      <dgm:t>
        <a:bodyPr/>
        <a:lstStyle/>
        <a:p>
          <a:r>
            <a:rPr lang="en-US" dirty="0"/>
            <a:t>Comply with standard processes</a:t>
          </a:r>
        </a:p>
      </dgm:t>
    </dgm:pt>
    <dgm:pt modelId="{2ED6F119-151A-48CE-B6D0-6BF425821F9F}" type="parTrans" cxnId="{D6E22564-33A3-4AA6-A5C8-FDA14372930F}">
      <dgm:prSet/>
      <dgm:spPr/>
      <dgm:t>
        <a:bodyPr/>
        <a:lstStyle/>
        <a:p>
          <a:endParaRPr lang="en-US"/>
        </a:p>
      </dgm:t>
    </dgm:pt>
    <dgm:pt modelId="{680E6CC2-1B31-47B4-98A8-CF2721137C17}" type="sibTrans" cxnId="{D6E22564-33A3-4AA6-A5C8-FDA14372930F}">
      <dgm:prSet/>
      <dgm:spPr/>
      <dgm:t>
        <a:bodyPr/>
        <a:lstStyle/>
        <a:p>
          <a:endParaRPr lang="en-US"/>
        </a:p>
      </dgm:t>
    </dgm:pt>
    <dgm:pt modelId="{8A0BC71D-9D3E-4305-9B36-D2866E8C5ED8}" type="pres">
      <dgm:prSet presAssocID="{CFD8DCBF-1152-4872-A023-8A2EDA221C94}" presName="Name0" presStyleCnt="0">
        <dgm:presLayoutVars>
          <dgm:dir/>
          <dgm:animLvl val="lvl"/>
          <dgm:resizeHandles val="exact"/>
        </dgm:presLayoutVars>
      </dgm:prSet>
      <dgm:spPr/>
    </dgm:pt>
    <dgm:pt modelId="{6AE3C245-B5A1-480E-AAF6-9352AE9F4C15}" type="pres">
      <dgm:prSet presAssocID="{1D29FB91-4DFB-4372-BAE4-A80B052B9629}" presName="composite" presStyleCnt="0"/>
      <dgm:spPr/>
    </dgm:pt>
    <dgm:pt modelId="{31337F71-ABC4-4B02-B9BD-1A751F14808A}" type="pres">
      <dgm:prSet presAssocID="{1D29FB91-4DFB-4372-BAE4-A80B052B962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E7F30C9-097E-4549-8678-66A8106F4D3F}" type="pres">
      <dgm:prSet presAssocID="{1D29FB91-4DFB-4372-BAE4-A80B052B9629}" presName="desTx" presStyleLbl="alignAccFollowNode1" presStyleIdx="0" presStyleCnt="3">
        <dgm:presLayoutVars>
          <dgm:bulletEnabled val="1"/>
        </dgm:presLayoutVars>
      </dgm:prSet>
      <dgm:spPr/>
    </dgm:pt>
    <dgm:pt modelId="{5CCF8693-C0AA-41AF-8903-331FA33CDA6A}" type="pres">
      <dgm:prSet presAssocID="{04038DEC-4077-4579-9ECB-94F9F0170B05}" presName="space" presStyleCnt="0"/>
      <dgm:spPr/>
    </dgm:pt>
    <dgm:pt modelId="{22F353BD-17DE-49D0-9A52-AD865CB27996}" type="pres">
      <dgm:prSet presAssocID="{329D28A6-3791-4206-B3FA-6356CF4E0219}" presName="composite" presStyleCnt="0"/>
      <dgm:spPr/>
    </dgm:pt>
    <dgm:pt modelId="{5BCD309B-7367-4202-936F-F57159D01D40}" type="pres">
      <dgm:prSet presAssocID="{329D28A6-3791-4206-B3FA-6356CF4E021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8F46C4C-8572-4849-AE88-B239C00E78BC}" type="pres">
      <dgm:prSet presAssocID="{329D28A6-3791-4206-B3FA-6356CF4E0219}" presName="desTx" presStyleLbl="alignAccFollowNode1" presStyleIdx="1" presStyleCnt="3">
        <dgm:presLayoutVars>
          <dgm:bulletEnabled val="1"/>
        </dgm:presLayoutVars>
      </dgm:prSet>
      <dgm:spPr/>
    </dgm:pt>
    <dgm:pt modelId="{99A43A64-433A-44A5-9E3C-84DE35C7DFF7}" type="pres">
      <dgm:prSet presAssocID="{6F10D7F1-4471-4FBB-8E25-F177CB1B4B39}" presName="space" presStyleCnt="0"/>
      <dgm:spPr/>
    </dgm:pt>
    <dgm:pt modelId="{DF93AD4A-1E77-4BD8-A99C-61184CA6BE5F}" type="pres">
      <dgm:prSet presAssocID="{8EEA4A3E-B956-4B30-8D4F-66A60C9702F7}" presName="composite" presStyleCnt="0"/>
      <dgm:spPr/>
    </dgm:pt>
    <dgm:pt modelId="{FA859F9C-EE8A-453D-88E2-BDB5F591EBCD}" type="pres">
      <dgm:prSet presAssocID="{8EEA4A3E-B956-4B30-8D4F-66A60C9702F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83B190A-0ACF-4204-8B37-1A4621BC41FA}" type="pres">
      <dgm:prSet presAssocID="{8EEA4A3E-B956-4B30-8D4F-66A60C9702F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54AC704-3616-4510-A95B-C97EB466C483}" type="presOf" srcId="{22C7197C-515F-46CC-9151-F609B767D7E4}" destId="{FE7F30C9-097E-4549-8678-66A8106F4D3F}" srcOrd="0" destOrd="1" presId="urn:microsoft.com/office/officeart/2005/8/layout/hList1"/>
    <dgm:cxn modelId="{E404790E-2186-4FA7-A87F-A9F2B0F8C380}" srcId="{329D28A6-3791-4206-B3FA-6356CF4E0219}" destId="{49F1229E-F97A-4569-BCE5-DE0FB97FEDDD}" srcOrd="2" destOrd="0" parTransId="{E493F032-C097-441A-9F81-C9B634D418C0}" sibTransId="{1F36EA81-D101-4628-800A-3B26EA8D57B4}"/>
    <dgm:cxn modelId="{E11A410F-13CE-4580-989B-E6C81BC0D333}" srcId="{329D28A6-3791-4206-B3FA-6356CF4E0219}" destId="{663FD3E1-FF85-4157-B17F-D80CC536A3A8}" srcOrd="4" destOrd="0" parTransId="{7F278727-59AB-45F3-8081-3E392C2508B9}" sibTransId="{56FA570E-8BF1-46ED-8C39-5715E51A257D}"/>
    <dgm:cxn modelId="{24A4C719-185A-40FC-93F5-2C92B1C004AA}" type="presOf" srcId="{859D7F06-63C1-4A33-BB1D-6D7988F694B3}" destId="{B8F46C4C-8572-4849-AE88-B239C00E78BC}" srcOrd="0" destOrd="3" presId="urn:microsoft.com/office/officeart/2005/8/layout/hList1"/>
    <dgm:cxn modelId="{9FEF311A-B468-4F61-9E93-C044A3D8C08A}" type="presOf" srcId="{FDED83C2-D783-44B9-866F-D18F54B915C1}" destId="{B8F46C4C-8572-4849-AE88-B239C00E78BC}" srcOrd="0" destOrd="0" presId="urn:microsoft.com/office/officeart/2005/8/layout/hList1"/>
    <dgm:cxn modelId="{69C0811E-1E25-416B-BC3F-8ECAA4CC2159}" srcId="{CFD8DCBF-1152-4872-A023-8A2EDA221C94}" destId="{1D29FB91-4DFB-4372-BAE4-A80B052B9629}" srcOrd="0" destOrd="0" parTransId="{96377FFF-803C-48EC-B3A1-C076049025BD}" sibTransId="{04038DEC-4077-4579-9ECB-94F9F0170B05}"/>
    <dgm:cxn modelId="{505AA821-57DC-4558-9F64-E28DB00EB5B8}" type="presOf" srcId="{66921ECC-645A-41DC-A634-EA304164386E}" destId="{B8F46C4C-8572-4849-AE88-B239C00E78BC}" srcOrd="0" destOrd="1" presId="urn:microsoft.com/office/officeart/2005/8/layout/hList1"/>
    <dgm:cxn modelId="{EBD78C29-D393-4558-8675-15609C050AB1}" type="presOf" srcId="{1D29FB91-4DFB-4372-BAE4-A80B052B9629}" destId="{31337F71-ABC4-4B02-B9BD-1A751F14808A}" srcOrd="0" destOrd="0" presId="urn:microsoft.com/office/officeart/2005/8/layout/hList1"/>
    <dgm:cxn modelId="{D014DD2A-88C7-45D5-A6C6-12DE2565A824}" srcId="{8EEA4A3E-B956-4B30-8D4F-66A60C9702F7}" destId="{5100BAE0-80E8-40D4-9849-A00D9DF3183F}" srcOrd="2" destOrd="0" parTransId="{5FDBFBBF-E07E-41A5-9F0A-03CC26E032E8}" sibTransId="{A952FE07-0F27-4F77-9F9A-5D95B446EB12}"/>
    <dgm:cxn modelId="{1299862C-AC2F-4048-9363-1AB56172D960}" srcId="{329D28A6-3791-4206-B3FA-6356CF4E0219}" destId="{FDED83C2-D783-44B9-866F-D18F54B915C1}" srcOrd="0" destOrd="0" parTransId="{F4507165-F223-4BF8-8AE4-F6DECB40B6E9}" sibTransId="{11E99092-FA9B-4DF2-89D3-B7864B6A61A3}"/>
    <dgm:cxn modelId="{F07BC42E-DDC1-4E12-80BE-D3E0DF5D2988}" type="presOf" srcId="{CFD8DCBF-1152-4872-A023-8A2EDA221C94}" destId="{8A0BC71D-9D3E-4305-9B36-D2866E8C5ED8}" srcOrd="0" destOrd="0" presId="urn:microsoft.com/office/officeart/2005/8/layout/hList1"/>
    <dgm:cxn modelId="{C5B18239-F93D-49CA-9084-615121CFEC5F}" type="presOf" srcId="{8EEA4A3E-B956-4B30-8D4F-66A60C9702F7}" destId="{FA859F9C-EE8A-453D-88E2-BDB5F591EBCD}" srcOrd="0" destOrd="0" presId="urn:microsoft.com/office/officeart/2005/8/layout/hList1"/>
    <dgm:cxn modelId="{73367E3D-6F6F-4971-8CA2-7BB4038F5FC7}" type="presOf" srcId="{6FA27B13-C1B3-40AB-BC4D-C1FB0DC68ACD}" destId="{FE7F30C9-097E-4549-8678-66A8106F4D3F}" srcOrd="0" destOrd="2" presId="urn:microsoft.com/office/officeart/2005/8/layout/hList1"/>
    <dgm:cxn modelId="{3FBA3E5B-5655-4FDC-9A53-F0BDB79DBA87}" srcId="{1D29FB91-4DFB-4372-BAE4-A80B052B9629}" destId="{04262B91-007F-4254-AFC8-7F26661F946C}" srcOrd="3" destOrd="0" parTransId="{A3816E13-6AB3-4596-812D-EEFA7E6E37AD}" sibTransId="{7CFB8AE4-61B1-452B-8F74-3DF15003453F}"/>
    <dgm:cxn modelId="{44737541-934C-4179-AA74-740F52F350A3}" srcId="{CFD8DCBF-1152-4872-A023-8A2EDA221C94}" destId="{329D28A6-3791-4206-B3FA-6356CF4E0219}" srcOrd="1" destOrd="0" parTransId="{D9629732-9272-49B5-BD0C-FDACB61B4F18}" sibTransId="{6F10D7F1-4471-4FBB-8E25-F177CB1B4B39}"/>
    <dgm:cxn modelId="{D6E22564-33A3-4AA6-A5C8-FDA14372930F}" srcId="{8EEA4A3E-B956-4B30-8D4F-66A60C9702F7}" destId="{21384310-A74A-4BCB-BFDF-DDBB77B0707D}" srcOrd="4" destOrd="0" parTransId="{2ED6F119-151A-48CE-B6D0-6BF425821F9F}" sibTransId="{680E6CC2-1B31-47B4-98A8-CF2721137C17}"/>
    <dgm:cxn modelId="{84F9904D-BD91-47EE-93AE-B4E663461CD8}" type="presOf" srcId="{B6ECCEAD-9D9D-416A-8CA8-EDDD46DF616D}" destId="{983B190A-0ACF-4204-8B37-1A4621BC41FA}" srcOrd="0" destOrd="1" presId="urn:microsoft.com/office/officeart/2005/8/layout/hList1"/>
    <dgm:cxn modelId="{BF811873-F2D3-4E29-A470-8455F995A149}" srcId="{329D28A6-3791-4206-B3FA-6356CF4E0219}" destId="{66921ECC-645A-41DC-A634-EA304164386E}" srcOrd="1" destOrd="0" parTransId="{C7F3485D-1156-4E1E-B9AD-071F5CD1CA70}" sibTransId="{166FE9EF-36AC-4FDF-A396-82F572D20D2A}"/>
    <dgm:cxn modelId="{9F207D83-8E5D-436D-9DC2-80C61181B468}" srcId="{8EEA4A3E-B956-4B30-8D4F-66A60C9702F7}" destId="{B6ECCEAD-9D9D-416A-8CA8-EDDD46DF616D}" srcOrd="1" destOrd="0" parTransId="{D7CD2307-BC4B-4C44-B702-A439EE60755F}" sibTransId="{AA6F5CB9-2EBA-4FED-9015-73A948FA5DB4}"/>
    <dgm:cxn modelId="{A657F788-B877-40A5-A871-E0065317757A}" srcId="{329D28A6-3791-4206-B3FA-6356CF4E0219}" destId="{859D7F06-63C1-4A33-BB1D-6D7988F694B3}" srcOrd="3" destOrd="0" parTransId="{BF4DC334-084B-4F4C-8128-8369E78E2379}" sibTransId="{A0CD0833-2DBC-4A96-BC65-6C92E37FA61E}"/>
    <dgm:cxn modelId="{4BE83389-7D09-426C-8731-C2F1DAE591DB}" srcId="{1D29FB91-4DFB-4372-BAE4-A80B052B9629}" destId="{68795378-B388-4ACF-84C9-65F03B7311C0}" srcOrd="0" destOrd="0" parTransId="{49472ECF-01F9-4DA7-8890-59DC5AA80D0D}" sibTransId="{8A5481B1-E3CE-4E1F-A185-4D8E385431D4}"/>
    <dgm:cxn modelId="{E54FA991-3A6B-4DD0-90F2-4B6DDD69BA2A}" srcId="{8EEA4A3E-B956-4B30-8D4F-66A60C9702F7}" destId="{F28E6781-2DC1-479F-ACA6-41977A057575}" srcOrd="3" destOrd="0" parTransId="{2B62EC14-A69B-4BD3-BB3B-11C5EA0222FE}" sibTransId="{3B237D51-CFF0-4268-AE4E-CE6A1A785CBD}"/>
    <dgm:cxn modelId="{5C6C189A-031A-42D7-8A4A-DBDB4A2A3C10}" type="presOf" srcId="{5100BAE0-80E8-40D4-9849-A00D9DF3183F}" destId="{983B190A-0ACF-4204-8B37-1A4621BC41FA}" srcOrd="0" destOrd="2" presId="urn:microsoft.com/office/officeart/2005/8/layout/hList1"/>
    <dgm:cxn modelId="{E5909C9C-1C5E-4B3D-9FDD-AFEF7316CF37}" type="presOf" srcId="{49F1229E-F97A-4569-BCE5-DE0FB97FEDDD}" destId="{B8F46C4C-8572-4849-AE88-B239C00E78BC}" srcOrd="0" destOrd="2" presId="urn:microsoft.com/office/officeart/2005/8/layout/hList1"/>
    <dgm:cxn modelId="{BCBFBFA5-8F34-4A43-B6BE-2FAF65C41050}" srcId="{CFD8DCBF-1152-4872-A023-8A2EDA221C94}" destId="{8EEA4A3E-B956-4B30-8D4F-66A60C9702F7}" srcOrd="2" destOrd="0" parTransId="{0D1C581C-DA7C-4BD1-A45A-7A8AC711EE08}" sibTransId="{DCE1B6B7-4202-464F-8E25-D82F918D4DA8}"/>
    <dgm:cxn modelId="{F6355AAB-36CC-427B-8995-B933E5AE8F06}" srcId="{1D29FB91-4DFB-4372-BAE4-A80B052B9629}" destId="{6FA27B13-C1B3-40AB-BC4D-C1FB0DC68ACD}" srcOrd="2" destOrd="0" parTransId="{F93746DB-7FCE-4C0A-B61A-7D3F4641DE2D}" sibTransId="{A92DEBF3-1A90-4E36-BD02-388A03FEAF15}"/>
    <dgm:cxn modelId="{558127B3-F628-4676-8FD0-709564BEB745}" type="presOf" srcId="{329D28A6-3791-4206-B3FA-6356CF4E0219}" destId="{5BCD309B-7367-4202-936F-F57159D01D40}" srcOrd="0" destOrd="0" presId="urn:microsoft.com/office/officeart/2005/8/layout/hList1"/>
    <dgm:cxn modelId="{6C4EA7B3-4A16-446E-A969-AADA59218C56}" srcId="{1D29FB91-4DFB-4372-BAE4-A80B052B9629}" destId="{22C7197C-515F-46CC-9151-F609B767D7E4}" srcOrd="1" destOrd="0" parTransId="{DACC1130-528E-46EB-81AB-5A0118DCADE8}" sibTransId="{00B4AF9C-8024-4DEB-AE3D-E17461F86607}"/>
    <dgm:cxn modelId="{EBECAECD-5EDB-4700-ABA2-F670A30803F2}" type="presOf" srcId="{68795378-B388-4ACF-84C9-65F03B7311C0}" destId="{FE7F30C9-097E-4549-8678-66A8106F4D3F}" srcOrd="0" destOrd="0" presId="urn:microsoft.com/office/officeart/2005/8/layout/hList1"/>
    <dgm:cxn modelId="{0D46B6D7-38DF-4992-BF52-10E894F1E4C1}" type="presOf" srcId="{21384310-A74A-4BCB-BFDF-DDBB77B0707D}" destId="{983B190A-0ACF-4204-8B37-1A4621BC41FA}" srcOrd="0" destOrd="4" presId="urn:microsoft.com/office/officeart/2005/8/layout/hList1"/>
    <dgm:cxn modelId="{545CC3E0-1997-41FE-9A51-5A8679A6EEE5}" type="presOf" srcId="{F28E6781-2DC1-479F-ACA6-41977A057575}" destId="{983B190A-0ACF-4204-8B37-1A4621BC41FA}" srcOrd="0" destOrd="3" presId="urn:microsoft.com/office/officeart/2005/8/layout/hList1"/>
    <dgm:cxn modelId="{D4CE47E6-F71E-421C-9EBE-1E65941A86DE}" type="presOf" srcId="{18B00CB7-5FFB-4BDB-ACA6-6CC6F438D4C5}" destId="{983B190A-0ACF-4204-8B37-1A4621BC41FA}" srcOrd="0" destOrd="0" presId="urn:microsoft.com/office/officeart/2005/8/layout/hList1"/>
    <dgm:cxn modelId="{B8E923F5-18D5-47EC-AD38-0994015E82CA}" type="presOf" srcId="{04262B91-007F-4254-AFC8-7F26661F946C}" destId="{FE7F30C9-097E-4549-8678-66A8106F4D3F}" srcOrd="0" destOrd="3" presId="urn:microsoft.com/office/officeart/2005/8/layout/hList1"/>
    <dgm:cxn modelId="{AEF112F8-685D-4B19-94A1-44B8FE282E1B}" srcId="{8EEA4A3E-B956-4B30-8D4F-66A60C9702F7}" destId="{18B00CB7-5FFB-4BDB-ACA6-6CC6F438D4C5}" srcOrd="0" destOrd="0" parTransId="{4F3E7329-1CF2-4CF3-9CCB-A627FE5DFACE}" sibTransId="{31E65758-EAB6-4923-9506-C15DAAB51D76}"/>
    <dgm:cxn modelId="{1937E7FD-9917-4A57-A40C-F14F08A1C185}" type="presOf" srcId="{663FD3E1-FF85-4157-B17F-D80CC536A3A8}" destId="{B8F46C4C-8572-4849-AE88-B239C00E78BC}" srcOrd="0" destOrd="4" presId="urn:microsoft.com/office/officeart/2005/8/layout/hList1"/>
    <dgm:cxn modelId="{E8963C3B-F1A2-483B-AF78-C4FEABEE5DE8}" type="presParOf" srcId="{8A0BC71D-9D3E-4305-9B36-D2866E8C5ED8}" destId="{6AE3C245-B5A1-480E-AAF6-9352AE9F4C15}" srcOrd="0" destOrd="0" presId="urn:microsoft.com/office/officeart/2005/8/layout/hList1"/>
    <dgm:cxn modelId="{F1996006-7E21-40EA-86AB-958DFBC4F3B8}" type="presParOf" srcId="{6AE3C245-B5A1-480E-AAF6-9352AE9F4C15}" destId="{31337F71-ABC4-4B02-B9BD-1A751F14808A}" srcOrd="0" destOrd="0" presId="urn:microsoft.com/office/officeart/2005/8/layout/hList1"/>
    <dgm:cxn modelId="{0E77FC3A-D1D1-4DF7-8143-26AAEF6E1633}" type="presParOf" srcId="{6AE3C245-B5A1-480E-AAF6-9352AE9F4C15}" destId="{FE7F30C9-097E-4549-8678-66A8106F4D3F}" srcOrd="1" destOrd="0" presId="urn:microsoft.com/office/officeart/2005/8/layout/hList1"/>
    <dgm:cxn modelId="{1C9FB49E-95E9-4C06-A3E6-CF51D9F25748}" type="presParOf" srcId="{8A0BC71D-9D3E-4305-9B36-D2866E8C5ED8}" destId="{5CCF8693-C0AA-41AF-8903-331FA33CDA6A}" srcOrd="1" destOrd="0" presId="urn:microsoft.com/office/officeart/2005/8/layout/hList1"/>
    <dgm:cxn modelId="{FDE80CDB-FFC2-4D3C-A40C-F9B148543091}" type="presParOf" srcId="{8A0BC71D-9D3E-4305-9B36-D2866E8C5ED8}" destId="{22F353BD-17DE-49D0-9A52-AD865CB27996}" srcOrd="2" destOrd="0" presId="urn:microsoft.com/office/officeart/2005/8/layout/hList1"/>
    <dgm:cxn modelId="{9FF00992-F571-4D68-979F-F0D5B868BD70}" type="presParOf" srcId="{22F353BD-17DE-49D0-9A52-AD865CB27996}" destId="{5BCD309B-7367-4202-936F-F57159D01D40}" srcOrd="0" destOrd="0" presId="urn:microsoft.com/office/officeart/2005/8/layout/hList1"/>
    <dgm:cxn modelId="{E3AD1D5E-A0C4-4678-988B-6B9D0D7BBFD6}" type="presParOf" srcId="{22F353BD-17DE-49D0-9A52-AD865CB27996}" destId="{B8F46C4C-8572-4849-AE88-B239C00E78BC}" srcOrd="1" destOrd="0" presId="urn:microsoft.com/office/officeart/2005/8/layout/hList1"/>
    <dgm:cxn modelId="{A72EC820-E88C-4F5D-A170-F0677F868D91}" type="presParOf" srcId="{8A0BC71D-9D3E-4305-9B36-D2866E8C5ED8}" destId="{99A43A64-433A-44A5-9E3C-84DE35C7DFF7}" srcOrd="3" destOrd="0" presId="urn:microsoft.com/office/officeart/2005/8/layout/hList1"/>
    <dgm:cxn modelId="{72631B8B-A859-48F5-95BB-5A9F410EC7F7}" type="presParOf" srcId="{8A0BC71D-9D3E-4305-9B36-D2866E8C5ED8}" destId="{DF93AD4A-1E77-4BD8-A99C-61184CA6BE5F}" srcOrd="4" destOrd="0" presId="urn:microsoft.com/office/officeart/2005/8/layout/hList1"/>
    <dgm:cxn modelId="{DA3513A3-B661-45F2-ABAD-F73FA533AA73}" type="presParOf" srcId="{DF93AD4A-1E77-4BD8-A99C-61184CA6BE5F}" destId="{FA859F9C-EE8A-453D-88E2-BDB5F591EBCD}" srcOrd="0" destOrd="0" presId="urn:microsoft.com/office/officeart/2005/8/layout/hList1"/>
    <dgm:cxn modelId="{282FD9B0-2D69-4F31-8505-744E7DE29DCF}" type="presParOf" srcId="{DF93AD4A-1E77-4BD8-A99C-61184CA6BE5F}" destId="{983B190A-0ACF-4204-8B37-1A4621BC41F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72BD78-5CA1-4672-9931-40F0597A77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6D9231-E2A4-453C-98FE-2AC0A25B2561}">
      <dgm:prSet/>
      <dgm:spPr/>
      <dgm:t>
        <a:bodyPr/>
        <a:lstStyle/>
        <a:p>
          <a:pPr rtl="0"/>
          <a:r>
            <a:rPr lang="en-US" b="1" dirty="0"/>
            <a:t>System-Level Risk Mitigation </a:t>
          </a:r>
          <a:endParaRPr lang="en-US" b="1" dirty="0">
            <a:solidFill>
              <a:srgbClr val="FFFF00"/>
            </a:solidFill>
          </a:endParaRPr>
        </a:p>
      </dgm:t>
    </dgm:pt>
    <dgm:pt modelId="{FE6E47D3-4777-4AD3-8B75-4E1B871F41D5}" type="parTrans" cxnId="{1C79AD6A-FD68-4986-9642-122139AD2DDD}">
      <dgm:prSet/>
      <dgm:spPr/>
      <dgm:t>
        <a:bodyPr/>
        <a:lstStyle/>
        <a:p>
          <a:endParaRPr lang="en-US"/>
        </a:p>
      </dgm:t>
    </dgm:pt>
    <dgm:pt modelId="{DEA3F352-4FA5-46DA-9E26-D02839F04017}" type="sibTrans" cxnId="{1C79AD6A-FD68-4986-9642-122139AD2DDD}">
      <dgm:prSet/>
      <dgm:spPr/>
      <dgm:t>
        <a:bodyPr/>
        <a:lstStyle/>
        <a:p>
          <a:endParaRPr lang="en-US"/>
        </a:p>
      </dgm:t>
    </dgm:pt>
    <dgm:pt modelId="{CC3A68CB-6285-4A03-B3B7-A223628BA192}">
      <dgm:prSet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Separate and segregate within both Pharmacy and ADCs</a:t>
          </a:r>
        </a:p>
      </dgm:t>
    </dgm:pt>
    <dgm:pt modelId="{E036C5D6-CE69-4B9E-A16A-DEB5E2E60EB9}" type="parTrans" cxnId="{15ED9784-F72F-40B3-AE74-E64980C33478}">
      <dgm:prSet/>
      <dgm:spPr/>
      <dgm:t>
        <a:bodyPr/>
        <a:lstStyle/>
        <a:p>
          <a:endParaRPr lang="en-US"/>
        </a:p>
      </dgm:t>
    </dgm:pt>
    <dgm:pt modelId="{D6FA0EE4-D2E9-456D-89F9-C38FF7F67902}" type="sibTrans" cxnId="{15ED9784-F72F-40B3-AE74-E64980C33478}">
      <dgm:prSet/>
      <dgm:spPr/>
      <dgm:t>
        <a:bodyPr/>
        <a:lstStyle/>
        <a:p>
          <a:endParaRPr lang="en-US"/>
        </a:p>
      </dgm:t>
    </dgm:pt>
    <dgm:pt modelId="{88503070-B315-4B46-891E-EBC829D74B9C}">
      <dgm:prSet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Utilize different packaging for look-alike, sound-alike medications</a:t>
          </a:r>
        </a:p>
      </dgm:t>
    </dgm:pt>
    <dgm:pt modelId="{DF13D816-7593-4307-B941-940E4A831B8F}" type="parTrans" cxnId="{DC3B2ABD-9710-489A-81B0-CB7E453314A0}">
      <dgm:prSet/>
      <dgm:spPr/>
      <dgm:t>
        <a:bodyPr/>
        <a:lstStyle/>
        <a:p>
          <a:endParaRPr lang="en-US"/>
        </a:p>
      </dgm:t>
    </dgm:pt>
    <dgm:pt modelId="{A925B669-700D-4A8F-8F6A-F027891AE1F9}" type="sibTrans" cxnId="{DC3B2ABD-9710-489A-81B0-CB7E453314A0}">
      <dgm:prSet/>
      <dgm:spPr/>
      <dgm:t>
        <a:bodyPr/>
        <a:lstStyle/>
        <a:p>
          <a:endParaRPr lang="en-US"/>
        </a:p>
      </dgm:t>
    </dgm:pt>
    <dgm:pt modelId="{8364D1E8-39F4-454B-8D33-199FE1C5711E}">
      <dgm:prSet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Use </a:t>
          </a:r>
          <a:r>
            <a:rPr lang="en-US" sz="1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TALLman</a:t>
          </a:r>
          <a:r>
            <a:rPr lang="en-US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lettering with consistency across all systems (e.g. from </a:t>
          </a:r>
          <a:r>
            <a:rPr lang="en-US" sz="1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EMR</a:t>
          </a:r>
          <a:r>
            <a:rPr lang="en-US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to ADCs to infusion pumps)</a:t>
          </a:r>
        </a:p>
      </dgm:t>
    </dgm:pt>
    <dgm:pt modelId="{FF08971C-2072-4A7A-8655-6679E6A69BD0}" type="parTrans" cxnId="{96D59EFF-18EE-4BE4-928E-DF5EA65E90FA}">
      <dgm:prSet/>
      <dgm:spPr/>
      <dgm:t>
        <a:bodyPr/>
        <a:lstStyle/>
        <a:p>
          <a:endParaRPr lang="en-US"/>
        </a:p>
      </dgm:t>
    </dgm:pt>
    <dgm:pt modelId="{F2B1F495-D0A8-4303-AA1E-C4A83993276E}" type="sibTrans" cxnId="{96D59EFF-18EE-4BE4-928E-DF5EA65E90FA}">
      <dgm:prSet/>
      <dgm:spPr/>
      <dgm:t>
        <a:bodyPr/>
        <a:lstStyle/>
        <a:p>
          <a:endParaRPr lang="en-US"/>
        </a:p>
      </dgm:t>
    </dgm:pt>
    <dgm:pt modelId="{91D57B53-CC07-4BC0-9F3D-909DA5B94141}">
      <dgm:prSet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Standardize order sentences within the </a:t>
          </a:r>
          <a:r>
            <a:rPr lang="en-US" sz="1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EMR</a:t>
          </a:r>
          <a:endParaRPr lang="en-US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875E9AD4-78AD-417A-98E7-674CEB59DBCD}" type="parTrans" cxnId="{88405AC4-BEAE-4DA3-AE65-C9DCDC9633C2}">
      <dgm:prSet/>
      <dgm:spPr/>
      <dgm:t>
        <a:bodyPr/>
        <a:lstStyle/>
        <a:p>
          <a:endParaRPr lang="en-US"/>
        </a:p>
      </dgm:t>
    </dgm:pt>
    <dgm:pt modelId="{5D3FB720-0F7F-405A-BDAD-F80EA4C60DFE}" type="sibTrans" cxnId="{88405AC4-BEAE-4DA3-AE65-C9DCDC9633C2}">
      <dgm:prSet/>
      <dgm:spPr/>
      <dgm:t>
        <a:bodyPr/>
        <a:lstStyle/>
        <a:p>
          <a:endParaRPr lang="en-US"/>
        </a:p>
      </dgm:t>
    </dgm:pt>
    <dgm:pt modelId="{0F1386F6-6BD2-4399-9728-92082C58E8EC}">
      <dgm:prSet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Employ hard stops within the </a:t>
          </a:r>
          <a:r>
            <a:rPr lang="en-US" sz="1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EMR</a:t>
          </a:r>
          <a:r>
            <a:rPr lang="en-US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for Dosage-form and frequency mismatches</a:t>
          </a:r>
        </a:p>
      </dgm:t>
    </dgm:pt>
    <dgm:pt modelId="{197B0DC3-5082-42E5-AC3F-1D1FC9116991}" type="parTrans" cxnId="{31408919-54CC-4293-9932-102710A9D0BD}">
      <dgm:prSet/>
      <dgm:spPr/>
      <dgm:t>
        <a:bodyPr/>
        <a:lstStyle/>
        <a:p>
          <a:endParaRPr lang="en-US"/>
        </a:p>
      </dgm:t>
    </dgm:pt>
    <dgm:pt modelId="{A2F752E5-8610-47F4-9F0A-981FAFAFEC77}" type="sibTrans" cxnId="{31408919-54CC-4293-9932-102710A9D0BD}">
      <dgm:prSet/>
      <dgm:spPr/>
      <dgm:t>
        <a:bodyPr/>
        <a:lstStyle/>
        <a:p>
          <a:endParaRPr lang="en-US"/>
        </a:p>
      </dgm:t>
    </dgm:pt>
    <dgm:pt modelId="{881F0956-28B4-419F-9E77-98EC9731D582}">
      <dgm:prSet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Restrict routes of administration for look-alike, sound-alike medications within the </a:t>
          </a:r>
          <a:r>
            <a:rPr lang="en-US" sz="1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EMR</a:t>
          </a:r>
          <a:endParaRPr lang="en-US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CE7BC9D5-309D-462D-ACA4-4572E3497A7E}" type="parTrans" cxnId="{FB302B8D-639F-405D-9F26-1E19E13AD45B}">
      <dgm:prSet/>
      <dgm:spPr/>
      <dgm:t>
        <a:bodyPr/>
        <a:lstStyle/>
        <a:p>
          <a:endParaRPr lang="en-US"/>
        </a:p>
      </dgm:t>
    </dgm:pt>
    <dgm:pt modelId="{55764ABD-C2E0-4159-8479-341F32E3B3EA}" type="sibTrans" cxnId="{FB302B8D-639F-405D-9F26-1E19E13AD45B}">
      <dgm:prSet/>
      <dgm:spPr/>
      <dgm:t>
        <a:bodyPr/>
        <a:lstStyle/>
        <a:p>
          <a:endParaRPr lang="en-US"/>
        </a:p>
      </dgm:t>
    </dgm:pt>
    <dgm:pt modelId="{8530695C-B5BC-40BB-A3F4-C4D4E343B3DA}">
      <dgm:prSet/>
      <dgm:spPr/>
      <dgm:t>
        <a:bodyPr/>
        <a:lstStyle/>
        <a:p>
          <a:pPr rtl="0"/>
          <a:r>
            <a:rPr lang="en-US" b="1" dirty="0"/>
            <a:t>Person-Level Risk Mitigation</a:t>
          </a:r>
          <a:endParaRPr lang="en-US" b="1" dirty="0">
            <a:solidFill>
              <a:srgbClr val="FFFF00"/>
            </a:solidFill>
          </a:endParaRPr>
        </a:p>
      </dgm:t>
    </dgm:pt>
    <dgm:pt modelId="{E0070A70-0BD9-4022-8B22-8B010CA1FA48}" type="parTrans" cxnId="{7851AF0D-718E-4ABE-ACEA-B327EF99255C}">
      <dgm:prSet/>
      <dgm:spPr/>
      <dgm:t>
        <a:bodyPr/>
        <a:lstStyle/>
        <a:p>
          <a:endParaRPr lang="en-US"/>
        </a:p>
      </dgm:t>
    </dgm:pt>
    <dgm:pt modelId="{7701C864-DFF1-4E73-8871-6298AEDC805E}" type="sibTrans" cxnId="{7851AF0D-718E-4ABE-ACEA-B327EF99255C}">
      <dgm:prSet/>
      <dgm:spPr/>
      <dgm:t>
        <a:bodyPr/>
        <a:lstStyle/>
        <a:p>
          <a:endParaRPr lang="en-US"/>
        </a:p>
      </dgm:t>
    </dgm:pt>
    <dgm:pt modelId="{61015F1F-9400-437E-86DC-DF6E782A07FD}">
      <dgm:prSet/>
      <dgm:spPr/>
      <dgm:t>
        <a:bodyPr/>
        <a:lstStyle/>
        <a:p>
          <a:r>
            <a:rPr lang="en-US" dirty="0"/>
            <a:t>Scan medications through BCMA </a:t>
          </a:r>
          <a:r>
            <a:rPr lang="en-US" u="sng" dirty="0"/>
            <a:t>prior to</a:t>
          </a:r>
          <a:r>
            <a:rPr lang="en-US" dirty="0"/>
            <a:t> administration</a:t>
          </a:r>
        </a:p>
      </dgm:t>
    </dgm:pt>
    <dgm:pt modelId="{73D4C963-54C1-463A-BA13-37DFF1E7AE02}" type="parTrans" cxnId="{E5F5E1D6-9FF4-4979-922F-D927BDABA8A8}">
      <dgm:prSet/>
      <dgm:spPr/>
      <dgm:t>
        <a:bodyPr/>
        <a:lstStyle/>
        <a:p>
          <a:endParaRPr lang="en-US"/>
        </a:p>
      </dgm:t>
    </dgm:pt>
    <dgm:pt modelId="{D2B7455D-B449-4BDE-BD27-1BBBC97A8376}" type="sibTrans" cxnId="{E5F5E1D6-9FF4-4979-922F-D927BDABA8A8}">
      <dgm:prSet/>
      <dgm:spPr/>
      <dgm:t>
        <a:bodyPr/>
        <a:lstStyle/>
        <a:p>
          <a:endParaRPr lang="en-US"/>
        </a:p>
      </dgm:t>
    </dgm:pt>
    <dgm:pt modelId="{801B3944-468C-44DC-8C69-A5882AFA1713}">
      <dgm:prSet/>
      <dgm:spPr/>
      <dgm:t>
        <a:bodyPr/>
        <a:lstStyle/>
        <a:p>
          <a:r>
            <a:rPr lang="en-US" dirty="0"/>
            <a:t>Be familiar with your organization's look-alike, sound-alike medication list</a:t>
          </a:r>
        </a:p>
      </dgm:t>
    </dgm:pt>
    <dgm:pt modelId="{AB788793-4E8E-4F2C-B622-994FA14BD2D6}" type="parTrans" cxnId="{74B7D4A0-49C5-4534-84E7-461EF6414937}">
      <dgm:prSet/>
      <dgm:spPr/>
      <dgm:t>
        <a:bodyPr/>
        <a:lstStyle/>
        <a:p>
          <a:endParaRPr lang="en-US"/>
        </a:p>
      </dgm:t>
    </dgm:pt>
    <dgm:pt modelId="{76FB5E86-0C73-4998-921A-036FD7B14ADC}" type="sibTrans" cxnId="{74B7D4A0-49C5-4534-84E7-461EF6414937}">
      <dgm:prSet/>
      <dgm:spPr/>
      <dgm:t>
        <a:bodyPr/>
        <a:lstStyle/>
        <a:p>
          <a:endParaRPr lang="en-US"/>
        </a:p>
      </dgm:t>
    </dgm:pt>
    <dgm:pt modelId="{48148F10-F9F4-4012-B8E6-C2071FC1F9FD}">
      <dgm:prSet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Use auxiliary labels judiciously to maximize impact</a:t>
          </a:r>
        </a:p>
      </dgm:t>
    </dgm:pt>
    <dgm:pt modelId="{1A6ECEE1-79C2-433E-8E7A-1A948B2038EC}" type="parTrans" cxnId="{C20E8EBD-9C31-415C-87A4-A0363756BCD5}">
      <dgm:prSet/>
      <dgm:spPr/>
      <dgm:t>
        <a:bodyPr/>
        <a:lstStyle/>
        <a:p>
          <a:endParaRPr lang="en-US"/>
        </a:p>
      </dgm:t>
    </dgm:pt>
    <dgm:pt modelId="{9307D2E6-EE47-49D0-8EC2-E838117FE98B}" type="sibTrans" cxnId="{C20E8EBD-9C31-415C-87A4-A0363756BCD5}">
      <dgm:prSet/>
      <dgm:spPr/>
      <dgm:t>
        <a:bodyPr/>
        <a:lstStyle/>
        <a:p>
          <a:endParaRPr lang="en-US"/>
        </a:p>
      </dgm:t>
    </dgm:pt>
    <dgm:pt modelId="{EDE3BFAD-5151-4E6C-9F88-A153E1AA6449}">
      <dgm:prSet/>
      <dgm:spPr/>
      <dgm:t>
        <a:bodyPr/>
        <a:lstStyle/>
        <a:p>
          <a:r>
            <a:rPr lang="en-US" dirty="0"/>
            <a:t>Confirm indication prior to administration</a:t>
          </a:r>
        </a:p>
      </dgm:t>
    </dgm:pt>
    <dgm:pt modelId="{C4E8BAC1-51CD-4C86-B0E3-03F9D5F21D4A}" type="parTrans" cxnId="{EAE2798A-4EA3-40E8-8536-F14266ACFB85}">
      <dgm:prSet/>
      <dgm:spPr/>
      <dgm:t>
        <a:bodyPr/>
        <a:lstStyle/>
        <a:p>
          <a:endParaRPr lang="en-US"/>
        </a:p>
      </dgm:t>
    </dgm:pt>
    <dgm:pt modelId="{E45F93E9-E892-48C9-87AC-CDC2C886D192}" type="sibTrans" cxnId="{EAE2798A-4EA3-40E8-8536-F14266ACFB85}">
      <dgm:prSet/>
      <dgm:spPr/>
      <dgm:t>
        <a:bodyPr/>
        <a:lstStyle/>
        <a:p>
          <a:endParaRPr lang="en-US"/>
        </a:p>
      </dgm:t>
    </dgm:pt>
    <dgm:pt modelId="{169D0F9C-4E74-4D0B-BC75-5E14D0459C5F}">
      <dgm:prSet/>
      <dgm:spPr/>
      <dgm:t>
        <a:bodyPr/>
        <a:lstStyle/>
        <a:p>
          <a:r>
            <a:rPr lang="en-US" dirty="0"/>
            <a:t>Pause and review when prompted by </a:t>
          </a:r>
          <a:r>
            <a:rPr lang="en-US" dirty="0" err="1"/>
            <a:t>TALLman</a:t>
          </a:r>
          <a:r>
            <a:rPr lang="en-US" dirty="0"/>
            <a:t> lettering and/or auxiliary labeling</a:t>
          </a:r>
        </a:p>
      </dgm:t>
    </dgm:pt>
    <dgm:pt modelId="{CCE60D82-6A62-4285-97DB-6911B2351DD0}" type="parTrans" cxnId="{045A2182-76FF-4121-96AB-022F77A84FCE}">
      <dgm:prSet/>
      <dgm:spPr/>
      <dgm:t>
        <a:bodyPr/>
        <a:lstStyle/>
        <a:p>
          <a:endParaRPr lang="en-US"/>
        </a:p>
      </dgm:t>
    </dgm:pt>
    <dgm:pt modelId="{C18CD711-7194-4861-A40F-68B81E507358}" type="sibTrans" cxnId="{045A2182-76FF-4121-96AB-022F77A84FCE}">
      <dgm:prSet/>
      <dgm:spPr/>
      <dgm:t>
        <a:bodyPr/>
        <a:lstStyle/>
        <a:p>
          <a:endParaRPr lang="en-US"/>
        </a:p>
      </dgm:t>
    </dgm:pt>
    <dgm:pt modelId="{8E0093E7-E56C-4B91-81CD-90B9E5E6EFDA}">
      <dgm:prSet/>
      <dgm:spPr/>
      <dgm:t>
        <a:bodyPr/>
        <a:lstStyle/>
        <a:p>
          <a:r>
            <a:rPr lang="en-US" dirty="0"/>
            <a:t>Consider items outside of medications as well – </a:t>
          </a:r>
          <a:r>
            <a:rPr lang="en-US" dirty="0" err="1"/>
            <a:t>NaturaLyte</a:t>
          </a:r>
          <a:r>
            <a:rPr lang="en-US" dirty="0"/>
            <a:t> vs </a:t>
          </a:r>
          <a:r>
            <a:rPr lang="en-US" dirty="0" err="1"/>
            <a:t>Golytely</a:t>
          </a:r>
          <a:r>
            <a:rPr lang="en-US" dirty="0"/>
            <a:t> error (see reference #2)</a:t>
          </a:r>
        </a:p>
      </dgm:t>
    </dgm:pt>
    <dgm:pt modelId="{27F93A8D-A67A-4BD5-A7DE-B5756B0646DC}" type="parTrans" cxnId="{1A18E98F-90F0-4E67-8DEB-5E467A948ADD}">
      <dgm:prSet/>
      <dgm:spPr/>
      <dgm:t>
        <a:bodyPr/>
        <a:lstStyle/>
        <a:p>
          <a:endParaRPr lang="en-US"/>
        </a:p>
      </dgm:t>
    </dgm:pt>
    <dgm:pt modelId="{749BD49F-FBF1-4E06-BA74-E1CBA83AC7DA}" type="sibTrans" cxnId="{1A18E98F-90F0-4E67-8DEB-5E467A948ADD}">
      <dgm:prSet/>
      <dgm:spPr/>
      <dgm:t>
        <a:bodyPr/>
        <a:lstStyle/>
        <a:p>
          <a:endParaRPr lang="en-US"/>
        </a:p>
      </dgm:t>
    </dgm:pt>
    <dgm:pt modelId="{81C155E3-6452-4C64-8517-09FDE33919CD}">
      <dgm:prSet/>
      <dgm:spPr/>
      <dgm:t>
        <a:bodyPr/>
        <a:lstStyle/>
        <a:p>
          <a:r>
            <a:rPr lang="en-US" dirty="0"/>
            <a:t>Report any incidents or potential risks related to Look-Alike, Sound-Alike Medications</a:t>
          </a:r>
        </a:p>
      </dgm:t>
    </dgm:pt>
    <dgm:pt modelId="{459921C3-E236-4675-82CA-C638F92B0A1E}" type="parTrans" cxnId="{FF7B89E3-9644-407F-8FFF-8A1DC4580B69}">
      <dgm:prSet/>
      <dgm:spPr/>
      <dgm:t>
        <a:bodyPr/>
        <a:lstStyle/>
        <a:p>
          <a:endParaRPr lang="en-US"/>
        </a:p>
      </dgm:t>
    </dgm:pt>
    <dgm:pt modelId="{A02009A5-17A6-485E-A9D3-1276113CC302}" type="sibTrans" cxnId="{FF7B89E3-9644-407F-8FFF-8A1DC4580B69}">
      <dgm:prSet/>
      <dgm:spPr/>
      <dgm:t>
        <a:bodyPr/>
        <a:lstStyle/>
        <a:p>
          <a:endParaRPr lang="en-US"/>
        </a:p>
      </dgm:t>
    </dgm:pt>
    <dgm:pt modelId="{1EF4CAC2-953D-4B06-AFD6-721C457E23D9}" type="pres">
      <dgm:prSet presAssocID="{5372BD78-5CA1-4672-9931-40F0597A7738}" presName="linear" presStyleCnt="0">
        <dgm:presLayoutVars>
          <dgm:dir/>
          <dgm:animLvl val="lvl"/>
          <dgm:resizeHandles val="exact"/>
        </dgm:presLayoutVars>
      </dgm:prSet>
      <dgm:spPr/>
    </dgm:pt>
    <dgm:pt modelId="{6BA9ED25-5090-40EB-A43A-D0F8EB0370DB}" type="pres">
      <dgm:prSet presAssocID="{886D9231-E2A4-453C-98FE-2AC0A25B2561}" presName="parentLin" presStyleCnt="0"/>
      <dgm:spPr/>
    </dgm:pt>
    <dgm:pt modelId="{B0A11852-D10C-4A74-AA4D-C603081E740C}" type="pres">
      <dgm:prSet presAssocID="{886D9231-E2A4-453C-98FE-2AC0A25B2561}" presName="parentLeftMargin" presStyleLbl="node1" presStyleIdx="0" presStyleCnt="2"/>
      <dgm:spPr/>
    </dgm:pt>
    <dgm:pt modelId="{74632DA9-3088-49D2-BC77-6612253555B7}" type="pres">
      <dgm:prSet presAssocID="{886D9231-E2A4-453C-98FE-2AC0A25B256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6F7C0B9-BFAF-45F9-A762-5AF93456A3B2}" type="pres">
      <dgm:prSet presAssocID="{886D9231-E2A4-453C-98FE-2AC0A25B2561}" presName="negativeSpace" presStyleCnt="0"/>
      <dgm:spPr/>
    </dgm:pt>
    <dgm:pt modelId="{C8F4BAC5-6785-4699-9328-048F19B96A34}" type="pres">
      <dgm:prSet presAssocID="{886D9231-E2A4-453C-98FE-2AC0A25B2561}" presName="childText" presStyleLbl="conFgAcc1" presStyleIdx="0" presStyleCnt="2">
        <dgm:presLayoutVars>
          <dgm:bulletEnabled val="1"/>
        </dgm:presLayoutVars>
      </dgm:prSet>
      <dgm:spPr/>
    </dgm:pt>
    <dgm:pt modelId="{CC946BDD-9E19-433B-BC49-32FA7D6623C9}" type="pres">
      <dgm:prSet presAssocID="{DEA3F352-4FA5-46DA-9E26-D02839F04017}" presName="spaceBetweenRectangles" presStyleCnt="0"/>
      <dgm:spPr/>
    </dgm:pt>
    <dgm:pt modelId="{651A6E5F-B119-46D7-BC9E-53E67FD4978D}" type="pres">
      <dgm:prSet presAssocID="{8530695C-B5BC-40BB-A3F4-C4D4E343B3DA}" presName="parentLin" presStyleCnt="0"/>
      <dgm:spPr/>
    </dgm:pt>
    <dgm:pt modelId="{49166478-492F-4EF3-9FD2-27BEE85DFC72}" type="pres">
      <dgm:prSet presAssocID="{8530695C-B5BC-40BB-A3F4-C4D4E343B3DA}" presName="parentLeftMargin" presStyleLbl="node1" presStyleIdx="0" presStyleCnt="2"/>
      <dgm:spPr/>
    </dgm:pt>
    <dgm:pt modelId="{BDD70D2F-BCEB-4331-A1C3-BBD251293034}" type="pres">
      <dgm:prSet presAssocID="{8530695C-B5BC-40BB-A3F4-C4D4E343B3D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17124C9-A850-49C4-B25F-75972BD99FD4}" type="pres">
      <dgm:prSet presAssocID="{8530695C-B5BC-40BB-A3F4-C4D4E343B3DA}" presName="negativeSpace" presStyleCnt="0"/>
      <dgm:spPr/>
    </dgm:pt>
    <dgm:pt modelId="{544A3488-13D1-495E-8A30-23F97EB0408C}" type="pres">
      <dgm:prSet presAssocID="{8530695C-B5BC-40BB-A3F4-C4D4E343B3D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851AF0D-718E-4ABE-ACEA-B327EF99255C}" srcId="{5372BD78-5CA1-4672-9931-40F0597A7738}" destId="{8530695C-B5BC-40BB-A3F4-C4D4E343B3DA}" srcOrd="1" destOrd="0" parTransId="{E0070A70-0BD9-4022-8B22-8B010CA1FA48}" sibTransId="{7701C864-DFF1-4E73-8871-6298AEDC805E}"/>
    <dgm:cxn modelId="{EA147911-E123-48A6-9816-1BC603507DB7}" type="presOf" srcId="{0F1386F6-6BD2-4399-9728-92082C58E8EC}" destId="{C8F4BAC5-6785-4699-9328-048F19B96A34}" srcOrd="0" destOrd="4" presId="urn:microsoft.com/office/officeart/2005/8/layout/list1"/>
    <dgm:cxn modelId="{31408919-54CC-4293-9932-102710A9D0BD}" srcId="{886D9231-E2A4-453C-98FE-2AC0A25B2561}" destId="{0F1386F6-6BD2-4399-9728-92082C58E8EC}" srcOrd="3" destOrd="0" parTransId="{197B0DC3-5082-42E5-AC3F-1D1FC9116991}" sibTransId="{A2F752E5-8610-47F4-9F0A-981FAFAFEC77}"/>
    <dgm:cxn modelId="{A55B821C-AB9E-47F3-B97C-508C12600B64}" type="presOf" srcId="{881F0956-28B4-419F-9E77-98EC9731D582}" destId="{C8F4BAC5-6785-4699-9328-048F19B96A34}" srcOrd="0" destOrd="5" presId="urn:microsoft.com/office/officeart/2005/8/layout/list1"/>
    <dgm:cxn modelId="{DA9D9520-9BE6-4BA5-A389-BDDFBB296A79}" type="presOf" srcId="{CC3A68CB-6285-4A03-B3B7-A223628BA192}" destId="{C8F4BAC5-6785-4699-9328-048F19B96A34}" srcOrd="0" destOrd="0" presId="urn:microsoft.com/office/officeart/2005/8/layout/list1"/>
    <dgm:cxn modelId="{3AC8A620-D5EF-4E57-A66E-074DE629F447}" type="presOf" srcId="{886D9231-E2A4-453C-98FE-2AC0A25B2561}" destId="{B0A11852-D10C-4A74-AA4D-C603081E740C}" srcOrd="0" destOrd="0" presId="urn:microsoft.com/office/officeart/2005/8/layout/list1"/>
    <dgm:cxn modelId="{018F4434-4786-4D0E-A952-071CCBB98055}" type="presOf" srcId="{81C155E3-6452-4C64-8517-09FDE33919CD}" destId="{544A3488-13D1-495E-8A30-23F97EB0408C}" srcOrd="0" destOrd="5" presId="urn:microsoft.com/office/officeart/2005/8/layout/list1"/>
    <dgm:cxn modelId="{A5701963-7B9B-4FA8-9436-1766F725BAC7}" type="presOf" srcId="{8E0093E7-E56C-4B91-81CD-90B9E5E6EFDA}" destId="{544A3488-13D1-495E-8A30-23F97EB0408C}" srcOrd="0" destOrd="4" presId="urn:microsoft.com/office/officeart/2005/8/layout/list1"/>
    <dgm:cxn modelId="{1C79AD6A-FD68-4986-9642-122139AD2DDD}" srcId="{5372BD78-5CA1-4672-9931-40F0597A7738}" destId="{886D9231-E2A4-453C-98FE-2AC0A25B2561}" srcOrd="0" destOrd="0" parTransId="{FE6E47D3-4777-4AD3-8B75-4E1B871F41D5}" sibTransId="{DEA3F352-4FA5-46DA-9E26-D02839F04017}"/>
    <dgm:cxn modelId="{C81DBB77-C9ED-4C6F-B018-1A43ACF03B4E}" type="presOf" srcId="{8530695C-B5BC-40BB-A3F4-C4D4E343B3DA}" destId="{49166478-492F-4EF3-9FD2-27BEE85DFC72}" srcOrd="0" destOrd="0" presId="urn:microsoft.com/office/officeart/2005/8/layout/list1"/>
    <dgm:cxn modelId="{045A2182-76FF-4121-96AB-022F77A84FCE}" srcId="{8530695C-B5BC-40BB-A3F4-C4D4E343B3DA}" destId="{169D0F9C-4E74-4D0B-BC75-5E14D0459C5F}" srcOrd="3" destOrd="0" parTransId="{CCE60D82-6A62-4285-97DB-6911B2351DD0}" sibTransId="{C18CD711-7194-4861-A40F-68B81E507358}"/>
    <dgm:cxn modelId="{15ED9784-F72F-40B3-AE74-E64980C33478}" srcId="{886D9231-E2A4-453C-98FE-2AC0A25B2561}" destId="{CC3A68CB-6285-4A03-B3B7-A223628BA192}" srcOrd="0" destOrd="0" parTransId="{E036C5D6-CE69-4B9E-A16A-DEB5E2E60EB9}" sibTransId="{D6FA0EE4-D2E9-456D-89F9-C38FF7F67902}"/>
    <dgm:cxn modelId="{4BE63B86-5046-4DB8-9207-00960AE7A101}" type="presOf" srcId="{61015F1F-9400-437E-86DC-DF6E782A07FD}" destId="{544A3488-13D1-495E-8A30-23F97EB0408C}" srcOrd="0" destOrd="0" presId="urn:microsoft.com/office/officeart/2005/8/layout/list1"/>
    <dgm:cxn modelId="{EAE2798A-4EA3-40E8-8536-F14266ACFB85}" srcId="{8530695C-B5BC-40BB-A3F4-C4D4E343B3DA}" destId="{EDE3BFAD-5151-4E6C-9F88-A153E1AA6449}" srcOrd="2" destOrd="0" parTransId="{C4E8BAC1-51CD-4C86-B0E3-03F9D5F21D4A}" sibTransId="{E45F93E9-E892-48C9-87AC-CDC2C886D192}"/>
    <dgm:cxn modelId="{EA70EE8B-E0CF-4265-93D1-49C3192A65AF}" type="presOf" srcId="{8364D1E8-39F4-454B-8D33-199FE1C5711E}" destId="{C8F4BAC5-6785-4699-9328-048F19B96A34}" srcOrd="0" destOrd="2" presId="urn:microsoft.com/office/officeart/2005/8/layout/list1"/>
    <dgm:cxn modelId="{4300018D-0F0A-403B-9C0C-5D652304FA27}" type="presOf" srcId="{801B3944-468C-44DC-8C69-A5882AFA1713}" destId="{544A3488-13D1-495E-8A30-23F97EB0408C}" srcOrd="0" destOrd="1" presId="urn:microsoft.com/office/officeart/2005/8/layout/list1"/>
    <dgm:cxn modelId="{FB302B8D-639F-405D-9F26-1E19E13AD45B}" srcId="{886D9231-E2A4-453C-98FE-2AC0A25B2561}" destId="{881F0956-28B4-419F-9E77-98EC9731D582}" srcOrd="4" destOrd="0" parTransId="{CE7BC9D5-309D-462D-ACA4-4572E3497A7E}" sibTransId="{55764ABD-C2E0-4159-8479-341F32E3B3EA}"/>
    <dgm:cxn modelId="{1A18E98F-90F0-4E67-8DEB-5E467A948ADD}" srcId="{8530695C-B5BC-40BB-A3F4-C4D4E343B3DA}" destId="{8E0093E7-E56C-4B91-81CD-90B9E5E6EFDA}" srcOrd="4" destOrd="0" parTransId="{27F93A8D-A67A-4BD5-A7DE-B5756B0646DC}" sibTransId="{749BD49F-FBF1-4E06-BA74-E1CBA83AC7DA}"/>
    <dgm:cxn modelId="{74B7D4A0-49C5-4534-84E7-461EF6414937}" srcId="{8530695C-B5BC-40BB-A3F4-C4D4E343B3DA}" destId="{801B3944-468C-44DC-8C69-A5882AFA1713}" srcOrd="1" destOrd="0" parTransId="{AB788793-4E8E-4F2C-B622-994FA14BD2D6}" sibTransId="{76FB5E86-0C73-4998-921A-036FD7B14ADC}"/>
    <dgm:cxn modelId="{AFBE13B8-C801-4902-8BB0-FD6AFFAA261F}" type="presOf" srcId="{EDE3BFAD-5151-4E6C-9F88-A153E1AA6449}" destId="{544A3488-13D1-495E-8A30-23F97EB0408C}" srcOrd="0" destOrd="2" presId="urn:microsoft.com/office/officeart/2005/8/layout/list1"/>
    <dgm:cxn modelId="{DC3B2ABD-9710-489A-81B0-CB7E453314A0}" srcId="{CC3A68CB-6285-4A03-B3B7-A223628BA192}" destId="{88503070-B315-4B46-891E-EBC829D74B9C}" srcOrd="0" destOrd="0" parTransId="{DF13D816-7593-4307-B941-940E4A831B8F}" sibTransId="{A925B669-700D-4A8F-8F6A-F027891AE1F9}"/>
    <dgm:cxn modelId="{C20E8EBD-9C31-415C-87A4-A0363756BCD5}" srcId="{886D9231-E2A4-453C-98FE-2AC0A25B2561}" destId="{48148F10-F9F4-4012-B8E6-C2071FC1F9FD}" srcOrd="5" destOrd="0" parTransId="{1A6ECEE1-79C2-433E-8E7A-1A948B2038EC}" sibTransId="{9307D2E6-EE47-49D0-8EC2-E838117FE98B}"/>
    <dgm:cxn modelId="{5FDCF3C0-FB8D-4622-A25F-B176E477DEE2}" type="presOf" srcId="{169D0F9C-4E74-4D0B-BC75-5E14D0459C5F}" destId="{544A3488-13D1-495E-8A30-23F97EB0408C}" srcOrd="0" destOrd="3" presId="urn:microsoft.com/office/officeart/2005/8/layout/list1"/>
    <dgm:cxn modelId="{88405AC4-BEAE-4DA3-AE65-C9DCDC9633C2}" srcId="{886D9231-E2A4-453C-98FE-2AC0A25B2561}" destId="{91D57B53-CC07-4BC0-9F3D-909DA5B94141}" srcOrd="2" destOrd="0" parTransId="{875E9AD4-78AD-417A-98E7-674CEB59DBCD}" sibTransId="{5D3FB720-0F7F-405A-BDAD-F80EA4C60DFE}"/>
    <dgm:cxn modelId="{1F6C6CC7-E26D-49D4-819B-0A431616272A}" type="presOf" srcId="{5372BD78-5CA1-4672-9931-40F0597A7738}" destId="{1EF4CAC2-953D-4B06-AFD6-721C457E23D9}" srcOrd="0" destOrd="0" presId="urn:microsoft.com/office/officeart/2005/8/layout/list1"/>
    <dgm:cxn modelId="{EA6FFACD-B05F-48B3-AC7F-9585B5A73E78}" type="presOf" srcId="{48148F10-F9F4-4012-B8E6-C2071FC1F9FD}" destId="{C8F4BAC5-6785-4699-9328-048F19B96A34}" srcOrd="0" destOrd="6" presId="urn:microsoft.com/office/officeart/2005/8/layout/list1"/>
    <dgm:cxn modelId="{7E3ADFD6-F7C3-450A-82A9-DE0550DC828C}" type="presOf" srcId="{8530695C-B5BC-40BB-A3F4-C4D4E343B3DA}" destId="{BDD70D2F-BCEB-4331-A1C3-BBD251293034}" srcOrd="1" destOrd="0" presId="urn:microsoft.com/office/officeart/2005/8/layout/list1"/>
    <dgm:cxn modelId="{E5F5E1D6-9FF4-4979-922F-D927BDABA8A8}" srcId="{8530695C-B5BC-40BB-A3F4-C4D4E343B3DA}" destId="{61015F1F-9400-437E-86DC-DF6E782A07FD}" srcOrd="0" destOrd="0" parTransId="{73D4C963-54C1-463A-BA13-37DFF1E7AE02}" sibTransId="{D2B7455D-B449-4BDE-BD27-1BBBC97A8376}"/>
    <dgm:cxn modelId="{FF7B89E3-9644-407F-8FFF-8A1DC4580B69}" srcId="{8530695C-B5BC-40BB-A3F4-C4D4E343B3DA}" destId="{81C155E3-6452-4C64-8517-09FDE33919CD}" srcOrd="5" destOrd="0" parTransId="{459921C3-E236-4675-82CA-C638F92B0A1E}" sibTransId="{A02009A5-17A6-485E-A9D3-1276113CC302}"/>
    <dgm:cxn modelId="{02CBFCFA-E3A2-48B1-8FCB-4AAE36C8F32F}" type="presOf" srcId="{886D9231-E2A4-453C-98FE-2AC0A25B2561}" destId="{74632DA9-3088-49D2-BC77-6612253555B7}" srcOrd="1" destOrd="0" presId="urn:microsoft.com/office/officeart/2005/8/layout/list1"/>
    <dgm:cxn modelId="{217282FE-7C8D-4DE7-998E-0BDA4F63D351}" type="presOf" srcId="{91D57B53-CC07-4BC0-9F3D-909DA5B94141}" destId="{C8F4BAC5-6785-4699-9328-048F19B96A34}" srcOrd="0" destOrd="3" presId="urn:microsoft.com/office/officeart/2005/8/layout/list1"/>
    <dgm:cxn modelId="{C739CFFE-D20C-4542-BF63-F5C608BD98F9}" type="presOf" srcId="{88503070-B315-4B46-891E-EBC829D74B9C}" destId="{C8F4BAC5-6785-4699-9328-048F19B96A34}" srcOrd="0" destOrd="1" presId="urn:microsoft.com/office/officeart/2005/8/layout/list1"/>
    <dgm:cxn modelId="{96D59EFF-18EE-4BE4-928E-DF5EA65E90FA}" srcId="{886D9231-E2A4-453C-98FE-2AC0A25B2561}" destId="{8364D1E8-39F4-454B-8D33-199FE1C5711E}" srcOrd="1" destOrd="0" parTransId="{FF08971C-2072-4A7A-8655-6679E6A69BD0}" sibTransId="{F2B1F495-D0A8-4303-AA1E-C4A83993276E}"/>
    <dgm:cxn modelId="{6F5DFB3C-77D3-419D-8A22-B8003FFFDD58}" type="presParOf" srcId="{1EF4CAC2-953D-4B06-AFD6-721C457E23D9}" destId="{6BA9ED25-5090-40EB-A43A-D0F8EB0370DB}" srcOrd="0" destOrd="0" presId="urn:microsoft.com/office/officeart/2005/8/layout/list1"/>
    <dgm:cxn modelId="{E85D8A53-2AA6-479E-8184-F722AE39D096}" type="presParOf" srcId="{6BA9ED25-5090-40EB-A43A-D0F8EB0370DB}" destId="{B0A11852-D10C-4A74-AA4D-C603081E740C}" srcOrd="0" destOrd="0" presId="urn:microsoft.com/office/officeart/2005/8/layout/list1"/>
    <dgm:cxn modelId="{383FCA4D-F00A-4931-A1F7-033776F726E4}" type="presParOf" srcId="{6BA9ED25-5090-40EB-A43A-D0F8EB0370DB}" destId="{74632DA9-3088-49D2-BC77-6612253555B7}" srcOrd="1" destOrd="0" presId="urn:microsoft.com/office/officeart/2005/8/layout/list1"/>
    <dgm:cxn modelId="{388983D5-F451-49A4-B063-A7B9047424F6}" type="presParOf" srcId="{1EF4CAC2-953D-4B06-AFD6-721C457E23D9}" destId="{16F7C0B9-BFAF-45F9-A762-5AF93456A3B2}" srcOrd="1" destOrd="0" presId="urn:microsoft.com/office/officeart/2005/8/layout/list1"/>
    <dgm:cxn modelId="{D2F8EFA7-75B7-4C6F-BC93-FA731E0870F6}" type="presParOf" srcId="{1EF4CAC2-953D-4B06-AFD6-721C457E23D9}" destId="{C8F4BAC5-6785-4699-9328-048F19B96A34}" srcOrd="2" destOrd="0" presId="urn:microsoft.com/office/officeart/2005/8/layout/list1"/>
    <dgm:cxn modelId="{3AFF5B70-EC20-4007-93E5-7C21144BE614}" type="presParOf" srcId="{1EF4CAC2-953D-4B06-AFD6-721C457E23D9}" destId="{CC946BDD-9E19-433B-BC49-32FA7D6623C9}" srcOrd="3" destOrd="0" presId="urn:microsoft.com/office/officeart/2005/8/layout/list1"/>
    <dgm:cxn modelId="{7D48D737-A38E-4E8F-BD40-28E8276FB8E6}" type="presParOf" srcId="{1EF4CAC2-953D-4B06-AFD6-721C457E23D9}" destId="{651A6E5F-B119-46D7-BC9E-53E67FD4978D}" srcOrd="4" destOrd="0" presId="urn:microsoft.com/office/officeart/2005/8/layout/list1"/>
    <dgm:cxn modelId="{69FB8ABA-AC17-4796-ACDE-177EE7B1EF14}" type="presParOf" srcId="{651A6E5F-B119-46D7-BC9E-53E67FD4978D}" destId="{49166478-492F-4EF3-9FD2-27BEE85DFC72}" srcOrd="0" destOrd="0" presId="urn:microsoft.com/office/officeart/2005/8/layout/list1"/>
    <dgm:cxn modelId="{E2CEF6FF-47DE-49BD-B03C-54AE9ACA31E7}" type="presParOf" srcId="{651A6E5F-B119-46D7-BC9E-53E67FD4978D}" destId="{BDD70D2F-BCEB-4331-A1C3-BBD251293034}" srcOrd="1" destOrd="0" presId="urn:microsoft.com/office/officeart/2005/8/layout/list1"/>
    <dgm:cxn modelId="{1F33043A-E5D1-41FF-B11B-A7F0CB57F88F}" type="presParOf" srcId="{1EF4CAC2-953D-4B06-AFD6-721C457E23D9}" destId="{517124C9-A850-49C4-B25F-75972BD99FD4}" srcOrd="5" destOrd="0" presId="urn:microsoft.com/office/officeart/2005/8/layout/list1"/>
    <dgm:cxn modelId="{E766B7FC-BB4C-4DE9-8BDB-DE064E3D5EEA}" type="presParOf" srcId="{1EF4CAC2-953D-4B06-AFD6-721C457E23D9}" destId="{544A3488-13D1-495E-8A30-23F97EB0408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42C8D-128C-4DF6-A2CA-4569F7EE3A90}">
      <dsp:nvSpPr>
        <dsp:cNvPr id="0" name=""/>
        <dsp:cNvSpPr/>
      </dsp:nvSpPr>
      <dsp:spPr>
        <a:xfrm>
          <a:off x="0" y="233819"/>
          <a:ext cx="493776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HAM and LASA Strategies</a:t>
          </a:r>
        </a:p>
      </dsp:txBody>
      <dsp:txXfrm>
        <a:off x="39809" y="273628"/>
        <a:ext cx="4858142" cy="735872"/>
      </dsp:txXfrm>
    </dsp:sp>
    <dsp:sp modelId="{5927C82C-C040-40E8-9FC8-22ED13309EA0}">
      <dsp:nvSpPr>
        <dsp:cNvPr id="0" name=""/>
        <dsp:cNvSpPr/>
      </dsp:nvSpPr>
      <dsp:spPr>
        <a:xfrm>
          <a:off x="0" y="1147229"/>
          <a:ext cx="493776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Nursing Led Protocols</a:t>
          </a:r>
        </a:p>
      </dsp:txBody>
      <dsp:txXfrm>
        <a:off x="39809" y="1187038"/>
        <a:ext cx="4858142" cy="735872"/>
      </dsp:txXfrm>
    </dsp:sp>
    <dsp:sp modelId="{8A0C9036-0B45-4843-84E9-62BCFCE4B1A3}">
      <dsp:nvSpPr>
        <dsp:cNvPr id="0" name=""/>
        <dsp:cNvSpPr/>
      </dsp:nvSpPr>
      <dsp:spPr>
        <a:xfrm>
          <a:off x="0" y="2060639"/>
          <a:ext cx="493776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Compounding Safety</a:t>
          </a:r>
        </a:p>
      </dsp:txBody>
      <dsp:txXfrm>
        <a:off x="39809" y="2100448"/>
        <a:ext cx="4858142" cy="735872"/>
      </dsp:txXfrm>
    </dsp:sp>
    <dsp:sp modelId="{1DD1474D-A353-4E6C-A28F-BBE53D270F1B}">
      <dsp:nvSpPr>
        <dsp:cNvPr id="0" name=""/>
        <dsp:cNvSpPr/>
      </dsp:nvSpPr>
      <dsp:spPr>
        <a:xfrm>
          <a:off x="0" y="2974049"/>
          <a:ext cx="493776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Controlled Substances</a:t>
          </a:r>
        </a:p>
      </dsp:txBody>
      <dsp:txXfrm>
        <a:off x="39809" y="3013858"/>
        <a:ext cx="4858142" cy="735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82C64-8E44-4EF3-945A-C05931D9AD3B}">
      <dsp:nvSpPr>
        <dsp:cNvPr id="0" name=""/>
        <dsp:cNvSpPr/>
      </dsp:nvSpPr>
      <dsp:spPr>
        <a:xfrm>
          <a:off x="0" y="1964"/>
          <a:ext cx="651594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10C180-E016-4F08-83F9-FC8194BE6E14}">
      <dsp:nvSpPr>
        <dsp:cNvPr id="0" name=""/>
        <dsp:cNvSpPr/>
      </dsp:nvSpPr>
      <dsp:spPr>
        <a:xfrm>
          <a:off x="0" y="1964"/>
          <a:ext cx="6515947" cy="1339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Definition: </a:t>
          </a:r>
          <a:br>
            <a:rPr lang="en-US" sz="2100" kern="1200" dirty="0">
              <a:latin typeface="Calibri Light" panose="020F0302020204030204"/>
            </a:rPr>
          </a:br>
          <a:r>
            <a:rPr lang="en-US" sz="2100" kern="1200" dirty="0"/>
            <a:t>High Alert Medications are drugs that bear a heightened risk of causing significant patient harm when used in error.</a:t>
          </a:r>
        </a:p>
      </dsp:txBody>
      <dsp:txXfrm>
        <a:off x="0" y="1964"/>
        <a:ext cx="6515947" cy="1339810"/>
      </dsp:txXfrm>
    </dsp:sp>
    <dsp:sp modelId="{321C076C-2C65-4A01-89B9-821E22760C6D}">
      <dsp:nvSpPr>
        <dsp:cNvPr id="0" name=""/>
        <dsp:cNvSpPr/>
      </dsp:nvSpPr>
      <dsp:spPr>
        <a:xfrm>
          <a:off x="0" y="1341774"/>
          <a:ext cx="651594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88CD6B-275E-4D2C-A516-90545004C394}">
      <dsp:nvSpPr>
        <dsp:cNvPr id="0" name=""/>
        <dsp:cNvSpPr/>
      </dsp:nvSpPr>
      <dsp:spPr>
        <a:xfrm>
          <a:off x="0" y="1341774"/>
          <a:ext cx="6515947" cy="1339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+mn-lt"/>
            </a:rPr>
            <a:t>Examples: </a:t>
          </a:r>
          <a:br>
            <a:rPr lang="en-US" sz="2100" kern="1200" dirty="0">
              <a:latin typeface="+mn-lt"/>
            </a:rPr>
          </a:br>
          <a:r>
            <a:rPr lang="en-US" sz="2100" kern="1200" dirty="0">
              <a:latin typeface="+mn-lt"/>
            </a:rPr>
            <a:t>Insulin, heparin, and chemotherapy</a:t>
          </a:r>
          <a:br>
            <a:rPr lang="en-US" sz="2100" kern="1200" dirty="0">
              <a:latin typeface="+mn-lt"/>
            </a:rPr>
          </a:br>
          <a:r>
            <a:rPr lang="en-US" sz="2100" kern="1200" dirty="0">
              <a:latin typeface="+mn-lt"/>
            </a:rPr>
            <a:t>*Refer to your institutional policy</a:t>
          </a:r>
        </a:p>
      </dsp:txBody>
      <dsp:txXfrm>
        <a:off x="0" y="1341774"/>
        <a:ext cx="6515947" cy="1339810"/>
      </dsp:txXfrm>
    </dsp:sp>
    <dsp:sp modelId="{FAB669B1-823D-4A71-AC25-6375CD514D8F}">
      <dsp:nvSpPr>
        <dsp:cNvPr id="0" name=""/>
        <dsp:cNvSpPr/>
      </dsp:nvSpPr>
      <dsp:spPr>
        <a:xfrm>
          <a:off x="0" y="2681585"/>
          <a:ext cx="651594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84A325-A080-4167-8DB8-24E47DE99CE6}">
      <dsp:nvSpPr>
        <dsp:cNvPr id="0" name=""/>
        <dsp:cNvSpPr/>
      </dsp:nvSpPr>
      <dsp:spPr>
        <a:xfrm>
          <a:off x="0" y="2681585"/>
          <a:ext cx="6515947" cy="1339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+mn-lt"/>
            </a:rPr>
            <a:t>Relevance: </a:t>
          </a:r>
          <a:br>
            <a:rPr lang="en-US" sz="2100" kern="1200" dirty="0">
              <a:latin typeface="+mn-lt"/>
            </a:rPr>
          </a:br>
          <a:r>
            <a:rPr lang="en-US" sz="2100" kern="1200" dirty="0">
              <a:latin typeface="+mn-lt"/>
            </a:rPr>
            <a:t>Importance of proper storage, ordering, dispensing, administration, and monitoring (consider the entire medication use process) to ensure patient safety</a:t>
          </a:r>
        </a:p>
      </dsp:txBody>
      <dsp:txXfrm>
        <a:off x="0" y="2681585"/>
        <a:ext cx="6515947" cy="13398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37F71-ABC4-4B02-B9BD-1A751F14808A}">
      <dsp:nvSpPr>
        <dsp:cNvPr id="0" name=""/>
        <dsp:cNvSpPr/>
      </dsp:nvSpPr>
      <dsp:spPr>
        <a:xfrm>
          <a:off x="3143" y="9452"/>
          <a:ext cx="3064668" cy="432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Key Policy Points </a:t>
          </a:r>
        </a:p>
      </dsp:txBody>
      <dsp:txXfrm>
        <a:off x="3143" y="9452"/>
        <a:ext cx="3064668" cy="432000"/>
      </dsp:txXfrm>
    </dsp:sp>
    <dsp:sp modelId="{FE7F30C9-097E-4549-8678-66A8106F4D3F}">
      <dsp:nvSpPr>
        <dsp:cNvPr id="0" name=""/>
        <dsp:cNvSpPr/>
      </dsp:nvSpPr>
      <dsp:spPr>
        <a:xfrm>
          <a:off x="3143" y="441452"/>
          <a:ext cx="3064668" cy="333517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High Alert Medications come from multiple sources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CMS CoP require each hospital to keep a current list of high-alert medications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Each hospital may be slightly different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Should include a combination of different risk mitigation strategies </a:t>
          </a:r>
        </a:p>
      </dsp:txBody>
      <dsp:txXfrm>
        <a:off x="3143" y="441452"/>
        <a:ext cx="3064668" cy="3335175"/>
      </dsp:txXfrm>
    </dsp:sp>
    <dsp:sp modelId="{5BCD309B-7367-4202-936F-F57159D01D40}">
      <dsp:nvSpPr>
        <dsp:cNvPr id="0" name=""/>
        <dsp:cNvSpPr/>
      </dsp:nvSpPr>
      <dsp:spPr>
        <a:xfrm>
          <a:off x="3496865" y="9452"/>
          <a:ext cx="3064668" cy="432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System-Level Risk Mitigation </a:t>
          </a:r>
        </a:p>
      </dsp:txBody>
      <dsp:txXfrm>
        <a:off x="3496865" y="9452"/>
        <a:ext cx="3064668" cy="432000"/>
      </dsp:txXfrm>
    </dsp:sp>
    <dsp:sp modelId="{B8F46C4C-8572-4849-AE88-B239C00E78BC}">
      <dsp:nvSpPr>
        <dsp:cNvPr id="0" name=""/>
        <dsp:cNvSpPr/>
      </dsp:nvSpPr>
      <dsp:spPr>
        <a:xfrm>
          <a:off x="3496865" y="441452"/>
          <a:ext cx="3064668" cy="333517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Require that certain medications can ONLY be ordered in specified order sets (example: PCAs through pain order sets)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Store items only in Pharmacy or locked-lidded bins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Maintain short list of medications requiring an Independent Double Check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Build in hard limits in infusion pumps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Clarify where medications can be administered and under what conditions (e.g. telemetry)</a:t>
          </a:r>
        </a:p>
      </dsp:txBody>
      <dsp:txXfrm>
        <a:off x="3496865" y="441452"/>
        <a:ext cx="3064668" cy="3335175"/>
      </dsp:txXfrm>
    </dsp:sp>
    <dsp:sp modelId="{FA859F9C-EE8A-453D-88E2-BDB5F591EBCD}">
      <dsp:nvSpPr>
        <dsp:cNvPr id="0" name=""/>
        <dsp:cNvSpPr/>
      </dsp:nvSpPr>
      <dsp:spPr>
        <a:xfrm>
          <a:off x="6990588" y="9452"/>
          <a:ext cx="3064668" cy="432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Person-Level Risk Mitigation</a:t>
          </a:r>
        </a:p>
      </dsp:txBody>
      <dsp:txXfrm>
        <a:off x="6990588" y="9452"/>
        <a:ext cx="3064668" cy="432000"/>
      </dsp:txXfrm>
    </dsp:sp>
    <dsp:sp modelId="{983B190A-0ACF-4204-8B37-1A4621BC41FA}">
      <dsp:nvSpPr>
        <dsp:cNvPr id="0" name=""/>
        <dsp:cNvSpPr/>
      </dsp:nvSpPr>
      <dsp:spPr>
        <a:xfrm>
          <a:off x="6990588" y="441452"/>
          <a:ext cx="3064668" cy="333517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Read and adhere to High Alert Medication Policy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Double check medication names and routes of administration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Report errors and near-misses for more resilient systems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Engage in ongoing education regarding high alert medications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Comply with standard processes</a:t>
          </a:r>
        </a:p>
      </dsp:txBody>
      <dsp:txXfrm>
        <a:off x="6990588" y="441452"/>
        <a:ext cx="3064668" cy="33351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4BAC5-6785-4699-9328-048F19B96A34}">
      <dsp:nvSpPr>
        <dsp:cNvPr id="0" name=""/>
        <dsp:cNvSpPr/>
      </dsp:nvSpPr>
      <dsp:spPr>
        <a:xfrm>
          <a:off x="0" y="221579"/>
          <a:ext cx="6489032" cy="1852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621" tIns="249936" rIns="503621" bIns="85344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Separate and segregate within both Pharmacy and ADCs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Utilize different packaging for look-alike, sound-alike medications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Use </a:t>
          </a:r>
          <a:r>
            <a:rPr lang="en-US" sz="1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TALLman</a:t>
          </a:r>
          <a:r>
            <a:rPr lang="en-US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lettering with consistency across all systems (e.g. from </a:t>
          </a:r>
          <a:r>
            <a:rPr lang="en-US" sz="1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EMR</a:t>
          </a:r>
          <a:r>
            <a:rPr lang="en-US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to ADCs to infusion pumps)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Standardize order sentences within the </a:t>
          </a:r>
          <a:r>
            <a:rPr lang="en-US" sz="1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EMR</a:t>
          </a:r>
          <a:endParaRPr lang="en-US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Employ hard stops within the </a:t>
          </a:r>
          <a:r>
            <a:rPr lang="en-US" sz="1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EMR</a:t>
          </a:r>
          <a:r>
            <a:rPr lang="en-US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for Dosage-form and frequency mismatches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Restrict routes of administration for look-alike, sound-alike medications within the </a:t>
          </a:r>
          <a:r>
            <a:rPr lang="en-US" sz="1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EMR</a:t>
          </a:r>
          <a:endParaRPr lang="en-US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Use auxiliary labels judiciously to maximize impact</a:t>
          </a:r>
        </a:p>
      </dsp:txBody>
      <dsp:txXfrm>
        <a:off x="0" y="221579"/>
        <a:ext cx="6489032" cy="1852200"/>
      </dsp:txXfrm>
    </dsp:sp>
    <dsp:sp modelId="{74632DA9-3088-49D2-BC77-6612253555B7}">
      <dsp:nvSpPr>
        <dsp:cNvPr id="0" name=""/>
        <dsp:cNvSpPr/>
      </dsp:nvSpPr>
      <dsp:spPr>
        <a:xfrm>
          <a:off x="324451" y="44459"/>
          <a:ext cx="454232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689" tIns="0" rIns="171689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System-Level Risk Mitigation </a:t>
          </a:r>
          <a:endParaRPr lang="en-US" sz="1200" b="1" kern="1200" dirty="0">
            <a:solidFill>
              <a:srgbClr val="FFFF00"/>
            </a:solidFill>
          </a:endParaRPr>
        </a:p>
      </dsp:txBody>
      <dsp:txXfrm>
        <a:off x="341744" y="61752"/>
        <a:ext cx="4507736" cy="319654"/>
      </dsp:txXfrm>
    </dsp:sp>
    <dsp:sp modelId="{544A3488-13D1-495E-8A30-23F97EB0408C}">
      <dsp:nvSpPr>
        <dsp:cNvPr id="0" name=""/>
        <dsp:cNvSpPr/>
      </dsp:nvSpPr>
      <dsp:spPr>
        <a:xfrm>
          <a:off x="0" y="2315699"/>
          <a:ext cx="6489032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621" tIns="249936" rIns="50362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Scan medications through BCMA </a:t>
          </a:r>
          <a:r>
            <a:rPr lang="en-US" sz="1200" u="sng" kern="1200" dirty="0"/>
            <a:t>prior to</a:t>
          </a:r>
          <a:r>
            <a:rPr lang="en-US" sz="1200" kern="1200" dirty="0"/>
            <a:t> administration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Be familiar with your organization's look-alike, sound-alike medication list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Confirm indication prior to administration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Pause and review when prompted by </a:t>
          </a:r>
          <a:r>
            <a:rPr lang="en-US" sz="1200" kern="1200" dirty="0" err="1"/>
            <a:t>TALLman</a:t>
          </a:r>
          <a:r>
            <a:rPr lang="en-US" sz="1200" kern="1200" dirty="0"/>
            <a:t> lettering and/or auxiliary labeling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Consider items outside of medications as well – </a:t>
          </a:r>
          <a:r>
            <a:rPr lang="en-US" sz="1200" kern="1200" dirty="0" err="1"/>
            <a:t>NaturaLyte</a:t>
          </a:r>
          <a:r>
            <a:rPr lang="en-US" sz="1200" kern="1200" dirty="0"/>
            <a:t> vs </a:t>
          </a:r>
          <a:r>
            <a:rPr lang="en-US" sz="1200" kern="1200" dirty="0" err="1"/>
            <a:t>Golytely</a:t>
          </a:r>
          <a:r>
            <a:rPr lang="en-US" sz="1200" kern="1200" dirty="0"/>
            <a:t> error (see reference #2)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Report any incidents or potential risks related to Look-Alike, Sound-Alike Medications</a:t>
          </a:r>
        </a:p>
      </dsp:txBody>
      <dsp:txXfrm>
        <a:off x="0" y="2315699"/>
        <a:ext cx="6489032" cy="1663200"/>
      </dsp:txXfrm>
    </dsp:sp>
    <dsp:sp modelId="{BDD70D2F-BCEB-4331-A1C3-BBD251293034}">
      <dsp:nvSpPr>
        <dsp:cNvPr id="0" name=""/>
        <dsp:cNvSpPr/>
      </dsp:nvSpPr>
      <dsp:spPr>
        <a:xfrm>
          <a:off x="324451" y="2138579"/>
          <a:ext cx="454232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689" tIns="0" rIns="171689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Person-Level Risk Mitigation</a:t>
          </a:r>
          <a:endParaRPr lang="en-US" sz="1200" b="1" kern="1200" dirty="0">
            <a:solidFill>
              <a:srgbClr val="FFFF00"/>
            </a:solidFill>
          </a:endParaRPr>
        </a:p>
      </dsp:txBody>
      <dsp:txXfrm>
        <a:off x="341744" y="2155872"/>
        <a:ext cx="4507736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E3133-844D-460A-86E4-8774ECAD584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27C9A-89F9-44BD-BAD6-513F428E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29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ebelem.com/topical-tranexamic-acid-epistaxis-oral-bleed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nd/3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Medicare-Medicaid-Coordination/Fraud-Prevention/MedicaidIntegrityProgram/downloads/drugdiversion.pdf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27C9A-89F9-44BD-BAD6-513F428E90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32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27C9A-89F9-44BD-BAD6-513F428E90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02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27C9A-89F9-44BD-BAD6-513F428E90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40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This Photo</a:t>
            </a:r>
            <a:r>
              <a:rPr lang="en-US" dirty="0"/>
              <a:t> by Unknown author is licensed under </a:t>
            </a:r>
            <a:r>
              <a:rPr lang="en-US" dirty="0">
                <a:hlinkClick r:id="rId4"/>
              </a:rPr>
              <a:t>CC BY-NC-ND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27C9A-89F9-44BD-BAD6-513F428E90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60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Retrieved from: </a:t>
            </a:r>
            <a:r>
              <a:rPr lang="en-US" dirty="0">
                <a:hlinkClick r:id="rId3"/>
              </a:rPr>
              <a:t>Drug Diversion in the Medicaid Program, State Strategies for Reducing Prescription Drug Diversion in Medicaid, August 2011 (cms.gov)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27C9A-89F9-44BD-BAD6-513F428E90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35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E307-92BC-4ECA-9319-14A239AAF90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585A-3CFE-47BB-ADBD-55F770BD939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6E17BAC-08C8-52FF-2DDA-403AD78A33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06" y="-1"/>
            <a:ext cx="1275190" cy="62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6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E307-92BC-4ECA-9319-14A239AAF90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585A-3CFE-47BB-ADBD-55F770BD939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431C9B-C04E-3574-E24A-3982AC00B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06" y="-1"/>
            <a:ext cx="1275190" cy="62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8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E307-92BC-4ECA-9319-14A239AAF90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585A-3CFE-47BB-ADBD-55F770BD939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BB1FF6-FEF8-72AF-0EB2-C3B1E594B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06" y="-1"/>
            <a:ext cx="1275190" cy="62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9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E307-92BC-4ECA-9319-14A239AAF90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585A-3CFE-47BB-ADBD-55F770BD939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DCDEBA-4928-E2F8-E20C-580DCA7D6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06" y="-1"/>
            <a:ext cx="1275190" cy="62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2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E307-92BC-4ECA-9319-14A239AAF90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585A-3CFE-47BB-ADBD-55F770BD939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CC58E43-E916-A3B5-9C88-C5A0E14D2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06" y="-1"/>
            <a:ext cx="1275190" cy="62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2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E307-92BC-4ECA-9319-14A239AAF90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585A-3CFE-47BB-ADBD-55F770BD9393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DA477D-957B-EE29-E244-F6A5C682B5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06" y="-1"/>
            <a:ext cx="1275190" cy="62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9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E307-92BC-4ECA-9319-14A239AAF90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585A-3CFE-47BB-ADBD-55F770BD9393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F96832-8E84-E161-4CED-C0D1EA65B3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06" y="-1"/>
            <a:ext cx="1275190" cy="62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4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E307-92BC-4ECA-9319-14A239AAF90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585A-3CFE-47BB-ADBD-55F770BD939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C7C4CA-81A8-A1C9-4CCD-D703985D7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06" y="-1"/>
            <a:ext cx="1275190" cy="62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8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E307-92BC-4ECA-9319-14A239AAF90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585A-3CFE-47BB-ADBD-55F770BD9393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A3CBC8-17AC-172F-5B11-060665CD7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06" y="-1"/>
            <a:ext cx="1275190" cy="62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88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50CE307-92BC-4ECA-9319-14A239AAF90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E585A-3CFE-47BB-ADBD-55F770BD939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E5B434-6315-D713-671B-EE6A6C88E7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06" y="-1"/>
            <a:ext cx="1275190" cy="62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6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E307-92BC-4ECA-9319-14A239AAF90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585A-3CFE-47BB-ADBD-55F770BD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2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50CE307-92BC-4ECA-9319-14A239AAF90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8E585A-3CFE-47BB-ADBD-55F770BD939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2B14C57-4604-9C9A-1CFD-7B33268FD8B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06" y="-1"/>
            <a:ext cx="1275190" cy="62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3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7_6663612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5E6F0-61BC-B26C-EE95-FCFF04502D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Medication Safety for Nurses </a:t>
            </a:r>
            <a:r>
              <a:rPr lang="en-US" sz="6600" dirty="0"/>
              <a:t>MODULE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90478-8EC6-FA2E-8643-3923A5BBA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by: [insert name]</a:t>
            </a:r>
          </a:p>
          <a:p>
            <a:r>
              <a:rPr lang="en-US" dirty="0"/>
              <a:t>Date: [insert date]</a:t>
            </a:r>
          </a:p>
        </p:txBody>
      </p:sp>
    </p:spTree>
    <p:extLst>
      <p:ext uri="{BB962C8B-B14F-4D97-AF65-F5344CB8AC3E}">
        <p14:creationId xmlns:p14="http://schemas.microsoft.com/office/powerpoint/2010/main" val="4041690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66FE-A301-FE42-6335-BD6C7AED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Look-Alike Sound-Alike Medications –</a:t>
            </a:r>
            <a:br>
              <a:rPr lang="en-US" dirty="0"/>
            </a:br>
            <a:r>
              <a:rPr lang="en-US" dirty="0"/>
              <a:t>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DCAD-7DA4-4974-9FE5-6291FC487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[LIST INSTITUTION-SPECIFIC ERROR EXAMPLES RELATED TO LOOK-ALIKE SOUND-ALIKE MEDICATIONS AND WHAT WAS DONE TO PREVENT FUTURE ERRORS]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931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0564-35BF-3D26-7B3D-004C93B8C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77" y="5306466"/>
            <a:ext cx="10113645" cy="908845"/>
          </a:xfrm>
        </p:spPr>
        <p:txBody>
          <a:bodyPr/>
          <a:lstStyle/>
          <a:p>
            <a:r>
              <a:rPr lang="en-US" dirty="0">
                <a:cs typeface="Calibri Light"/>
              </a:rPr>
              <a:t>Safe Practices for Injectable Medication Preparation</a:t>
            </a:r>
            <a:endParaRPr lang="en-US" dirty="0">
              <a:ea typeface="Calibri Light"/>
              <a:cs typeface="Calibri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3ABEB0-73AB-23F5-01A2-249B3D2201B1}"/>
              </a:ext>
            </a:extLst>
          </p:cNvPr>
          <p:cNvSpPr txBox="1"/>
          <p:nvPr/>
        </p:nvSpPr>
        <p:spPr>
          <a:xfrm>
            <a:off x="10126054" y="6598596"/>
            <a:ext cx="171737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cs typeface="Calibri"/>
              </a:rPr>
              <a:t>Image Created in DALLE-3</a:t>
            </a:r>
          </a:p>
        </p:txBody>
      </p:sp>
      <p:pic>
        <p:nvPicPr>
          <p:cNvPr id="7" name="Picture Placeholder 6" descr="A person holding a syringe and a bottle of liquid&#10;&#10;Description automatically generated">
            <a:extLst>
              <a:ext uri="{FF2B5EF4-FFF2-40B4-BE49-F238E27FC236}">
                <a16:creationId xmlns:a16="http://schemas.microsoft.com/office/drawing/2014/main" id="{50460E3D-14E6-F1A1-BC1F-682083CB7E9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4621" b="14621"/>
          <a:stretch/>
        </p:blipFill>
        <p:spPr>
          <a:xfrm>
            <a:off x="-902" y="0"/>
            <a:ext cx="12193818" cy="4923182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3C0A16-FF3A-AFAD-4F9C-326C512DD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06" y="-1"/>
            <a:ext cx="1275190" cy="62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23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28A60-7294-5EE7-CFA6-F03255F00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Calibri Light"/>
                <a:cs typeface="Calibri Light"/>
              </a:rPr>
              <a:t>Safe Practices for Injectable Medication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2BFA1-BAC6-9817-CC65-BCC01FE16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90805">
              <a:buFont typeface="Courier New" panose="020F050202020403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 Use aseptic technique in a designated medication preparation area as defined for your institution </a:t>
            </a:r>
            <a:endParaRPr lang="en-US" dirty="0"/>
          </a:p>
          <a:p>
            <a:pPr marL="90805">
              <a:buFont typeface="Courier New" panose="020F050202020403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 Use supplies appropriate to the medication and dose e.g. use insulin syringes for insulin only, use correct sized syringe, use Luer Lock syringes as appropriate</a:t>
            </a:r>
          </a:p>
          <a:p>
            <a:pPr marL="90805">
              <a:buFont typeface="Courier New" panose="020F050202020403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 Verify the order for medication dosage and vial concentration</a:t>
            </a:r>
          </a:p>
          <a:p>
            <a:pPr marL="90805">
              <a:buFont typeface="Courier New" panose="020F050202020403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 Use the correct diluent and volume</a:t>
            </a:r>
          </a:p>
          <a:p>
            <a:pPr marL="90805">
              <a:buFont typeface="Courier New" panose="020F050202020403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 Do not reconstitute or draw up medication using a normal saline flush </a:t>
            </a:r>
          </a:p>
          <a:p>
            <a:pPr marL="90805">
              <a:buFont typeface="Courier New" panose="020F050202020403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 Ensure final volume and concentration should match order</a:t>
            </a:r>
          </a:p>
          <a:p>
            <a:pPr marL="90805">
              <a:buFont typeface="Courier New" panose="020F050202020403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 Label syringe if not </a:t>
            </a:r>
            <a:r>
              <a:rPr lang="en-US" b="1" i="1" dirty="0">
                <a:ea typeface="Calibri"/>
                <a:cs typeface="Calibri"/>
              </a:rPr>
              <a:t>immediately </a:t>
            </a:r>
            <a:r>
              <a:rPr lang="en-US" dirty="0">
                <a:ea typeface="Calibri"/>
                <a:cs typeface="Calibri"/>
              </a:rPr>
              <a:t>administered by the same person who prepared the syringe</a:t>
            </a:r>
          </a:p>
          <a:p>
            <a:pPr>
              <a:buChar char="-"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778896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28A60-7294-5EE7-CFA6-F03255F00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Calibri Light"/>
                <a:cs typeface="Calibri Light"/>
              </a:rPr>
              <a:t>INSTITUTION-SPECIFIC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2BFA1-BAC6-9817-CC65-BCC01FE16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 algn="ctr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 algn="ctr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 algn="ctr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dirty="0">
                <a:ea typeface="Calibri"/>
                <a:cs typeface="Calibri"/>
              </a:rPr>
              <a:t>[INSERT INSTITUTION SPECIFIC INFORMATION</a:t>
            </a:r>
          </a:p>
          <a:p>
            <a:pPr marL="0" indent="0" algn="ctr">
              <a:buNone/>
            </a:pPr>
            <a:r>
              <a:rPr lang="en-US" dirty="0">
                <a:ea typeface="Calibri"/>
                <a:cs typeface="Calibri"/>
              </a:rPr>
              <a:t>EXAMPLES: RELATED POLICIES;</a:t>
            </a:r>
          </a:p>
          <a:p>
            <a:pPr marL="0" indent="0" algn="ctr">
              <a:buNone/>
            </a:pPr>
            <a:r>
              <a:rPr lang="en-US" dirty="0">
                <a:ea typeface="Calibri"/>
                <a:cs typeface="Calibri"/>
              </a:rPr>
              <a:t> INFORMATION AROUND HOW CONTINUOUS DRIPS ARE REPLENISHED]</a:t>
            </a:r>
          </a:p>
        </p:txBody>
      </p:sp>
    </p:spTree>
    <p:extLst>
      <p:ext uri="{BB962C8B-B14F-4D97-AF65-F5344CB8AC3E}">
        <p14:creationId xmlns:p14="http://schemas.microsoft.com/office/powerpoint/2010/main" val="2342794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354BDA3-F8AC-E108-5CBE-866C68429E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0000"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9B0564-35BF-3D26-7B3D-004C93B8C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/>
                </a:solidFill>
              </a:rPr>
              <a:t>Controlled Substances 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CC58E3-BDF9-495D-9327-85F68058B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A0CA737-33FC-47E3-965A-D1C2CAA62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46E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189942-24EB-488E-8B69-EB80F7E53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353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40B997-A8D9-8FB9-4901-E2B9D3988156}"/>
              </a:ext>
            </a:extLst>
          </p:cNvPr>
          <p:cNvSpPr txBox="1"/>
          <p:nvPr/>
        </p:nvSpPr>
        <p:spPr>
          <a:xfrm>
            <a:off x="7564437" y="6477000"/>
            <a:ext cx="462756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cs typeface="Calibri"/>
              </a:rPr>
              <a:t>Photo from Microsoft stock images - available as a Microsoft 365 subscriber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3BBB2-6A0D-2743-43AA-FBAC2F714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27" y="0"/>
            <a:ext cx="1176558" cy="56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14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66FE-A301-FE42-6335-BD6C7AED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is Drug Diversion?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DEEC0-9801-9172-56D2-1EB58228A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9032" y="2163235"/>
            <a:ext cx="4572000" cy="1023793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/>
              <a:t>Illegal distribution or abuse of any prescription drugs or their use for purposes not intended by the prescriber</a:t>
            </a:r>
          </a:p>
          <a:p>
            <a:endParaRPr lang="en-US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0E4EB90-0C1F-0BF7-2955-B992BACD8687}"/>
              </a:ext>
            </a:extLst>
          </p:cNvPr>
          <p:cNvSpPr txBox="1">
            <a:spLocks/>
          </p:cNvSpPr>
          <p:nvPr/>
        </p:nvSpPr>
        <p:spPr>
          <a:xfrm>
            <a:off x="6965725" y="2167293"/>
            <a:ext cx="4572000" cy="1660532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[Insert how institution monitors for drug diversion]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F23E8AC4-8F83-916D-9CEB-DEFC99348889}"/>
              </a:ext>
            </a:extLst>
          </p:cNvPr>
          <p:cNvSpPr txBox="1">
            <a:spLocks/>
          </p:cNvSpPr>
          <p:nvPr/>
        </p:nvSpPr>
        <p:spPr>
          <a:xfrm>
            <a:off x="1394460" y="3490936"/>
            <a:ext cx="4572000" cy="929848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Examples: stealing waste, diluting a medication, substituting a medication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F09F4214-4728-8A9C-94A5-7B90A056CD7C}"/>
              </a:ext>
            </a:extLst>
          </p:cNvPr>
          <p:cNvSpPr txBox="1">
            <a:spLocks/>
          </p:cNvSpPr>
          <p:nvPr/>
        </p:nvSpPr>
        <p:spPr>
          <a:xfrm>
            <a:off x="6968542" y="3881212"/>
            <a:ext cx="4572000" cy="73152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cs typeface="Calibri"/>
              </a:rPr>
              <a:t>[Insert where to report concerns at your institution] </a:t>
            </a:r>
          </a:p>
          <a:p>
            <a:endParaRPr lang="en-US" dirty="0"/>
          </a:p>
        </p:txBody>
      </p:sp>
      <p:pic>
        <p:nvPicPr>
          <p:cNvPr id="22" name="Graphic 21" descr="Gears with solid fill">
            <a:extLst>
              <a:ext uri="{FF2B5EF4-FFF2-40B4-BE49-F238E27FC236}">
                <a16:creationId xmlns:a16="http://schemas.microsoft.com/office/drawing/2014/main" id="{C7C9D188-94E7-BAA8-8F6D-827FFEC1D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40" y="3555664"/>
            <a:ext cx="640080" cy="640080"/>
          </a:xfrm>
          <a:prstGeom prst="rect">
            <a:avLst/>
          </a:prstGeom>
        </p:spPr>
      </p:pic>
      <p:pic>
        <p:nvPicPr>
          <p:cNvPr id="23" name="Graphic 22" descr="Information with solid fill">
            <a:extLst>
              <a:ext uri="{FF2B5EF4-FFF2-40B4-BE49-F238E27FC236}">
                <a16:creationId xmlns:a16="http://schemas.microsoft.com/office/drawing/2014/main" id="{1871E325-AA6F-38D7-6E4E-09D54BAA60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442762" y="2167293"/>
            <a:ext cx="457200" cy="457200"/>
          </a:xfrm>
          <a:prstGeom prst="rect">
            <a:avLst/>
          </a:prstGeom>
        </p:spPr>
      </p:pic>
      <p:pic>
        <p:nvPicPr>
          <p:cNvPr id="24" name="Graphic 23" descr="Head with gears with solid fill">
            <a:extLst>
              <a:ext uri="{FF2B5EF4-FFF2-40B4-BE49-F238E27FC236}">
                <a16:creationId xmlns:a16="http://schemas.microsoft.com/office/drawing/2014/main" id="{6571A1DF-3567-4057-C634-37B2808B6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68680" y="2163235"/>
            <a:ext cx="457200" cy="457200"/>
          </a:xfrm>
          <a:prstGeom prst="rect">
            <a:avLst/>
          </a:prstGeom>
        </p:spPr>
      </p:pic>
      <p:pic>
        <p:nvPicPr>
          <p:cNvPr id="25" name="Graphic 24" descr="Marketing with solid fill">
            <a:extLst>
              <a:ext uri="{FF2B5EF4-FFF2-40B4-BE49-F238E27FC236}">
                <a16:creationId xmlns:a16="http://schemas.microsoft.com/office/drawing/2014/main" id="{96FC0BF5-DB48-D238-5ECB-81063554B5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442762" y="3943842"/>
            <a:ext cx="457200" cy="45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B85370-E580-7E00-5997-783DC146B747}"/>
              </a:ext>
            </a:extLst>
          </p:cNvPr>
          <p:cNvSpPr txBox="1"/>
          <p:nvPr/>
        </p:nvSpPr>
        <p:spPr>
          <a:xfrm>
            <a:off x="4652211" y="6326604"/>
            <a:ext cx="698834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cs typeface="Calibri"/>
              </a:rPr>
              <a:t>U.S. Department of Health and Human Services. Centers for Medicare &amp; Medicaid Services. Center for Program Integrity. (2012, January).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27FE8148-5CCA-B807-C093-5B51D4925E10}"/>
              </a:ext>
            </a:extLst>
          </p:cNvPr>
          <p:cNvSpPr txBox="1">
            <a:spLocks/>
          </p:cNvSpPr>
          <p:nvPr/>
        </p:nvSpPr>
        <p:spPr>
          <a:xfrm>
            <a:off x="1394460" y="4485512"/>
            <a:ext cx="4572000" cy="1528536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Drug diversion presents a risk to patient safety – e.g. patient not receiving appropriate pain control</a:t>
            </a:r>
          </a:p>
          <a:p>
            <a:r>
              <a:rPr lang="en-US" dirty="0"/>
              <a:t>Your role in monitoring for drug diversion is to speak up if you have concerns</a:t>
            </a:r>
          </a:p>
        </p:txBody>
      </p:sp>
    </p:spTree>
    <p:extLst>
      <p:ext uri="{BB962C8B-B14F-4D97-AF65-F5344CB8AC3E}">
        <p14:creationId xmlns:p14="http://schemas.microsoft.com/office/powerpoint/2010/main" val="1171031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5F53C-DD46-E07C-FC65-D3733B1A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Best Practices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1E9BB1-680D-AE8F-3A31-FA4799D296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  <a:cs typeface="Calibri"/>
              </a:rPr>
              <a:t>Do...</a:t>
            </a:r>
            <a:endParaRPr lang="en-US" b="1">
              <a:solidFill>
                <a:schemeClr val="accent5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AD0C1-0862-824E-E0BE-B3557875B8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45720" rIns="0" bIns="45720" rtlCol="0" anchor="t">
            <a:normAutofit fontScale="77500" lnSpcReduction="20000"/>
          </a:bodyPr>
          <a:lstStyle/>
          <a:p>
            <a:pPr marL="342900" indent="-342900">
              <a:buFont typeface="Wingdings" panose="020F0502020204030204" pitchFamily="34" charset="0"/>
              <a:buChar char="ü"/>
            </a:pPr>
            <a:r>
              <a:rPr lang="en-US" dirty="0">
                <a:ea typeface="+mn-lt"/>
                <a:cs typeface="+mn-lt"/>
              </a:rPr>
              <a:t>Pull medications from ADC against patient order.  Override should be used only in emergency.</a:t>
            </a:r>
          </a:p>
          <a:p>
            <a:pPr marL="342900" indent="-342900">
              <a:buFont typeface="Wingdings" panose="020F0502020204030204" pitchFamily="34" charset="0"/>
              <a:buChar char="ü"/>
            </a:pPr>
            <a:r>
              <a:rPr lang="en-US" dirty="0">
                <a:ea typeface="+mn-lt"/>
                <a:cs typeface="+mn-lt"/>
              </a:rPr>
              <a:t>Document partial waste immediately.</a:t>
            </a:r>
            <a:endParaRPr lang="en-US" dirty="0">
              <a:cs typeface="Calibri" panose="020F0502020204030204"/>
            </a:endParaRPr>
          </a:p>
          <a:p>
            <a:pPr marL="342900" indent="-342900">
              <a:buFont typeface="Wingdings" panose="020F0502020204030204" pitchFamily="34" charset="0"/>
              <a:buChar char="ü"/>
            </a:pPr>
            <a:r>
              <a:rPr lang="en-US" dirty="0">
                <a:ea typeface="+mn-lt"/>
                <a:cs typeface="+mn-lt"/>
              </a:rPr>
              <a:t>When witnessing waste, ensure you are visually seeing medication being wasted.</a:t>
            </a:r>
          </a:p>
          <a:p>
            <a:pPr marL="342900" indent="-342900">
              <a:buFont typeface="Wingdings" panose="020F0502020204030204" pitchFamily="34" charset="0"/>
              <a:buChar char="ü"/>
            </a:pPr>
            <a:r>
              <a:rPr lang="en-US" dirty="0">
                <a:ea typeface="+mn-lt"/>
                <a:cs typeface="+mn-lt"/>
              </a:rPr>
              <a:t>Chart all dispenses at time of administration. </a:t>
            </a:r>
            <a:endParaRPr lang="en-US" dirty="0">
              <a:cs typeface="Calibri"/>
            </a:endParaRPr>
          </a:p>
          <a:p>
            <a:pPr marL="342900" indent="-342900">
              <a:buFont typeface="Wingdings" panose="020F0502020204030204" pitchFamily="34" charset="0"/>
              <a:buChar char="ü"/>
            </a:pPr>
            <a:r>
              <a:rPr lang="en-US" dirty="0">
                <a:ea typeface="+mn-lt"/>
                <a:cs typeface="+mn-lt"/>
              </a:rPr>
              <a:t>Give pain medication according to ordered scale. </a:t>
            </a:r>
            <a:endParaRPr lang="en-US" dirty="0">
              <a:cs typeface="Calibri" panose="020F0502020204030204"/>
            </a:endParaRPr>
          </a:p>
          <a:p>
            <a:pPr marL="342900" indent="-342900">
              <a:buFont typeface="Wingdings" panose="020F0502020204030204" pitchFamily="34" charset="0"/>
              <a:buChar char="ü"/>
            </a:pPr>
            <a:r>
              <a:rPr lang="en-US" dirty="0">
                <a:ea typeface="+mn-lt"/>
                <a:cs typeface="+mn-lt"/>
              </a:rPr>
              <a:t>Provide documentation/explanation for whole dose wastes.</a:t>
            </a:r>
          </a:p>
          <a:p>
            <a:pPr marL="342900" indent="-342900">
              <a:buFont typeface="Wingdings" panose="020F0502020204030204" pitchFamily="34" charset="0"/>
              <a:buChar char="ü"/>
            </a:pPr>
            <a:r>
              <a:rPr lang="en-US" dirty="0">
                <a:ea typeface="+mn-lt"/>
                <a:cs typeface="+mn-lt"/>
              </a:rPr>
              <a:t>Waste or return to ADC if not needed/refused.</a:t>
            </a:r>
            <a:endParaRPr lang="en-US" dirty="0">
              <a:cs typeface="Calibri" panose="020F0502020204030204"/>
            </a:endParaRPr>
          </a:p>
          <a:p>
            <a:pPr marL="342900" indent="-342900">
              <a:buFont typeface="Wingdings" panose="020F0502020204030204" pitchFamily="34" charset="0"/>
              <a:buChar char="ü"/>
            </a:pPr>
            <a:r>
              <a:rPr lang="en-US" dirty="0">
                <a:ea typeface="+mn-lt"/>
                <a:cs typeface="+mn-lt"/>
              </a:rPr>
              <a:t>Resolve all ADC discrepancies at end of shift.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F5BDBC-04C3-DEDD-77D5-9D21EF34E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cs typeface="Calibri"/>
              </a:rPr>
              <a:t>DO NOT...</a:t>
            </a:r>
            <a:endParaRPr lang="en-US" b="1">
              <a:solidFill>
                <a:srgbClr val="FF0000"/>
              </a:solidFill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3145B-5436-F11D-6FFC-EFE02B62095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0" tIns="45720" rIns="0" bIns="45720" rtlCol="0" anchor="t">
            <a:normAutofit fontScale="77500" lnSpcReduction="20000"/>
          </a:bodyPr>
          <a:lstStyle/>
          <a:p>
            <a:pPr marL="342900" indent="-342900">
              <a:buFont typeface="Wingdings" panose="020F0502020204030204" pitchFamily="34" charset="0"/>
              <a:buChar char="v"/>
            </a:pPr>
            <a:r>
              <a:rPr lang="en-US" dirty="0">
                <a:ea typeface="+mn-lt"/>
                <a:cs typeface="+mn-lt"/>
              </a:rPr>
              <a:t>… chart medication before given.</a:t>
            </a:r>
            <a:endParaRPr lang="en-US" dirty="0">
              <a:cs typeface="Calibri" panose="020F0502020204030204"/>
            </a:endParaRPr>
          </a:p>
          <a:p>
            <a:pPr marL="342900" indent="-342900">
              <a:buFont typeface="Wingdings" panose="020F0502020204030204" pitchFamily="34" charset="0"/>
              <a:buChar char="v"/>
            </a:pPr>
            <a:r>
              <a:rPr lang="en-US" dirty="0">
                <a:ea typeface="+mn-lt"/>
                <a:cs typeface="+mn-lt"/>
              </a:rPr>
              <a:t>… hand off medications. </a:t>
            </a:r>
          </a:p>
          <a:p>
            <a:pPr marL="486410" lvl="1" indent="-28575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Should only be done in emergent situations.</a:t>
            </a:r>
          </a:p>
          <a:p>
            <a:pPr marL="486410" lvl="1" indent="-28575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You are responsible for what you dispense from the ADC.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Font typeface="Wingdings" panose="020F0502020204030204" pitchFamily="34" charset="0"/>
              <a:buChar char="v"/>
            </a:pPr>
            <a:r>
              <a:rPr lang="en-US" dirty="0">
                <a:ea typeface="+mn-lt"/>
                <a:cs typeface="+mn-lt"/>
              </a:rPr>
              <a:t>… remove medications excessively early.</a:t>
            </a:r>
          </a:p>
          <a:p>
            <a:pPr marL="635000" lvl="1" indent="-34290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/>
              </a:rPr>
              <a:t>*Per institution policy</a:t>
            </a:r>
          </a:p>
          <a:p>
            <a:pPr marL="342900" indent="-342900">
              <a:buFont typeface="Wingdings" panose="020F0502020204030204" pitchFamily="34" charset="0"/>
              <a:buChar char="v"/>
            </a:pPr>
            <a:r>
              <a:rPr lang="en-US" dirty="0">
                <a:ea typeface="+mn-lt"/>
                <a:cs typeface="+mn-lt"/>
              </a:rPr>
              <a:t>…hold medications for long periods. 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B3963E-37AA-0336-4064-906379644217}"/>
              </a:ext>
            </a:extLst>
          </p:cNvPr>
          <p:cNvSpPr txBox="1"/>
          <p:nvPr/>
        </p:nvSpPr>
        <p:spPr>
          <a:xfrm>
            <a:off x="1161266" y="6002054"/>
            <a:ext cx="45615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ADC: automated dispensing cabinet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44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6F152-1BA0-9BB3-7E98-88EA860BC4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600" dirty="0">
                <a:latin typeface="STXingkai"/>
                <a:ea typeface="+mj-lt"/>
                <a:cs typeface="+mj-lt"/>
              </a:rPr>
              <a:t>Perfection is not attainable, but if we chase perfection, we can catch excellence.</a:t>
            </a:r>
            <a:r>
              <a:rPr lang="en-US" sz="4300" dirty="0">
                <a:latin typeface="STXingkai"/>
                <a:ea typeface="Verdana"/>
                <a:cs typeface="Calibri Light"/>
              </a:rPr>
              <a:t> </a:t>
            </a:r>
            <a:br>
              <a:rPr lang="en-US" sz="4300" dirty="0">
                <a:latin typeface="STXingkai"/>
                <a:ea typeface="Verdana"/>
                <a:cs typeface="Calibri Light"/>
              </a:rPr>
            </a:br>
            <a:r>
              <a:rPr lang="en-US" sz="2800" dirty="0">
                <a:latin typeface="STXingkai"/>
                <a:ea typeface="Verdana"/>
                <a:cs typeface="Calibri Light"/>
              </a:rPr>
              <a:t>– Vince Lombardi (American Football Player, Coach, NFL Executive)</a:t>
            </a:r>
            <a:endParaRPr lang="en-US" sz="2800" dirty="0">
              <a:latin typeface="STXingkai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49341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66FE-A301-FE42-6335-BD6C7AED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US" dirty="0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4A0D8981-9570-96C4-6C2E-79DD2BCCEE3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0443313"/>
              </p:ext>
            </p:extLst>
          </p:nvPr>
        </p:nvGraphicFramePr>
        <p:xfrm>
          <a:off x="1097280" y="1845734"/>
          <a:ext cx="4937760" cy="4023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Content Placeholder 7" descr="Capsules and pills laid flat in symmetrical cross shape">
            <a:extLst>
              <a:ext uri="{FF2B5EF4-FFF2-40B4-BE49-F238E27FC236}">
                <a16:creationId xmlns:a16="http://schemas.microsoft.com/office/drawing/2014/main" id="{BC44CB7D-8E78-6F1F-39D3-B318242D75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112028"/>
            <a:ext cx="4937125" cy="3491194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B9AD976-3153-4DB4-7759-DF3CB0EC3DF5}"/>
              </a:ext>
            </a:extLst>
          </p:cNvPr>
          <p:cNvSpPr txBox="1"/>
          <p:nvPr/>
        </p:nvSpPr>
        <p:spPr>
          <a:xfrm>
            <a:off x="7564437" y="6477000"/>
            <a:ext cx="462756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cs typeface="Calibri"/>
              </a:rPr>
              <a:t>Photo from Microsoft stock images - available as a Microsoft 365 subscriber</a:t>
            </a:r>
          </a:p>
        </p:txBody>
      </p:sp>
    </p:spTree>
    <p:extLst>
      <p:ext uri="{BB962C8B-B14F-4D97-AF65-F5344CB8AC3E}">
        <p14:creationId xmlns:p14="http://schemas.microsoft.com/office/powerpoint/2010/main" val="391141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73075-05B3-BF4D-395D-C567426E8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95236"/>
            <a:ext cx="10113645" cy="822960"/>
          </a:xfrm>
        </p:spPr>
        <p:txBody>
          <a:bodyPr/>
          <a:lstStyle/>
          <a:p>
            <a:r>
              <a:rPr lang="en-US" dirty="0"/>
              <a:t>High Alert Medication (HAM) and </a:t>
            </a:r>
            <a:br>
              <a:rPr lang="en-US" dirty="0"/>
            </a:br>
            <a:r>
              <a:rPr lang="en-US" dirty="0"/>
              <a:t>Look-Alike Sound-Alike (LASA) Strategies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7387F1-9C86-39E0-4FE8-885792737F28}"/>
              </a:ext>
            </a:extLst>
          </p:cNvPr>
          <p:cNvSpPr txBox="1"/>
          <p:nvPr/>
        </p:nvSpPr>
        <p:spPr>
          <a:xfrm>
            <a:off x="7564437" y="6477000"/>
            <a:ext cx="462756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cs typeface="Calibri"/>
              </a:rPr>
              <a:t>Photo from Microsoft stock images - available as a Microsoft 365 subscriber</a:t>
            </a:r>
          </a:p>
        </p:txBody>
      </p:sp>
      <p:pic>
        <p:nvPicPr>
          <p:cNvPr id="8" name="Picture Placeholder 7" descr="Doctor friendly shaking hands with a patient">
            <a:extLst>
              <a:ext uri="{FF2B5EF4-FFF2-40B4-BE49-F238E27FC236}">
                <a16:creationId xmlns:a16="http://schemas.microsoft.com/office/drawing/2014/main" id="{F031F1E8-09DD-BB70-87A9-88E49995024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2" b="19802"/>
          <a:stretch>
            <a:fillRect/>
          </a:stretch>
        </p:blipFill>
        <p:spPr/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0F50FB-417E-9209-209F-221B4DBBC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27" y="0"/>
            <a:ext cx="1176558" cy="56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8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30326-34DE-33B6-3C05-199DC6763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High Alert Medications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DC50C84-7084-0C7A-A9AB-4ED53CA36F0D}"/>
              </a:ext>
            </a:extLst>
          </p:cNvPr>
          <p:cNvSpPr txBox="1"/>
          <p:nvPr/>
        </p:nvSpPr>
        <p:spPr>
          <a:xfrm>
            <a:off x="182880" y="6400800"/>
            <a:ext cx="9255034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  <a:cs typeface="Calibri"/>
              </a:rPr>
              <a:t>REFERENCES:	1) Centers for Medicare and Medicaid Serivces. Conditions of Participation for Hospitals. §482.25</a:t>
            </a:r>
            <a:br>
              <a:rPr lang="en-US" sz="1100" dirty="0">
                <a:solidFill>
                  <a:srgbClr val="FFFFFF"/>
                </a:solidFill>
                <a:cs typeface="Calibri"/>
              </a:rPr>
            </a:br>
            <a:r>
              <a:rPr lang="en-US" sz="1100" dirty="0">
                <a:solidFill>
                  <a:srgbClr val="FFFFFF"/>
                </a:solidFill>
                <a:cs typeface="Calibri"/>
              </a:rPr>
              <a:t>		2) Institute of Safe Medication Practices. ISMP List of High-Alert Medications in Acute Care Settings (2018).</a:t>
            </a:r>
          </a:p>
        </p:txBody>
      </p:sp>
      <p:graphicFrame>
        <p:nvGraphicFramePr>
          <p:cNvPr id="5" name="Subtitle 2">
            <a:extLst>
              <a:ext uri="{FF2B5EF4-FFF2-40B4-BE49-F238E27FC236}">
                <a16:creationId xmlns:a16="http://schemas.microsoft.com/office/drawing/2014/main" id="{F06916EF-4C48-EDB5-C6A8-EAF74903A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61874"/>
              </p:ext>
            </p:extLst>
          </p:nvPr>
        </p:nvGraphicFramePr>
        <p:xfrm>
          <a:off x="4639733" y="1845734"/>
          <a:ext cx="6515947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1" descr="A picture containing person&#10;&#10;Description automatically generated">
            <a:extLst>
              <a:ext uri="{FF2B5EF4-FFF2-40B4-BE49-F238E27FC236}">
                <a16:creationId xmlns:a16="http://schemas.microsoft.com/office/drawing/2014/main" id="{4BC24EB8-2852-F7AA-757C-D244DF5794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3629" y="1922585"/>
            <a:ext cx="2306097" cy="4114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561FFD-9F7B-E528-5427-ECE6D22B5599}"/>
              </a:ext>
            </a:extLst>
          </p:cNvPr>
          <p:cNvSpPr txBox="1"/>
          <p:nvPr/>
        </p:nvSpPr>
        <p:spPr>
          <a:xfrm>
            <a:off x="1247023" y="5985291"/>
            <a:ext cx="243221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000" dirty="0">
                <a:solidFill>
                  <a:srgbClr val="000000"/>
                </a:solidFill>
                <a:cs typeface="Calibri"/>
              </a:rPr>
              <a:t>Image generated on </a:t>
            </a:r>
            <a:r>
              <a:rPr lang="en-US" sz="1000" dirty="0" err="1">
                <a:solidFill>
                  <a:srgbClr val="000000"/>
                </a:solidFill>
                <a:cs typeface="Calibri"/>
              </a:rPr>
              <a:t>MidJourney</a:t>
            </a:r>
            <a:r>
              <a:rPr lang="en-US" sz="1000" dirty="0">
                <a:solidFill>
                  <a:srgbClr val="000000"/>
                </a:solidFill>
                <a:cs typeface="Calibri"/>
              </a:rPr>
              <a:t> by author</a:t>
            </a:r>
          </a:p>
        </p:txBody>
      </p:sp>
    </p:spTree>
    <p:extLst>
      <p:ext uri="{BB962C8B-B14F-4D97-AF65-F5344CB8AC3E}">
        <p14:creationId xmlns:p14="http://schemas.microsoft.com/office/powerpoint/2010/main" val="665173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66FE-A301-FE42-6335-BD6C7AED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Alert Medications – </a:t>
            </a:r>
            <a:br>
              <a:rPr lang="en-US" dirty="0"/>
            </a:br>
            <a:r>
              <a:rPr lang="en-US" dirty="0"/>
              <a:t>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DCAD-7DA4-4974-9FE5-6291FC487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[INSERT INSTITUTIONAL HIGH ALERT MEDICATION POLICY OR GUIDANCE HERE]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0667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66FE-A301-FE42-6335-BD6C7AED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Alert Medications – </a:t>
            </a:r>
            <a:br>
              <a:rPr lang="en-US" dirty="0"/>
            </a:br>
            <a:r>
              <a:rPr lang="en-US" dirty="0"/>
              <a:t>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DCAD-7DA4-4974-9FE5-6291FC487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[LIST INSTITUTION-SPECIFIC ERROR EXAMPLES RELATED TO HIGH ALERT MEDICATIONS AND WHAT WAS DONE TO PREVENT FUTURE ERRORS]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9670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21399-8B67-00D0-DA65-0DB29B332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High Alert Medications – 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Key Policy Points and Risk Mitigation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F2B43F-AC5E-D7D1-3B41-1D8D820ADD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218415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6" name="TextBox 75">
            <a:extLst>
              <a:ext uri="{FF2B5EF4-FFF2-40B4-BE49-F238E27FC236}">
                <a16:creationId xmlns:a16="http://schemas.microsoft.com/office/drawing/2014/main" id="{EDAF11B3-2C4E-3E18-FE54-BF0FF2725A6B}"/>
              </a:ext>
            </a:extLst>
          </p:cNvPr>
          <p:cNvSpPr txBox="1"/>
          <p:nvPr/>
        </p:nvSpPr>
        <p:spPr>
          <a:xfrm>
            <a:off x="182880" y="6400800"/>
            <a:ext cx="8234411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  <a:cs typeface="Calibri"/>
              </a:rPr>
              <a:t>REFERENCES:	1) Am J Health Syst Pharm. 2022;79(4):218-229</a:t>
            </a:r>
            <a:br>
              <a:rPr lang="en-US" sz="1100" dirty="0">
                <a:solidFill>
                  <a:srgbClr val="FFFFFF"/>
                </a:solidFill>
                <a:cs typeface="Calibri"/>
              </a:rPr>
            </a:br>
            <a:r>
              <a:rPr lang="en-US" sz="1100" dirty="0">
                <a:solidFill>
                  <a:srgbClr val="FFFFFF"/>
                </a:solidFill>
                <a:cs typeface="Calibri"/>
              </a:rPr>
              <a:t>		2) The Joint Commission. MM.03.01.01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8DE6DE-15F2-2498-0581-71D767B1F411}"/>
              </a:ext>
            </a:extLst>
          </p:cNvPr>
          <p:cNvSpPr txBox="1"/>
          <p:nvPr/>
        </p:nvSpPr>
        <p:spPr>
          <a:xfrm>
            <a:off x="1096963" y="5968751"/>
            <a:ext cx="100584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cs typeface="Calibri"/>
              </a:rPr>
              <a:t>ABBREVIATIONS: CMS CoP=Centers for Medicare &amp; Medicaid Services Conditions of Participation; </a:t>
            </a:r>
            <a:r>
              <a:rPr lang="en-US" sz="1100" dirty="0" err="1">
                <a:cs typeface="Calibri"/>
              </a:rPr>
              <a:t>PCAs</a:t>
            </a:r>
            <a:r>
              <a:rPr lang="en-US" sz="1100" dirty="0">
                <a:cs typeface="Calibri"/>
              </a:rPr>
              <a:t>=Patient Controlled Analgesia</a:t>
            </a:r>
            <a:endParaRPr lang="en-US" sz="16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89754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49C8A-44B8-97D2-B1A7-0CA61C6B2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Look-Alike Sound-Alike Medications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F244E1-41A6-6669-8AC9-FC6DD594E8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651667"/>
              </p:ext>
            </p:extLst>
          </p:nvPr>
        </p:nvGraphicFramePr>
        <p:xfrm>
          <a:off x="4666648" y="1845734"/>
          <a:ext cx="6489032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1" descr="Table&#10;&#10;Description automatically generated">
            <a:extLst>
              <a:ext uri="{FF2B5EF4-FFF2-40B4-BE49-F238E27FC236}">
                <a16:creationId xmlns:a16="http://schemas.microsoft.com/office/drawing/2014/main" id="{9CC0102F-944F-3108-6473-5F462489B8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610" y="2365422"/>
            <a:ext cx="4377489" cy="37915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87B942-8775-ABF4-BDD3-781BFB1FD7BB}"/>
              </a:ext>
            </a:extLst>
          </p:cNvPr>
          <p:cNvSpPr txBox="1"/>
          <p:nvPr/>
        </p:nvSpPr>
        <p:spPr>
          <a:xfrm>
            <a:off x="4610099" y="5838968"/>
            <a:ext cx="654558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cs typeface="Calibri"/>
              </a:rPr>
              <a:t>ABBREVIATIONS: ADC=Automated Dispensing Cabinets; </a:t>
            </a:r>
            <a:r>
              <a:rPr lang="en-US" sz="1200" dirty="0" err="1">
                <a:cs typeface="Calibri"/>
              </a:rPr>
              <a:t>EMR</a:t>
            </a:r>
            <a:r>
              <a:rPr lang="en-US" sz="1200" dirty="0">
                <a:cs typeface="Calibri"/>
              </a:rPr>
              <a:t>=electronic medical record; BCMA=barcoded medication administration 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4E2C9-3E4A-D69A-999E-5613DD027DB2}"/>
              </a:ext>
            </a:extLst>
          </p:cNvPr>
          <p:cNvSpPr txBox="1"/>
          <p:nvPr/>
        </p:nvSpPr>
        <p:spPr>
          <a:xfrm>
            <a:off x="182880" y="6400800"/>
            <a:ext cx="11746030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050" dirty="0">
                <a:solidFill>
                  <a:srgbClr val="FFFFFF"/>
                </a:solidFill>
                <a:cs typeface="Calibri"/>
              </a:rPr>
              <a:t>REFERENCES:	1) Institute for Safe Medication Practices (ISMP). ISMP List of Confused Drug Names. ISMP; 2023.</a:t>
            </a:r>
            <a:br>
              <a:rPr lang="en-US" sz="1050" dirty="0">
                <a:solidFill>
                  <a:srgbClr val="FFFFFF"/>
                </a:solidFill>
                <a:cs typeface="Calibri"/>
              </a:rPr>
            </a:br>
            <a:r>
              <a:rPr lang="en-US" sz="1050" dirty="0">
                <a:solidFill>
                  <a:srgbClr val="FFFFFF"/>
                </a:solidFill>
                <a:cs typeface="Calibri"/>
              </a:rPr>
              <a:t>		2) Institute for Safe Medication Practices (ISMP). Patient death tied to lack of proper escalation process for barcode scanning failures. ISMP Medication Safety Alert! Acute Care. 2023;28(19):1-3.</a:t>
            </a:r>
          </a:p>
        </p:txBody>
      </p:sp>
    </p:spTree>
    <p:extLst>
      <p:ext uri="{BB962C8B-B14F-4D97-AF65-F5344CB8AC3E}">
        <p14:creationId xmlns:p14="http://schemas.microsoft.com/office/powerpoint/2010/main" val="4225825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66FE-A301-FE42-6335-BD6C7AED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Look-Alike Sound-Alike Medications – </a:t>
            </a:r>
            <a:br>
              <a:rPr lang="en-US" dirty="0"/>
            </a:br>
            <a:r>
              <a:rPr lang="en-US" dirty="0"/>
              <a:t>MEDICATION LIST and/or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DCAD-7DA4-4974-9FE5-6291FC487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[INSERT INSTITUTIONAL LOOK-ALIKE SOUND-ALIKE MEDICATION LIST AND/OR POLICY HERE]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02990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57380d-7860-48b6-b0ff-6f89d5dec9e9">
      <Terms xmlns="http://schemas.microsoft.com/office/infopath/2007/PartnerControls"/>
    </lcf76f155ced4ddcb4097134ff3c332f>
    <TaxCatchAll xmlns="37cb08ff-424b-4791-85e6-cc7fb6328f8c" xsi:nil="true"/>
    <_Flow_SignoffStatus xmlns="b757380d-7860-48b6-b0ff-6f89d5dec9e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14F9C77EAFEA47AB04623D0EE3EA6C" ma:contentTypeVersion="15" ma:contentTypeDescription="Create a new document." ma:contentTypeScope="" ma:versionID="2e80795e6b05fe115886b05154eb2a13">
  <xsd:schema xmlns:xsd="http://www.w3.org/2001/XMLSchema" xmlns:xs="http://www.w3.org/2001/XMLSchema" xmlns:p="http://schemas.microsoft.com/office/2006/metadata/properties" xmlns:ns2="b757380d-7860-48b6-b0ff-6f89d5dec9e9" xmlns:ns3="37cb08ff-424b-4791-85e6-cc7fb6328f8c" targetNamespace="http://schemas.microsoft.com/office/2006/metadata/properties" ma:root="true" ma:fieldsID="1f33904ad0374bfc3dcbc74043e8ef59" ns2:_="" ns3:_="">
    <xsd:import namespace="b757380d-7860-48b6-b0ff-6f89d5dec9e9"/>
    <xsd:import namespace="37cb08ff-424b-4791-85e6-cc7fb6328f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57380d-7860-48b6-b0ff-6f89d5dec9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2d68d1a-ea82-452c-bf2f-d734c326d1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b08ff-424b-4791-85e6-cc7fb6328f8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4f4ef31-a8c2-4a59-a9f0-1f49eda168f6}" ma:internalName="TaxCatchAll" ma:showField="CatchAllData" ma:web="37cb08ff-424b-4791-85e6-cc7fb6328f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F7BC32-EDD4-4ED5-BF16-D851CFCBDE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B496E1-BFFE-4989-9843-523BE30A322A}">
  <ds:schemaRefs>
    <ds:schemaRef ds:uri="http://schemas.microsoft.com/office/2006/metadata/properties"/>
    <ds:schemaRef ds:uri="http://www.w3.org/2000/xmlns/"/>
    <ds:schemaRef ds:uri="b757380d-7860-48b6-b0ff-6f89d5dec9e9"/>
    <ds:schemaRef ds:uri="http://schemas.microsoft.com/office/infopath/2007/PartnerControls"/>
    <ds:schemaRef ds:uri="37cb08ff-424b-4791-85e6-cc7fb6328f8c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790D6312-C904-412C-80C3-20BD037951E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b757380d-7860-48b6-b0ff-6f89d5dec9e9"/>
    <ds:schemaRef ds:uri="37cb08ff-424b-4791-85e6-cc7fb6328f8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444</TotalTime>
  <Words>1186</Words>
  <Application>Microsoft Office PowerPoint</Application>
  <PresentationFormat>Widescreen</PresentationFormat>
  <Paragraphs>133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STXingkai</vt:lpstr>
      <vt:lpstr>Arial</vt:lpstr>
      <vt:lpstr>Calibri</vt:lpstr>
      <vt:lpstr>Calibri Light</vt:lpstr>
      <vt:lpstr>Courier New</vt:lpstr>
      <vt:lpstr>Wingdings</vt:lpstr>
      <vt:lpstr>Retrospect</vt:lpstr>
      <vt:lpstr>Medication Safety for Nurses MODULE 3</vt:lpstr>
      <vt:lpstr>OUTLINE</vt:lpstr>
      <vt:lpstr>High Alert Medication (HAM) and  Look-Alike Sound-Alike (LASA) Strategies</vt:lpstr>
      <vt:lpstr>High Alert Medications</vt:lpstr>
      <vt:lpstr>High Alert Medications –  POLICY</vt:lpstr>
      <vt:lpstr>High Alert Medications –  ERRORS</vt:lpstr>
      <vt:lpstr>High Alert Medications –  Key Policy Points and Risk Mitigation</vt:lpstr>
      <vt:lpstr>Look-Alike Sound-Alike Medications</vt:lpstr>
      <vt:lpstr>Look-Alike Sound-Alike Medications –  MEDICATION LIST and/or POLICY</vt:lpstr>
      <vt:lpstr>Look-Alike Sound-Alike Medications – ERRORS</vt:lpstr>
      <vt:lpstr>Safe Practices for Injectable Medication Preparation</vt:lpstr>
      <vt:lpstr>Safe Practices for Injectable Medication Preparation</vt:lpstr>
      <vt:lpstr>INSTITUTION-SPECIFIC INFORMATION</vt:lpstr>
      <vt:lpstr>Controlled Substances </vt:lpstr>
      <vt:lpstr>What is Drug Diversion?</vt:lpstr>
      <vt:lpstr>Best Practices</vt:lpstr>
      <vt:lpstr>Perfection is not attainable, but if we chase perfection, we can catch excellence.  – Vince Lombardi (American Football Player, Coach, NFL Executive)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Medication Safety for Nurses MODULE 1</dc:title>
  <dc:creator>Jennifer E Matias</dc:creator>
  <cp:lastModifiedBy>Rena Sackett</cp:lastModifiedBy>
  <cp:revision>662</cp:revision>
  <dcterms:created xsi:type="dcterms:W3CDTF">2023-04-21T16:39:01Z</dcterms:created>
  <dcterms:modified xsi:type="dcterms:W3CDTF">2024-07-22T19:24:39Z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0x0101001F14F9C77EAFEA47AB04623D0EE3EA6C</vt:lpwstr>
  </property>
  <property fmtid="{D5CDD505-2E9C-101B-9397-08002B2CF9AE}" pid="3" name="MediaServiceImageTags">
    <vt:lpwstr/>
  </property>
</Properties>
</file>