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  <p:sldMasterId id="2147483680" r:id="rId4"/>
  </p:sldMasterIdLst>
  <p:notesMasterIdLst>
    <p:notesMasterId r:id="rId101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  <p:sldId id="334" r:id="rId82"/>
    <p:sldId id="335" r:id="rId83"/>
    <p:sldId id="336" r:id="rId84"/>
    <p:sldId id="337" r:id="rId85"/>
    <p:sldId id="338" r:id="rId86"/>
    <p:sldId id="339" r:id="rId87"/>
    <p:sldId id="340" r:id="rId88"/>
    <p:sldId id="341" r:id="rId89"/>
    <p:sldId id="342" r:id="rId90"/>
    <p:sldId id="343" r:id="rId91"/>
    <p:sldId id="344" r:id="rId92"/>
    <p:sldId id="345" r:id="rId93"/>
    <p:sldId id="346" r:id="rId94"/>
    <p:sldId id="347" r:id="rId95"/>
    <p:sldId id="348" r:id="rId96"/>
    <p:sldId id="349" r:id="rId97"/>
    <p:sldId id="350" r:id="rId98"/>
    <p:sldId id="351" r:id="rId99"/>
    <p:sldId id="352" r:id="rId10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60E"/>
    <a:srgbClr val="BAE3F7"/>
    <a:srgbClr val="206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4" autoAdjust="0"/>
    <p:restoredTop sz="94660"/>
  </p:normalViewPr>
  <p:slideViewPr>
    <p:cSldViewPr>
      <p:cViewPr>
        <p:scale>
          <a:sx n="100" d="100"/>
          <a:sy n="100" d="100"/>
        </p:scale>
        <p:origin x="-26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presProps" Target="presProps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518AC-6384-4F60-BA99-3A5EC6E139B1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A0EEB-F398-4B7B-B182-3AB1BD9BD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02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761AFA-1C99-4E5F-8065-84D11AA2F6B0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1198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981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3EDC33C-761E-4951-B27F-DF2492CE5AB9}" type="slidenum">
              <a:rPr lang="en-US" altLang="en-US"/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DEE276-6B3F-4B1B-86A8-1BE18623FF83}" type="slidenum">
              <a:rPr lang="en-US" altLang="en-US" smtClean="0"/>
              <a:pPr eaLnBrk="1" hangingPunct="1">
                <a:spcBef>
                  <a:spcPct val="0"/>
                </a:spcBef>
              </a:pPr>
              <a:t>27</a:t>
            </a:fld>
            <a:endParaRPr lang="en-US" altLang="en-US" smtClean="0"/>
          </a:p>
        </p:txBody>
      </p:sp>
      <p:sp>
        <p:nvSpPr>
          <p:cNvPr id="1208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083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712234B-8470-4216-9A15-8EF535BC12EB}" type="slidenum">
              <a:rPr lang="en-US" altLang="en-US"/>
              <a:pPr algn="r" eaLnBrk="1" hangingPunct="1">
                <a:spcBef>
                  <a:spcPct val="0"/>
                </a:spcBef>
              </a:pPr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1858BA-D90A-4935-86B0-F6F4814D0B8D}" type="slidenum">
              <a:rPr lang="en-US" altLang="en-US" smtClean="0"/>
              <a:pPr eaLnBrk="1" hangingPunct="1">
                <a:spcBef>
                  <a:spcPct val="0"/>
                </a:spcBef>
              </a:pPr>
              <a:t>51</a:t>
            </a:fld>
            <a:endParaRPr lang="en-US" altLang="en-US" smtClean="0"/>
          </a:p>
        </p:txBody>
      </p:sp>
      <p:sp>
        <p:nvSpPr>
          <p:cNvPr id="1218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6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186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DDDA4AE-2087-4AB1-88EF-624148921287}" type="slidenum">
              <a:rPr lang="en-US" altLang="en-US"/>
              <a:pPr algn="r" eaLnBrk="1" hangingPunct="1">
                <a:spcBef>
                  <a:spcPct val="0"/>
                </a:spcBef>
              </a:pPr>
              <a:t>51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B05829-0788-41BA-A88C-5200DC3F5E18}" type="slidenum">
              <a:rPr lang="en-US" altLang="en-US" smtClean="0"/>
              <a:pPr eaLnBrk="1" hangingPunct="1">
                <a:spcBef>
                  <a:spcPct val="0"/>
                </a:spcBef>
              </a:pPr>
              <a:t>75</a:t>
            </a:fld>
            <a:endParaRPr lang="en-US" altLang="en-US" smtClean="0"/>
          </a:p>
        </p:txBody>
      </p:sp>
      <p:sp>
        <p:nvSpPr>
          <p:cNvPr id="1228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88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C3F2FC-C9DD-4C75-BDE9-EC0A2F70603C}" type="slidenum">
              <a:rPr lang="en-US" altLang="en-US"/>
              <a:pPr algn="r" eaLnBrk="1" hangingPunct="1">
                <a:spcBef>
                  <a:spcPct val="0"/>
                </a:spcBef>
              </a:pPr>
              <a:t>75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SHP PP template no words-01-m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130425"/>
            <a:ext cx="6705600" cy="1470025"/>
          </a:xfrm>
        </p:spPr>
        <p:txBody>
          <a:bodyPr>
            <a:noAutofit/>
          </a:bodyPr>
          <a:lstStyle>
            <a:lvl1pPr>
              <a:defRPr sz="5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6200"/>
            <a:ext cx="6400800" cy="14478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SHP PP template no words-01-m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130425"/>
            <a:ext cx="6705600" cy="1470025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BAE3F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3886200"/>
            <a:ext cx="6400800" cy="1752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4275"/>
            <a:ext cx="2133600" cy="365125"/>
          </a:xfrm>
        </p:spPr>
        <p:txBody>
          <a:bodyPr/>
          <a:lstStyle/>
          <a:p>
            <a:fld id="{5709DE64-BED2-4487-B404-63453A863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909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90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4275"/>
            <a:ext cx="2133600" cy="365125"/>
          </a:xfrm>
        </p:spPr>
        <p:txBody>
          <a:bodyPr/>
          <a:lstStyle/>
          <a:p>
            <a:fld id="{5709DE64-BED2-4487-B404-63453A863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4275"/>
            <a:ext cx="2133600" cy="365125"/>
          </a:xfrm>
        </p:spPr>
        <p:txBody>
          <a:bodyPr/>
          <a:lstStyle/>
          <a:p>
            <a:fld id="{5709DE64-BED2-4487-B404-63453A863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4275"/>
            <a:ext cx="2133600" cy="365125"/>
          </a:xfrm>
        </p:spPr>
        <p:txBody>
          <a:bodyPr/>
          <a:lstStyle/>
          <a:p>
            <a:fld id="{5709DE64-BED2-4487-B404-63453A863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4275"/>
            <a:ext cx="2133600" cy="365125"/>
          </a:xfrm>
        </p:spPr>
        <p:txBody>
          <a:bodyPr/>
          <a:lstStyle/>
          <a:p>
            <a:fld id="{5709DE64-BED2-4487-B404-63453A863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4275"/>
            <a:ext cx="2133600" cy="365125"/>
          </a:xfrm>
        </p:spPr>
        <p:txBody>
          <a:bodyPr/>
          <a:lstStyle/>
          <a:p>
            <a:fld id="{5709DE64-BED2-4487-B404-63453A863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4275"/>
            <a:ext cx="2133600" cy="365125"/>
          </a:xfrm>
        </p:spPr>
        <p:txBody>
          <a:bodyPr/>
          <a:lstStyle/>
          <a:p>
            <a:fld id="{5709DE64-BED2-4487-B404-63453A863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91AEE-321A-4FA7-B6EA-F9A249664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C89EF-81EB-4F20-913A-8F8B4BA98D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228600"/>
            <a:ext cx="50292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C89EF-81EB-4F20-913A-8F8B4BA98D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228600"/>
            <a:ext cx="50292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C89EF-81EB-4F20-913A-8F8B4BA98D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C89EF-81EB-4F20-913A-8F8B4BA98D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C89EF-81EB-4F20-913A-8F8B4BA98D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67000"/>
            <a:ext cx="3008313" cy="3459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C89EF-81EB-4F20-913A-8F8B4BA98D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5000" y="5105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9175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0" y="5672138"/>
            <a:ext cx="5486400" cy="576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C89EF-81EB-4F20-913A-8F8B4BA98D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F2760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E9F0-81E6-4C78-8298-AA02B28F5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623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622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E9F0-81E6-4C78-8298-AA02B28F5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7763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082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00400"/>
            <a:ext cx="4040188" cy="29352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082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200400"/>
            <a:ext cx="4041775" cy="2925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E9F0-81E6-4C78-8298-AA02B28F5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E9F0-81E6-4C78-8298-AA02B28F5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E9F0-81E6-4C78-8298-AA02B28F5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287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67000"/>
            <a:ext cx="3008313" cy="3459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E9F0-81E6-4C78-8298-AA02B28F5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E9F0-81E6-4C78-8298-AA02B28F5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91AEE-321A-4FA7-B6EA-F9A249664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91AEE-321A-4FA7-B6EA-F9A249664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91AEE-321A-4FA7-B6EA-F9A249664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91AEE-321A-4FA7-B6EA-F9A249664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91AEE-321A-4FA7-B6EA-F9A249664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91AEE-321A-4FA7-B6EA-F9A249664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91AEE-321A-4FA7-B6EA-F9A249664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F2760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rgbClr val="2068B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2760E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2760E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2760E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2760E"/>
        </a:buClr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709DE64-BED2-4487-B404-63453A863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BAE3F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2760E"/>
        </a:buClr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2760E"/>
        </a:buClr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2760E"/>
        </a:buClr>
        <a:buFont typeface="Arial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2760E"/>
        </a:buClr>
        <a:buFont typeface="Arial" pitchFamily="34" charset="0"/>
        <a:buChar char="»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90800"/>
            <a:ext cx="8229600" cy="353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C89EF-81EB-4F20-913A-8F8B4BA98D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F2760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E9F0-81E6-4C78-8298-AA02B28F5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2760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4A5F7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4A5F70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4A5F70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4A5F70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4A5F70"/>
        </a:buClr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4000" smtClean="0"/>
              <a:t>External Benchmarking </a:t>
            </a:r>
          </a:p>
        </p:txBody>
      </p:sp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3962400" y="3352800"/>
            <a:ext cx="3429000" cy="1143000"/>
          </a:xfrm>
        </p:spPr>
        <p:txBody>
          <a:bodyPr>
            <a:normAutofit fontScale="92500"/>
          </a:bodyPr>
          <a:lstStyle/>
          <a:p>
            <a:r>
              <a:rPr lang="en-US" altLang="en-US" sz="2800" dirty="0" smtClean="0"/>
              <a:t>Challenges, Limitations, and Strategies</a:t>
            </a:r>
          </a:p>
        </p:txBody>
      </p:sp>
    </p:spTree>
    <p:extLst>
      <p:ext uri="{BB962C8B-B14F-4D97-AF65-F5344CB8AC3E}">
        <p14:creationId xmlns:p14="http://schemas.microsoft.com/office/powerpoint/2010/main" val="3443403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/>
              <a:t>External Benchmarking Software Systems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i="1" smtClean="0"/>
              <a:t>Limitation: </a:t>
            </a:r>
          </a:p>
          <a:p>
            <a:pPr>
              <a:buFontTx/>
              <a:buNone/>
            </a:pPr>
            <a:r>
              <a:rPr lang="en-US" altLang="en-US" smtClean="0"/>
              <a:t>	Reported productivity ratios and performance indicators are flawed and used inappropriately within hospitals</a:t>
            </a:r>
          </a:p>
          <a:p>
            <a:pPr>
              <a:buFontTx/>
              <a:buNone/>
            </a:pPr>
            <a:r>
              <a:rPr lang="en-US" altLang="en-US" i="1" smtClean="0"/>
              <a:t>Strategy to Overcome:</a:t>
            </a:r>
          </a:p>
          <a:p>
            <a:pPr lvl="1"/>
            <a:r>
              <a:rPr lang="en-US" altLang="en-US" smtClean="0"/>
              <a:t>Understand the mathematical formulas behind all reported ratios</a:t>
            </a:r>
          </a:p>
          <a:p>
            <a:pPr lvl="1"/>
            <a:r>
              <a:rPr lang="en-US" altLang="en-US" smtClean="0"/>
              <a:t>Insist on including drug cost and total pharmacy cost performance ratios  side-by-side with productivity ratios</a:t>
            </a:r>
          </a:p>
        </p:txBody>
      </p:sp>
    </p:spTree>
    <p:extLst>
      <p:ext uri="{BB962C8B-B14F-4D97-AF65-F5344CB8AC3E}">
        <p14:creationId xmlns:p14="http://schemas.microsoft.com/office/powerpoint/2010/main" val="2109301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/>
              <a:t>External Benchmarking Software Systems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smtClean="0"/>
              <a:t>Select productivity and cost ratios wisely preferred ratio denominators include</a:t>
            </a:r>
          </a:p>
          <a:p>
            <a:pPr lvl="2"/>
            <a:r>
              <a:rPr lang="en-US" altLang="en-US" smtClean="0"/>
              <a:t>Patient discharges rather than patient days</a:t>
            </a:r>
          </a:p>
          <a:p>
            <a:pPr lvl="2"/>
            <a:r>
              <a:rPr lang="en-US" altLang="en-US" smtClean="0"/>
              <a:t>Orders processed rather than doses dispensed</a:t>
            </a:r>
          </a:p>
        </p:txBody>
      </p:sp>
      <p:pic>
        <p:nvPicPr>
          <p:cNvPr id="30724" name="Picture 7" descr="C:\Documents and Settings\jtemple\Local Settings\Temporary Internet Files\Content.IE5\ISPS3K6H\MCj0290887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36576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0" descr="C:\Documents and Settings\jtemple\Local Settings\Temporary Internet Files\Content.IE5\JDXEJB8P\MCj0404239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0"/>
            <a:ext cx="27432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664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1143000"/>
          </a:xfrm>
        </p:spPr>
        <p:txBody>
          <a:bodyPr/>
          <a:lstStyle/>
          <a:p>
            <a:r>
              <a:rPr lang="en-US" altLang="en-US" sz="3200" smtClean="0"/>
              <a:t>Productive Ratios used to Evaluate Pharmacy Services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381000" y="1543050"/>
          <a:ext cx="8763000" cy="4032272"/>
        </p:xfrm>
        <a:graphic>
          <a:graphicData uri="http://schemas.openxmlformats.org/drawingml/2006/table">
            <a:tbl>
              <a:tblPr/>
              <a:tblGrid>
                <a:gridCol w="4381500"/>
                <a:gridCol w="4381500"/>
              </a:tblGrid>
              <a:tr h="335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Labor Productivity Ratios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Cost-Based Productivity Ratios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486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Hours worked per adjusted patient day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(Hours worked per 100 CMI-weighted revenue-adjusted patient days)</a:t>
                      </a:r>
                      <a:b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(Hours worked per 100 Pharmacy Intensity weighted patient days)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Drug cost per adjusted patient day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0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Hours worked per adjusted discharge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Labor cost per adjusted patient day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0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Hours worked (paid) per 100 orders processed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 pharmacy cost per adjusted patient day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0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Hours worked per 100 admissions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Drug cost per adjusted discharge</a:t>
                      </a:r>
                      <a:r>
                        <a:rPr kumimoji="0" lang="en-US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A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0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Hours paid per adjusted patient day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Labor cost per adjusted discharge 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0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Hours paid per adjusted discharge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 pharmacy cost per adjusted discharge</a:t>
                      </a:r>
                      <a:r>
                        <a:rPr kumimoji="0" lang="en-US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A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0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Hours worked per patient day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Drug cost per 100 orders processed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0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FTEs per dose billed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Labor cost per 100 orders processed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0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FTEs per order processed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 pharmacy cost per 100 orders processed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5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FTEs per occupied bed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5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FTEs per adjusted patient day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31788" name="Rectangle 1"/>
          <p:cNvSpPr>
            <a:spLocks noChangeArrowheads="1"/>
          </p:cNvSpPr>
          <p:nvPr/>
        </p:nvSpPr>
        <p:spPr bwMode="auto">
          <a:xfrm>
            <a:off x="228600" y="5562600"/>
            <a:ext cx="1381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2068BA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2760E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2760E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2760E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100" b="0" baseline="3000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A </a:t>
            </a:r>
            <a:r>
              <a:rPr lang="en-US" altLang="en-US" sz="1100" b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Preferred metrics.</a:t>
            </a:r>
            <a:endParaRPr lang="en-US" altLang="en-US" sz="1800" b="0">
              <a:solidFill>
                <a:schemeClr val="tx1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99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/>
              <a:t>External Benchmarking Software Systems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905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800" i="1" smtClean="0"/>
              <a:t>Limitation:</a:t>
            </a:r>
            <a:r>
              <a:rPr lang="en-US" altLang="en-US" sz="1800" smtClean="0"/>
              <a:t> </a:t>
            </a:r>
          </a:p>
          <a:p>
            <a:pPr>
              <a:buFontTx/>
              <a:buNone/>
            </a:pPr>
            <a:r>
              <a:rPr lang="en-US" altLang="en-US" sz="1800" smtClean="0"/>
              <a:t>	Case Mix Index (CMI) is a flawed measure, routinely used to approximate pharmacy-specific patient acuity and medication resource consumption</a:t>
            </a:r>
          </a:p>
          <a:p>
            <a:pPr>
              <a:buFontTx/>
              <a:buNone/>
            </a:pPr>
            <a:r>
              <a:rPr lang="en-US" altLang="en-US" sz="1800" i="1" smtClean="0"/>
              <a:t>Strategy to Overcome: </a:t>
            </a:r>
          </a:p>
          <a:p>
            <a:pPr lvl="1"/>
            <a:r>
              <a:rPr lang="en-US" altLang="en-US" sz="1800" smtClean="0"/>
              <a:t>Adjust acuity using a pharmacy intensity score rather than CMI</a:t>
            </a:r>
          </a:p>
          <a:p>
            <a:pPr>
              <a:buFontTx/>
              <a:buNone/>
            </a:pPr>
            <a:endParaRPr lang="en-US" altLang="en-US" sz="180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4419600"/>
          <a:ext cx="7696200" cy="1085908"/>
        </p:xfrm>
        <a:graphic>
          <a:graphicData uri="http://schemas.openxmlformats.org/drawingml/2006/table">
            <a:tbl>
              <a:tblPr/>
              <a:tblGrid>
                <a:gridCol w="2044700"/>
                <a:gridCol w="2527300"/>
                <a:gridCol w="3124200"/>
              </a:tblGrid>
              <a:tr h="33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DRG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T="45676" marB="456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CMI</a:t>
                      </a:r>
                    </a:p>
                  </a:txBody>
                  <a:tcPr marT="45676" marB="456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Pharmacy Intensity Score</a:t>
                      </a:r>
                    </a:p>
                  </a:txBody>
                  <a:tcPr marT="45676" marB="456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Hip Replacement</a:t>
                      </a:r>
                    </a:p>
                  </a:txBody>
                  <a:tcPr marT="45676" marB="456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3.2 (17% of highest DRG)</a:t>
                      </a:r>
                    </a:p>
                  </a:txBody>
                  <a:tcPr marT="45676" marB="456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7.8   (8% of the highest DRG)</a:t>
                      </a:r>
                    </a:p>
                  </a:txBody>
                  <a:tcPr marT="45676" marB="456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15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Kidney Transplant</a:t>
                      </a:r>
                    </a:p>
                  </a:txBody>
                  <a:tcPr marT="45676" marB="456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3.2 (17% of highest DRG)</a:t>
                      </a:r>
                    </a:p>
                  </a:txBody>
                  <a:tcPr marT="45676" marB="456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27.5 (28% of the highest DRG)</a:t>
                      </a:r>
                    </a:p>
                  </a:txBody>
                  <a:tcPr marT="45676" marB="456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32790" name="TextBox 4"/>
          <p:cNvSpPr txBox="1">
            <a:spLocks noChangeArrowheads="1"/>
          </p:cNvSpPr>
          <p:nvPr/>
        </p:nvSpPr>
        <p:spPr bwMode="auto">
          <a:xfrm>
            <a:off x="381000" y="4038600"/>
            <a:ext cx="160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2068BA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2760E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2760E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2760E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chemeClr val="tx1"/>
                </a:solidFill>
                <a:latin typeface="Arial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263532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/>
              <a:t>External Benchmarking Software Systems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800" i="1" smtClean="0"/>
              <a:t>Limitation: </a:t>
            </a:r>
          </a:p>
          <a:p>
            <a:pPr>
              <a:buFontTx/>
              <a:buNone/>
            </a:pPr>
            <a:r>
              <a:rPr lang="en-US" altLang="en-US" sz="1800" i="1" smtClean="0"/>
              <a:t>	</a:t>
            </a:r>
            <a:r>
              <a:rPr lang="en-US" altLang="en-US" sz="1800" smtClean="0"/>
              <a:t>Characteristic questions do not reflect current pharmacy best practice, nor assist with selection of a meaningful peer group</a:t>
            </a:r>
          </a:p>
          <a:p>
            <a:pPr>
              <a:buFontTx/>
              <a:buNone/>
            </a:pPr>
            <a:r>
              <a:rPr lang="en-US" altLang="en-US" sz="1800" i="1" smtClean="0"/>
              <a:t>Strategy to Overcome: </a:t>
            </a:r>
          </a:p>
          <a:p>
            <a:pPr lvl="1"/>
            <a:r>
              <a:rPr lang="en-US" altLang="en-US" sz="1800" smtClean="0"/>
              <a:t>Evaluate characteristic question responses carefully and select a peer group of 15 -20 organizations that are most similar to yours</a:t>
            </a:r>
          </a:p>
          <a:p>
            <a:pPr lvl="1"/>
            <a:r>
              <a:rPr lang="en-US" altLang="en-US" sz="1800" smtClean="0"/>
              <a:t>Work to understand everything about each hospitals pharmacy department</a:t>
            </a:r>
          </a:p>
          <a:p>
            <a:pPr lvl="1">
              <a:buFont typeface="Calibri" pitchFamily="34" charset="0"/>
              <a:buChar char="–"/>
            </a:pPr>
            <a:endParaRPr lang="en-US" altLang="en-US" sz="1800" smtClean="0"/>
          </a:p>
          <a:p>
            <a:pPr lvl="1">
              <a:buFont typeface="Calibri" pitchFamily="34" charset="0"/>
              <a:buChar char="–"/>
            </a:pPr>
            <a:endParaRPr lang="en-US" altLang="en-US" sz="1800" smtClean="0"/>
          </a:p>
          <a:p>
            <a:pPr lvl="1">
              <a:buFont typeface="Calibri" pitchFamily="34" charset="0"/>
              <a:buChar char="–"/>
            </a:pPr>
            <a:endParaRPr lang="en-US" altLang="en-US" sz="1800" smtClean="0"/>
          </a:p>
          <a:p>
            <a:pPr lvl="1">
              <a:buFont typeface="Calibri" pitchFamily="34" charset="0"/>
              <a:buChar char="–"/>
            </a:pPr>
            <a:r>
              <a:rPr lang="en-US" altLang="en-US" sz="1800" smtClean="0"/>
              <a:t>Compare your services to your peer group with respect to the implementation of best practices</a:t>
            </a:r>
            <a:endParaRPr lang="en-US" alt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4419600"/>
          <a:ext cx="7467600" cy="889070"/>
        </p:xfrm>
        <a:graphic>
          <a:graphicData uri="http://schemas.openxmlformats.org/drawingml/2006/table">
            <a:tbl>
              <a:tblPr/>
              <a:tblGrid>
                <a:gridCol w="2286000"/>
                <a:gridCol w="2514600"/>
                <a:gridCol w="2667000"/>
              </a:tblGrid>
              <a:tr h="3710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Clinical Services</a:t>
                      </a:r>
                    </a:p>
                  </a:txBody>
                  <a:tcPr marT="45664" marB="4566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Practice Model</a:t>
                      </a:r>
                    </a:p>
                  </a:txBody>
                  <a:tcPr marT="45664" marB="4566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Distributive Services</a:t>
                      </a:r>
                    </a:p>
                  </a:txBody>
                  <a:tcPr marT="45664" marB="4566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Hours of Operation</a:t>
                      </a:r>
                    </a:p>
                  </a:txBody>
                  <a:tcPr marT="45664" marB="4566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How data elements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are reported</a:t>
                      </a:r>
                    </a:p>
                  </a:txBody>
                  <a:tcPr marT="45664" marB="4566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231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1905000" y="31750"/>
            <a:ext cx="7239000" cy="1143000"/>
          </a:xfrm>
        </p:spPr>
        <p:txBody>
          <a:bodyPr/>
          <a:lstStyle/>
          <a:p>
            <a:r>
              <a:rPr lang="en-US" altLang="en-US" sz="3200" smtClean="0"/>
              <a:t>External Benchmarking Software Systems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4294967295"/>
          </p:nvPr>
        </p:nvSpPr>
        <p:spPr>
          <a:xfrm>
            <a:off x="1905000" y="1447800"/>
            <a:ext cx="7239000" cy="5105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100" i="1" smtClean="0"/>
              <a:t>Limitation:</a:t>
            </a:r>
            <a:r>
              <a:rPr lang="en-US" altLang="en-US" sz="210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100" smtClean="0"/>
              <a:t>	Department definitions and divisions do not allow for data to be submitted to draw meaningful comparisons</a:t>
            </a:r>
          </a:p>
          <a:p>
            <a:pPr lvl="1">
              <a:lnSpc>
                <a:spcPct val="80000"/>
              </a:lnSpc>
            </a:pPr>
            <a:r>
              <a:rPr lang="en-US" altLang="en-US" smtClean="0"/>
              <a:t>Outpatient drug costs are soaring each year from infusion centers and high cost procedure areas</a:t>
            </a:r>
          </a:p>
          <a:p>
            <a:pPr lvl="1">
              <a:lnSpc>
                <a:spcPct val="80000"/>
              </a:lnSpc>
            </a:pPr>
            <a:r>
              <a:rPr lang="en-US" altLang="en-US" smtClean="0"/>
              <a:t>Inpatient drug costs are now the minority and approximated with a revenue adjustment factor</a:t>
            </a:r>
          </a:p>
          <a:p>
            <a:pPr lvl="1">
              <a:lnSpc>
                <a:spcPct val="80000"/>
              </a:lnSpc>
            </a:pPr>
            <a:endParaRPr lang="en-US" altLang="en-US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100" i="1" smtClean="0"/>
              <a:t>Strategy to Overcome: </a:t>
            </a:r>
          </a:p>
          <a:p>
            <a:pPr lvl="1">
              <a:lnSpc>
                <a:spcPct val="80000"/>
              </a:lnSpc>
            </a:pPr>
            <a:r>
              <a:rPr lang="en-US" altLang="en-US" smtClean="0"/>
              <a:t>Develop a system to segregate inpatient drug costs from all other drug costs</a:t>
            </a:r>
          </a:p>
          <a:p>
            <a:pPr lvl="1">
              <a:lnSpc>
                <a:spcPct val="80000"/>
              </a:lnSpc>
            </a:pPr>
            <a:r>
              <a:rPr lang="en-US" altLang="en-US" smtClean="0"/>
              <a:t>Benchmark inpatient costs as a single department, to prevent high cost ambulatory drug from influencing inpatient performance </a:t>
            </a:r>
          </a:p>
        </p:txBody>
      </p:sp>
    </p:spTree>
    <p:extLst>
      <p:ext uri="{BB962C8B-B14F-4D97-AF65-F5344CB8AC3E}">
        <p14:creationId xmlns:p14="http://schemas.microsoft.com/office/powerpoint/2010/main" val="1923123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1905000" y="31750"/>
            <a:ext cx="7239000" cy="1143000"/>
          </a:xfrm>
        </p:spPr>
        <p:txBody>
          <a:bodyPr/>
          <a:lstStyle/>
          <a:p>
            <a:r>
              <a:rPr lang="en-US" altLang="en-US" sz="3200" smtClean="0"/>
              <a:t>External Benchmarking Software Systems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4294967295"/>
          </p:nvPr>
        </p:nvSpPr>
        <p:spPr>
          <a:xfrm>
            <a:off x="1905000" y="1447800"/>
            <a:ext cx="72390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i="1" smtClean="0"/>
              <a:t>Limitation: </a:t>
            </a:r>
          </a:p>
          <a:p>
            <a:pPr>
              <a:buFontTx/>
              <a:buNone/>
            </a:pPr>
            <a:r>
              <a:rPr lang="en-US" altLang="en-US" i="1" smtClean="0"/>
              <a:t>	</a:t>
            </a:r>
            <a:r>
              <a:rPr lang="en-US" altLang="en-US" smtClean="0"/>
              <a:t>Drug expenses are not reported or grouped in a meaningful way to reflect areas of major drug expense</a:t>
            </a:r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r>
              <a:rPr lang="en-US" altLang="en-US" i="1" smtClean="0"/>
              <a:t>Strategy to Overcome:</a:t>
            </a:r>
          </a:p>
          <a:p>
            <a:pPr lvl="1"/>
            <a:r>
              <a:rPr lang="en-US" altLang="en-US" smtClean="0"/>
              <a:t>Evaluate your drug expense breakouts by drug class categories and ensure they are consistent across your peer group</a:t>
            </a:r>
          </a:p>
        </p:txBody>
      </p:sp>
    </p:spTree>
    <p:extLst>
      <p:ext uri="{BB962C8B-B14F-4D97-AF65-F5344CB8AC3E}">
        <p14:creationId xmlns:p14="http://schemas.microsoft.com/office/powerpoint/2010/main" val="1781213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External Benchmarking Software Systems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300" i="1" smtClean="0"/>
              <a:t>Limitation: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300" i="1" smtClean="0"/>
              <a:t>	</a:t>
            </a:r>
            <a:r>
              <a:rPr lang="en-US" altLang="en-US" sz="2300" smtClean="0"/>
              <a:t>Normalizations are not applied consistently across hospitals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300" smtClean="0"/>
              <a:t>		e.g. Hospital expense for radiologic contrast media, volatile anesthetics gases, hemophilia factors, IVIG, and albumin may not always be reported as pharmacy drug cost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3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300" i="1" smtClean="0"/>
              <a:t>Strategy to Overcome: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Understand the normalization system and confirm they are applied equally across all hospitals in your peer group</a:t>
            </a:r>
          </a:p>
          <a:p>
            <a:pPr>
              <a:lnSpc>
                <a:spcPct val="90000"/>
              </a:lnSpc>
            </a:pPr>
            <a:endParaRPr lang="en-US" altLang="en-US" sz="2300" smtClean="0"/>
          </a:p>
        </p:txBody>
      </p:sp>
    </p:spTree>
    <p:extLst>
      <p:ext uri="{BB962C8B-B14F-4D97-AF65-F5344CB8AC3E}">
        <p14:creationId xmlns:p14="http://schemas.microsoft.com/office/powerpoint/2010/main" val="3958782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839200" cy="1143000"/>
          </a:xfrm>
        </p:spPr>
        <p:txBody>
          <a:bodyPr/>
          <a:lstStyle/>
          <a:p>
            <a:r>
              <a:rPr lang="en-US" altLang="en-US" sz="2000" smtClean="0"/>
              <a:t>Categories for reporting Inpatient drug expenses in vendor benchmarking reports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0" y="838200"/>
          <a:ext cx="8077200" cy="4772025"/>
        </p:xfrm>
        <a:graphic>
          <a:graphicData uri="http://schemas.openxmlformats.org/drawingml/2006/table">
            <a:tbl>
              <a:tblPr/>
              <a:tblGrid>
                <a:gridCol w="2506717"/>
                <a:gridCol w="696310"/>
                <a:gridCol w="765941"/>
                <a:gridCol w="4108232"/>
              </a:tblGrid>
              <a:tr h="28163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The following categories of drug expense should be included in computation of cost ratios for the Inpatient Pharmacy Department: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387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Drug Expense Categories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Drug Expense 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Source of Data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Category Definition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16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Anti-Infective Drugs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3,918,000 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anti-infective drugs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16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Oncology Drugs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2,015,000 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antineoplastic drugs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2104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Anticoagulants and Thrombolytic Drugs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1,500,000 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Abciximab, alteplase, anti-thrombin III, argatroban, bivalirudin, enoxaparin, eptifibatide, heparin, lepirudin, reteplase, streptokinase, tirofiban, urokinase, warfarin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2104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Transplant Drugs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1,266,000 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Cyclosporine, mycophenolate, sirolimus, tacrolimus, basiliximab, daclizumab, muromonab-CD3, anti-thymocyte globulin, cytomegalovirus immune globulin, lymphocyte immune globulin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38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Blood and Immune System Modifiers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1,035,000 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Darbepotin, epoetin, filgrastim, pegfilgrastim, sargramostim, adalimumab, alafacept, aldesleukine, omalizumab, interferons (all variations)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38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Large and Small Volume Solutions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750,000 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large and small volume IV, nutrition, and irrigation solutions (includes products purchased by both Pharmacy and Material Service)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16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Propofol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600,000 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Propofol (Diprivan)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16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IV Immune Globulin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485,000 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brands of IVIG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16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Aprotinin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450,000 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Aprotinin (Trasylol)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16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Nesiritide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225,000 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Nesiritide (Natrecor)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1151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Albumin and Plasma Protein Fraction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180,000 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strengths and sizes of albumin and plasma protein fraction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38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Other Inpatient Drugs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4,699,000 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Computed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other drugs not included in above categories, nor excluded in categories below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1151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 Inpatient Drugs Included in Ratios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17,123,000 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619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0" y="990600"/>
          <a:ext cx="8305800" cy="4406900"/>
        </p:xfrm>
        <a:graphic>
          <a:graphicData uri="http://schemas.openxmlformats.org/drawingml/2006/table">
            <a:tbl>
              <a:tblPr/>
              <a:tblGrid>
                <a:gridCol w="3048000"/>
                <a:gridCol w="762000"/>
                <a:gridCol w="838200"/>
                <a:gridCol w="3657600"/>
              </a:tblGrid>
              <a:tr h="49371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The following categories of drug expense should be reported in the vendor's system, but should NOT be included in computation of cost ratios due to site-to-site variability in purchasing practices: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Drug Expense Categories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Drug Expense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Source of Data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Category Definition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Hemophilia Factors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1,050,000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Factors VIIa, VIII, and IX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239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Radiology Contrast Media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1,115,000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contrast media  (Note: this value also is reported in Radiology Department Report)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207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Volatile Anesthetic Gases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400,000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Volatile anesthetic gases (e.g., desflurane, halothane, isoflurane, sevoflurane) (Note: this value also is reported in Anesthesia Department Report)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 Inpatient Drugs Excluded from Ratios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2,565,000 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Computed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 Inpatient Drugs Included in Ratios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17,123,000 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Grand Total Inpatient Drugs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19,688,000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Computed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Sum of totals from two sections above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38960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991600" cy="1143000"/>
          </a:xfrm>
        </p:spPr>
        <p:txBody>
          <a:bodyPr/>
          <a:lstStyle/>
          <a:p>
            <a:r>
              <a:rPr lang="en-US" altLang="en-US" sz="2000" smtClean="0"/>
              <a:t>Drug cost NOT to include in Inpatient Pharmacy Cost Ratios</a:t>
            </a:r>
          </a:p>
        </p:txBody>
      </p:sp>
    </p:spTree>
    <p:extLst>
      <p:ext uri="{BB962C8B-B14F-4D97-AF65-F5344CB8AC3E}">
        <p14:creationId xmlns:p14="http://schemas.microsoft.com/office/powerpoint/2010/main" val="2382968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848600" cy="1219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2400" dirty="0" smtClean="0"/>
              <a:t>Prepared for ASHP members by the Section of Pharmacy Practice Managers Advisory Group on Pharmacy Business Management</a:t>
            </a:r>
          </a:p>
        </p:txBody>
      </p:sp>
      <p:pic>
        <p:nvPicPr>
          <p:cNvPr id="2150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4750" y="2286000"/>
            <a:ext cx="3117850" cy="231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960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0" y="914400"/>
          <a:ext cx="7696200" cy="4422775"/>
        </p:xfrm>
        <a:graphic>
          <a:graphicData uri="http://schemas.openxmlformats.org/drawingml/2006/table">
            <a:tbl>
              <a:tblPr/>
              <a:tblGrid>
                <a:gridCol w="1924050"/>
                <a:gridCol w="1924050"/>
                <a:gridCol w="1924050"/>
                <a:gridCol w="1924050"/>
              </a:tblGrid>
              <a:tr h="45747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he following categories of drug expense should be included in computation of cost ratios for the Outpatient Pharmacy Department, and this should be reported separately from inpatient data: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47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Location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Drug Expense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Source of Data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Category Definition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74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Oncology Infusion Center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8,335,000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drugs used in an Oncology Infusion Center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74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Non-Oncology Infusion Center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1,000,000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drugs used in a Non-Oncology Infusion Center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74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Ambulatory Dialysis Center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875,000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drugs used in an Ambulatory Dialysis Center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74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Ambulatory Surgery Center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400,000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drugs used in an Ambulatory Surgery Center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74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Emergency Department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195,000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drugs used in an Emergency Department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629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Other Clinics / Outpatient Areas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4,265,000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Computed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other drugs used in outpatient settings not included in the above categories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74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 Outpatient Drugs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15,070,000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87" name="Title 1"/>
          <p:cNvSpPr>
            <a:spLocks noGrp="1"/>
          </p:cNvSpPr>
          <p:nvPr>
            <p:ph type="title" idx="4294967295"/>
          </p:nvPr>
        </p:nvSpPr>
        <p:spPr>
          <a:xfrm>
            <a:off x="1905000" y="31750"/>
            <a:ext cx="7239000" cy="1143000"/>
          </a:xfrm>
        </p:spPr>
        <p:txBody>
          <a:bodyPr/>
          <a:lstStyle/>
          <a:p>
            <a:r>
              <a:rPr lang="en-US" altLang="en-US" sz="2000" smtClean="0"/>
              <a:t>Ways to categories outpatient drug expenses in vendor benchmarking reports</a:t>
            </a:r>
          </a:p>
        </p:txBody>
      </p:sp>
    </p:spTree>
    <p:extLst>
      <p:ext uri="{BB962C8B-B14F-4D97-AF65-F5344CB8AC3E}">
        <p14:creationId xmlns:p14="http://schemas.microsoft.com/office/powerpoint/2010/main" val="2145845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229600" cy="1143000"/>
          </a:xfrm>
        </p:spPr>
        <p:txBody>
          <a:bodyPr/>
          <a:lstStyle/>
          <a:p>
            <a:r>
              <a:rPr lang="en-US" altLang="en-US" sz="2000" smtClean="0"/>
              <a:t>Other ways to categories outpatient drug expenses in vendor benchmarking reports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0" y="914400"/>
          <a:ext cx="7848600" cy="4408488"/>
        </p:xfrm>
        <a:graphic>
          <a:graphicData uri="http://schemas.openxmlformats.org/drawingml/2006/table">
            <a:tbl>
              <a:tblPr/>
              <a:tblGrid>
                <a:gridCol w="2079544"/>
                <a:gridCol w="670821"/>
                <a:gridCol w="670821"/>
                <a:gridCol w="4427414"/>
              </a:tblGrid>
              <a:tr h="314319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The following categories of drug expense should be included in computation of cost ratios for the Outpatient Pharmacy Department, and this should be reported separately from inpatient data:</a:t>
                      </a:r>
                      <a:endParaRPr kumimoji="0" lang="en-US" sz="1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3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Drug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Drug Expense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Source of Data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Category Definition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3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Oncology Drugs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5,200,000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oncology (antineoplastic) drugs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38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Blood and Immune System Modifiers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2,500,000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Darbepotin, epoetin, filgrastim, pegfilgrastim, sargramostim, adalimumab, alafacept, aldesleukine, omalizumab, interferons (all variations)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3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IV Immune Globulin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1,300,000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brands of IVIG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63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Infliximab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1,200,000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Infliximab (Remicade)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38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Enzyme Deficiency Replacement Drugs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800,000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Agalsidase beta (Fabrazyme), alglucerase (Ceredase) alpha1-proteinase inhibitor (Aralast, Prolastin)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63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Verteporfin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500,000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Verteporfin (Visudyne)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3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Botulinum Toxins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500,000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Botulinum toxin type A and type B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63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Antiemetics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200,000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Aprepitant, granisetron, meclizine, ondansetron, prochlorperazine, trimethobenzamide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38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Anticoagulants and Thrombolytic Drugs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200,000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Abciximab, alteplase, anti-thrombin III, argatroban, bivalirudin, enoxaparin, eptifibatide, heparin, lepirudin, reteplase, streptokinase, tirofiban, urokinase, warfarin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63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Omalizumab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  80,000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Omalizumab (Xolair)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3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Nesiritide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  60,000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Nesiritide (Natrecor)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63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Vaccines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  40,000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vaccines and toxoids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3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Other Clinic / Outpatient Drugs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2,490,000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Computed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other drugs used in outpatient settings not included in the above categories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597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 Outpatient Drugs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15,070,000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479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/>
              <a:t>External Benchmarking Software Systems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i="1" smtClean="0"/>
              <a:t>Limitation: </a:t>
            </a:r>
          </a:p>
          <a:p>
            <a:pPr>
              <a:buFontTx/>
              <a:buNone/>
            </a:pPr>
            <a:r>
              <a:rPr lang="en-US" altLang="en-US" i="1" smtClean="0"/>
              <a:t>	</a:t>
            </a:r>
            <a:r>
              <a:rPr lang="en-US" altLang="en-US" smtClean="0"/>
              <a:t>Pharmaceutical manufacture rebates and expired drug credits are not applied consistently across hospitals</a:t>
            </a:r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r>
              <a:rPr lang="en-US" altLang="en-US" i="1" smtClean="0"/>
              <a:t>Strategy to Overcome: </a:t>
            </a:r>
          </a:p>
          <a:p>
            <a:pPr lvl="1"/>
            <a:r>
              <a:rPr lang="en-US" altLang="en-US" smtClean="0"/>
              <a:t>Ensure your rebate and expired drug credits are factored out of your cost ratios</a:t>
            </a:r>
          </a:p>
        </p:txBody>
      </p:sp>
    </p:spTree>
    <p:extLst>
      <p:ext uri="{BB962C8B-B14F-4D97-AF65-F5344CB8AC3E}">
        <p14:creationId xmlns:p14="http://schemas.microsoft.com/office/powerpoint/2010/main" val="739623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/>
              <a:t>External Benchmarking Software Systems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i="1" smtClean="0"/>
              <a:t>Limitation: </a:t>
            </a:r>
          </a:p>
          <a:p>
            <a:pPr>
              <a:buFontTx/>
              <a:buNone/>
            </a:pPr>
            <a:r>
              <a:rPr lang="en-US" altLang="en-US" i="1" smtClean="0"/>
              <a:t>	</a:t>
            </a:r>
            <a:r>
              <a:rPr lang="en-US" altLang="en-US" smtClean="0"/>
              <a:t>Disproportionate share (340-B) contract participation is not consistently flagged in vendor systems</a:t>
            </a:r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r>
              <a:rPr lang="en-US" altLang="en-US" i="1" smtClean="0"/>
              <a:t>Strategy to Overcome: </a:t>
            </a:r>
          </a:p>
          <a:p>
            <a:pPr lvl="1"/>
            <a:r>
              <a:rPr lang="en-US" altLang="en-US" smtClean="0"/>
              <a:t>If you are not a 340-B hospital ensure you do not have 340-b hospitals in your peer group</a:t>
            </a:r>
          </a:p>
        </p:txBody>
      </p:sp>
    </p:spTree>
    <p:extLst>
      <p:ext uri="{BB962C8B-B14F-4D97-AF65-F5344CB8AC3E}">
        <p14:creationId xmlns:p14="http://schemas.microsoft.com/office/powerpoint/2010/main" val="2072344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Other Limitations of External Benchmarking Software Systems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i="1" smtClean="0"/>
              <a:t>Limitations:</a:t>
            </a:r>
          </a:p>
          <a:p>
            <a:pPr lvl="1"/>
            <a:r>
              <a:rPr lang="en-US" altLang="en-US" smtClean="0"/>
              <a:t>Data reporting instructions are unclear, leading to inaccurate reporting for many hospitals</a:t>
            </a:r>
          </a:p>
          <a:p>
            <a:pPr lvl="1"/>
            <a:r>
              <a:rPr lang="en-US" altLang="en-US" smtClean="0"/>
              <a:t>Lack of quality assurance for reported data</a:t>
            </a:r>
          </a:p>
          <a:p>
            <a:pPr lvl="1"/>
            <a:r>
              <a:rPr lang="en-US" altLang="en-US" smtClean="0"/>
              <a:t>Clinical workload performance measures are ambiguous, unclear and lack meaning</a:t>
            </a:r>
          </a:p>
          <a:p>
            <a:pPr>
              <a:buFontTx/>
              <a:buNone/>
            </a:pPr>
            <a:r>
              <a:rPr lang="en-US" altLang="en-US" i="1" smtClean="0"/>
              <a:t>Strategy to Overcome:</a:t>
            </a:r>
          </a:p>
          <a:p>
            <a:pPr lvl="1"/>
            <a:r>
              <a:rPr lang="en-US" altLang="en-US" smtClean="0"/>
              <a:t>Ask lots of questions (?) to understand</a:t>
            </a:r>
          </a:p>
          <a:p>
            <a:pPr lvl="1"/>
            <a:r>
              <a:rPr lang="en-US" altLang="en-US" smtClean="0"/>
              <a:t>Work closely with your hospitals data coordinator</a:t>
            </a:r>
          </a:p>
        </p:txBody>
      </p:sp>
    </p:spTree>
    <p:extLst>
      <p:ext uri="{BB962C8B-B14F-4D97-AF65-F5344CB8AC3E}">
        <p14:creationId xmlns:p14="http://schemas.microsoft.com/office/powerpoint/2010/main" val="1790122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4000" smtClean="0"/>
              <a:t>External Benchmarking </a:t>
            </a:r>
          </a:p>
        </p:txBody>
      </p:sp>
      <p:sp>
        <p:nvSpPr>
          <p:cNvPr id="45059" name="Subtitle 2"/>
          <p:cNvSpPr>
            <a:spLocks noGrp="1"/>
          </p:cNvSpPr>
          <p:nvPr>
            <p:ph type="subTitle" idx="1"/>
          </p:nvPr>
        </p:nvSpPr>
        <p:spPr>
          <a:xfrm>
            <a:off x="3962400" y="3352800"/>
            <a:ext cx="4495800" cy="1371600"/>
          </a:xfrm>
        </p:spPr>
        <p:txBody>
          <a:bodyPr/>
          <a:lstStyle/>
          <a:p>
            <a:r>
              <a:rPr lang="en-US" altLang="en-US" sz="2800" smtClean="0"/>
              <a:t>Challenges, Limitations, and Strategies</a:t>
            </a:r>
          </a:p>
        </p:txBody>
      </p:sp>
    </p:spTree>
    <p:extLst>
      <p:ext uri="{BB962C8B-B14F-4D97-AF65-F5344CB8AC3E}">
        <p14:creationId xmlns:p14="http://schemas.microsoft.com/office/powerpoint/2010/main" val="1102478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2400" smtClean="0"/>
              <a:t>Prepared for ASHP members by the Section of Pharmacy Practice Managers Advisory Group on Pharmacy Business Management</a:t>
            </a:r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457200" y="5486400"/>
            <a:ext cx="670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2068BA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2760E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2760E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2760E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b="0">
                <a:solidFill>
                  <a:schemeClr val="tx1"/>
                </a:solidFill>
                <a:latin typeface="Arial" charset="0"/>
              </a:rPr>
              <a:t>http://www.ashp.org/Import/MEMBERCENTER/Sections/SectionofPharmacyPracticeManagers/AboutThisSection/SAGonPharmacyBusinessManagement.aspx</a:t>
            </a:r>
          </a:p>
        </p:txBody>
      </p:sp>
      <p:pic>
        <p:nvPicPr>
          <p:cNvPr id="4608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4750" y="2286000"/>
            <a:ext cx="3117850" cy="231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000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External Benchmarking</a:t>
            </a:r>
          </a:p>
        </p:txBody>
      </p:sp>
      <p:sp>
        <p:nvSpPr>
          <p:cNvPr id="4710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Provides a tangible means for hospital administrators to compare operational and financial data</a:t>
            </a:r>
          </a:p>
          <a:p>
            <a:pPr lvl="1"/>
            <a:r>
              <a:rPr lang="en-US" altLang="en-US" smtClean="0"/>
              <a:t>At the unit level </a:t>
            </a:r>
          </a:p>
          <a:p>
            <a:pPr lvl="1"/>
            <a:r>
              <a:rPr lang="en-US" altLang="en-US" smtClean="0"/>
              <a:t>At the department level</a:t>
            </a:r>
          </a:p>
          <a:p>
            <a:pPr lvl="1"/>
            <a:r>
              <a:rPr lang="en-US" altLang="en-US" smtClean="0"/>
              <a:t>At the organization level</a:t>
            </a:r>
          </a:p>
          <a:p>
            <a:r>
              <a:rPr lang="en-US" altLang="en-US" smtClean="0"/>
              <a:t>Allows administrators to target key areas for cost control and performance improvement</a:t>
            </a:r>
          </a:p>
        </p:txBody>
      </p:sp>
    </p:spTree>
    <p:extLst>
      <p:ext uri="{BB962C8B-B14F-4D97-AF65-F5344CB8AC3E}">
        <p14:creationId xmlns:p14="http://schemas.microsoft.com/office/powerpoint/2010/main" val="2013853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Why is it here? 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Shrinking margins and rising costs for pharmaceuticals</a:t>
            </a:r>
          </a:p>
          <a:p>
            <a:r>
              <a:rPr lang="en-US" altLang="en-US" smtClean="0"/>
              <a:t>Changes to prospective reimbursement</a:t>
            </a:r>
          </a:p>
          <a:p>
            <a:r>
              <a:rPr lang="en-US" altLang="en-US" smtClean="0"/>
              <a:t>Improved operational performance</a:t>
            </a:r>
          </a:p>
          <a:p>
            <a:pPr lvl="1"/>
            <a:r>
              <a:rPr lang="en-US" altLang="en-US" smtClean="0"/>
              <a:t>Do more with less</a:t>
            </a:r>
          </a:p>
          <a:p>
            <a:r>
              <a:rPr lang="en-US" altLang="en-US" smtClean="0"/>
              <a:t>Demands for quality and safety, along side increased patient acuity </a:t>
            </a:r>
          </a:p>
          <a:p>
            <a:pPr lvl="1"/>
            <a:r>
              <a:rPr lang="en-US" altLang="en-US" smtClean="0"/>
              <a:t>Shifting complicated care from inpatient to the ambulatory setting</a:t>
            </a:r>
          </a:p>
        </p:txBody>
      </p:sp>
    </p:spTree>
    <p:extLst>
      <p:ext uri="{BB962C8B-B14F-4D97-AF65-F5344CB8AC3E}">
        <p14:creationId xmlns:p14="http://schemas.microsoft.com/office/powerpoint/2010/main" val="1938367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Externally Benchmarking a </a:t>
            </a:r>
            <a:br>
              <a:rPr lang="en-US" altLang="en-US" sz="3200" smtClean="0"/>
            </a:br>
            <a:r>
              <a:rPr lang="en-US" altLang="en-US" sz="3200" smtClean="0"/>
              <a:t>Pharmacy Department 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tool to assist with external labor productivity monitoring and financial performance</a:t>
            </a:r>
          </a:p>
          <a:p>
            <a:pPr>
              <a:buFontTx/>
              <a:buNone/>
            </a:pPr>
            <a:r>
              <a:rPr lang="en-US" altLang="en-US" i="1" smtClean="0"/>
              <a:t>Strength:</a:t>
            </a:r>
          </a:p>
          <a:p>
            <a:pPr lvl="1"/>
            <a:r>
              <a:rPr lang="en-US" altLang="en-US" smtClean="0"/>
              <a:t>to find and implement best practices of peer organizations (includes patient care services)</a:t>
            </a:r>
          </a:p>
          <a:p>
            <a:pPr>
              <a:buFontTx/>
              <a:buNone/>
            </a:pPr>
            <a:r>
              <a:rPr lang="en-US" altLang="en-US" i="1" smtClean="0"/>
              <a:t>Weakness: </a:t>
            </a:r>
          </a:p>
          <a:p>
            <a:pPr lvl="1"/>
            <a:r>
              <a:rPr lang="en-US" altLang="en-US" smtClean="0"/>
              <a:t>productivity targets from external benchmark vendors are at odds with pharmacy department goals for expanding clinical services and implementing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2021517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External Benchmarking</a:t>
            </a:r>
          </a:p>
        </p:txBody>
      </p:sp>
      <p:sp>
        <p:nvSpPr>
          <p:cNvPr id="2253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Provides a tangible means for hospital administrators to compare operational and financial data</a:t>
            </a:r>
          </a:p>
          <a:p>
            <a:pPr lvl="1"/>
            <a:r>
              <a:rPr lang="en-US" altLang="en-US" smtClean="0"/>
              <a:t>At the unit level </a:t>
            </a:r>
          </a:p>
          <a:p>
            <a:pPr lvl="1"/>
            <a:r>
              <a:rPr lang="en-US" altLang="en-US" smtClean="0"/>
              <a:t>At the department level</a:t>
            </a:r>
          </a:p>
          <a:p>
            <a:pPr lvl="1"/>
            <a:r>
              <a:rPr lang="en-US" altLang="en-US" smtClean="0"/>
              <a:t>At the organization level</a:t>
            </a:r>
          </a:p>
          <a:p>
            <a:r>
              <a:rPr lang="en-US" altLang="en-US" smtClean="0"/>
              <a:t>Allows administrators to target key areas for cost control and performance improvement</a:t>
            </a:r>
          </a:p>
        </p:txBody>
      </p:sp>
    </p:spTree>
    <p:extLst>
      <p:ext uri="{BB962C8B-B14F-4D97-AF65-F5344CB8AC3E}">
        <p14:creationId xmlns:p14="http://schemas.microsoft.com/office/powerpoint/2010/main" val="30454047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Challenges with Externally Benchmarking a Pharmacy Department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Assesses pharmacy value and productivity using staffing and workload ratios derived from product distribution not clinical services</a:t>
            </a:r>
          </a:p>
          <a:p>
            <a:r>
              <a:rPr lang="en-US" altLang="en-US" smtClean="0"/>
              <a:t>Unable to associate total cost of care with individual department costs and services (including clinical practice)</a:t>
            </a:r>
          </a:p>
          <a:p>
            <a:r>
              <a:rPr lang="en-US" altLang="en-US" smtClean="0"/>
              <a:t>Unable to measure patient outcomes and the impact quality and safety measures have on patient outcomes</a:t>
            </a:r>
          </a:p>
        </p:txBody>
      </p:sp>
    </p:spTree>
    <p:extLst>
      <p:ext uri="{BB962C8B-B14F-4D97-AF65-F5344CB8AC3E}">
        <p14:creationId xmlns:p14="http://schemas.microsoft.com/office/powerpoint/2010/main" val="6908513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4038600"/>
            <a:ext cx="7772400" cy="1362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898989"/>
                </a:solidFill>
              </a:rPr>
              <a:t>And Strategies to Overcome</a:t>
            </a:r>
            <a:endParaRPr lang="en-US" sz="2800" dirty="0"/>
          </a:p>
        </p:txBody>
      </p:sp>
      <p:sp>
        <p:nvSpPr>
          <p:cNvPr id="9219" name="Subtitle 4"/>
          <p:cNvSpPr>
            <a:spLocks noGrp="1"/>
          </p:cNvSpPr>
          <p:nvPr>
            <p:ph type="body" idx="1"/>
          </p:nvPr>
        </p:nvSpPr>
        <p:spPr>
          <a:xfrm>
            <a:off x="838200" y="2362200"/>
            <a:ext cx="7772400" cy="15001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2800" smtClean="0"/>
              <a:t>EXTERNAL BENCHMARKING LIMITATIONS USING VENDORS SYSTEMS</a:t>
            </a:r>
            <a:endParaRPr lang="en-US" altLang="en-US" sz="28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972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/>
              <a:t>Origin of Key Data Elements in External Benchmarking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Operating statistics provide the foundation for data reported to an external benchmarking software system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General ledger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Payroll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Charge master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Monthly financials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Manual statistics reported by departments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Billing and coding data</a:t>
            </a:r>
          </a:p>
        </p:txBody>
      </p:sp>
    </p:spTree>
    <p:extLst>
      <p:ext uri="{BB962C8B-B14F-4D97-AF65-F5344CB8AC3E}">
        <p14:creationId xmlns:p14="http://schemas.microsoft.com/office/powerpoint/2010/main" val="3628896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Frequently Reported Pharmacy Data Elements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600" smtClean="0"/>
              <a:t>Operating statistics</a:t>
            </a:r>
          </a:p>
          <a:p>
            <a:pPr lvl="1">
              <a:lnSpc>
                <a:spcPct val="80000"/>
              </a:lnSpc>
            </a:pPr>
            <a:r>
              <a:rPr lang="en-US" altLang="en-US" sz="2200" smtClean="0"/>
              <a:t>Drug expense, gross charges, labor expense, paid hours, worked hours, orders processed, doses administered, gross drug charges, inpatient gross drug charges</a:t>
            </a:r>
          </a:p>
          <a:p>
            <a:pPr>
              <a:lnSpc>
                <a:spcPct val="80000"/>
              </a:lnSpc>
            </a:pPr>
            <a:r>
              <a:rPr lang="en-US" altLang="en-US" sz="2600" smtClean="0"/>
              <a:t>Facility information</a:t>
            </a:r>
          </a:p>
          <a:p>
            <a:pPr lvl="1">
              <a:lnSpc>
                <a:spcPct val="80000"/>
              </a:lnSpc>
            </a:pPr>
            <a:r>
              <a:rPr lang="en-US" altLang="en-US" sz="2200" smtClean="0"/>
              <a:t>Patient days, admissions, discharges, clinic visits, case mix index</a:t>
            </a:r>
          </a:p>
          <a:p>
            <a:pPr>
              <a:lnSpc>
                <a:spcPct val="80000"/>
              </a:lnSpc>
            </a:pPr>
            <a:r>
              <a:rPr lang="en-US" altLang="en-US" sz="2600" smtClean="0"/>
              <a:t>Staffing configuration</a:t>
            </a:r>
          </a:p>
          <a:p>
            <a:pPr lvl="1">
              <a:lnSpc>
                <a:spcPct val="80000"/>
              </a:lnSpc>
            </a:pPr>
            <a:r>
              <a:rPr lang="en-US" altLang="en-US" sz="2200" smtClean="0"/>
              <a:t>Paid FTE’s, skill mix (% pharmacist, % technicians, % management, % other), overtime hours</a:t>
            </a:r>
          </a:p>
        </p:txBody>
      </p:sp>
    </p:spTree>
    <p:extLst>
      <p:ext uri="{BB962C8B-B14F-4D97-AF65-F5344CB8AC3E}">
        <p14:creationId xmlns:p14="http://schemas.microsoft.com/office/powerpoint/2010/main" val="31022357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/>
              <a:t>External Benchmarking Software Systems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i="1" smtClean="0"/>
              <a:t>Limitation: </a:t>
            </a:r>
          </a:p>
          <a:p>
            <a:pPr>
              <a:buFontTx/>
              <a:buNone/>
            </a:pPr>
            <a:r>
              <a:rPr lang="en-US" altLang="en-US" smtClean="0"/>
              <a:t>	Reported productivity ratios and performance indicators are flawed and used inappropriately within hospitals</a:t>
            </a:r>
          </a:p>
          <a:p>
            <a:pPr>
              <a:buFontTx/>
              <a:buNone/>
            </a:pPr>
            <a:r>
              <a:rPr lang="en-US" altLang="en-US" i="1" smtClean="0"/>
              <a:t>Strategy to Overcome:</a:t>
            </a:r>
          </a:p>
          <a:p>
            <a:pPr lvl="1"/>
            <a:r>
              <a:rPr lang="en-US" altLang="en-US" smtClean="0"/>
              <a:t>Understand the mathematical formulas behind all reported ratios</a:t>
            </a:r>
          </a:p>
          <a:p>
            <a:pPr lvl="1"/>
            <a:r>
              <a:rPr lang="en-US" altLang="en-US" smtClean="0"/>
              <a:t>Insist on including drug cost and total pharmacy cost performance ratios  side-by-side with productivity ratios</a:t>
            </a:r>
          </a:p>
        </p:txBody>
      </p:sp>
    </p:spTree>
    <p:extLst>
      <p:ext uri="{BB962C8B-B14F-4D97-AF65-F5344CB8AC3E}">
        <p14:creationId xmlns:p14="http://schemas.microsoft.com/office/powerpoint/2010/main" val="38862995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/>
              <a:t>External Benchmarking Software Systems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smtClean="0"/>
              <a:t>Select productivity and cost ratios wisely preferred ratio denominators include</a:t>
            </a:r>
          </a:p>
          <a:p>
            <a:pPr lvl="2"/>
            <a:r>
              <a:rPr lang="en-US" altLang="en-US" smtClean="0"/>
              <a:t>Patient discharges rather than patient days</a:t>
            </a:r>
          </a:p>
          <a:p>
            <a:pPr lvl="2"/>
            <a:r>
              <a:rPr lang="en-US" altLang="en-US" smtClean="0"/>
              <a:t>Orders processed rather than doses dispensed</a:t>
            </a:r>
          </a:p>
        </p:txBody>
      </p:sp>
      <p:pic>
        <p:nvPicPr>
          <p:cNvPr id="55300" name="Picture 7" descr="C:\Documents and Settings\jtemple\Local Settings\Temporary Internet Files\Content.IE5\ISPS3K6H\MCj0290887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36576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10" descr="C:\Documents and Settings\jtemple\Local Settings\Temporary Internet Files\Content.IE5\JDXEJB8P\MCj0404239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0"/>
            <a:ext cx="27432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0855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1143000"/>
          </a:xfrm>
        </p:spPr>
        <p:txBody>
          <a:bodyPr/>
          <a:lstStyle/>
          <a:p>
            <a:r>
              <a:rPr lang="en-US" altLang="en-US" sz="3200" smtClean="0"/>
              <a:t>Productive Ratios used to Evaluate Pharmacy Services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381000" y="1543050"/>
          <a:ext cx="8763000" cy="4032250"/>
        </p:xfrm>
        <a:graphic>
          <a:graphicData uri="http://schemas.openxmlformats.org/drawingml/2006/table">
            <a:tbl>
              <a:tblPr/>
              <a:tblGrid>
                <a:gridCol w="4381500"/>
                <a:gridCol w="4381500"/>
              </a:tblGrid>
              <a:tr h="335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Labor Productivity Ratios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Cost-Based Productivity Ratios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486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Hours worked per adjusted patient day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(Hours worked per 100 CMI-weighted revenue-adjusted patient days)</a:t>
                      </a:r>
                      <a:b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(Hours worked per 100 Pharmacy Intensity weighted patient days)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Drug cost per adjusted patient day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0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Hours worked per adjusted discharge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Labor cost per adjusted patient day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0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Hours worked (paid) per 100 orders processed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 pharmacy cost per adjusted patient day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0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Hours worked per 100 admissions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Drug cost per adjusted discharge</a:t>
                      </a:r>
                      <a:r>
                        <a:rPr kumimoji="0" lang="en-US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A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0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Hours paid per adjusted patient day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Labor cost per adjusted discharge 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0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Hours paid per adjusted discharge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 pharmacy cost per adjusted discharge</a:t>
                      </a:r>
                      <a:r>
                        <a:rPr kumimoji="0" lang="en-US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A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0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Hours worked per patient day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Drug cost per 100 orders processed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0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FTEs per dose billed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Labor cost per 100 orders processed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0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FTEs per order processed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 pharmacy cost per 100 orders processed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5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FTEs per occupied bed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5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FTEs per adjusted patient day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6364" name="Rectangle 1"/>
          <p:cNvSpPr>
            <a:spLocks noChangeArrowheads="1"/>
          </p:cNvSpPr>
          <p:nvPr/>
        </p:nvSpPr>
        <p:spPr bwMode="auto">
          <a:xfrm>
            <a:off x="228600" y="5562600"/>
            <a:ext cx="1381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2068BA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2760E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2760E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2760E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100" b="0" baseline="3000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A </a:t>
            </a:r>
            <a:r>
              <a:rPr lang="en-US" altLang="en-US" sz="1100" b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Preferred metrics.</a:t>
            </a:r>
            <a:endParaRPr lang="en-US" altLang="en-US" sz="1800" b="0">
              <a:solidFill>
                <a:schemeClr val="tx1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0668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/>
              <a:t>External Benchmarking Software Systems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905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800" i="1" smtClean="0"/>
              <a:t>Limitation:</a:t>
            </a:r>
            <a:r>
              <a:rPr lang="en-US" altLang="en-US" sz="1800" smtClean="0"/>
              <a:t> </a:t>
            </a:r>
          </a:p>
          <a:p>
            <a:pPr>
              <a:buFontTx/>
              <a:buNone/>
            </a:pPr>
            <a:r>
              <a:rPr lang="en-US" altLang="en-US" sz="1800" smtClean="0"/>
              <a:t>	Case Mix Index (CMI) is a flawed measure, routinely used to approximate pharmacy-specific patient acuity and medication resource consumption</a:t>
            </a:r>
          </a:p>
          <a:p>
            <a:pPr>
              <a:buFontTx/>
              <a:buNone/>
            </a:pPr>
            <a:r>
              <a:rPr lang="en-US" altLang="en-US" sz="1800" i="1" smtClean="0"/>
              <a:t>Strategy to Overcome: </a:t>
            </a:r>
          </a:p>
          <a:p>
            <a:pPr lvl="1"/>
            <a:r>
              <a:rPr lang="en-US" altLang="en-US" sz="1800" smtClean="0"/>
              <a:t>Adjust acuity using a pharmacy intensity score rather than CMI</a:t>
            </a:r>
          </a:p>
          <a:p>
            <a:pPr>
              <a:buFontTx/>
              <a:buNone/>
            </a:pPr>
            <a:endParaRPr lang="en-US" altLang="en-US" sz="180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4419600"/>
          <a:ext cx="7696200" cy="1085850"/>
        </p:xfrm>
        <a:graphic>
          <a:graphicData uri="http://schemas.openxmlformats.org/drawingml/2006/table">
            <a:tbl>
              <a:tblPr/>
              <a:tblGrid>
                <a:gridCol w="2044700"/>
                <a:gridCol w="2527300"/>
                <a:gridCol w="3124200"/>
              </a:tblGrid>
              <a:tr h="33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DRG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T="45676" marB="456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CMI</a:t>
                      </a:r>
                    </a:p>
                  </a:txBody>
                  <a:tcPr marT="45676" marB="456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Pharmacy Intensity Score</a:t>
                      </a:r>
                    </a:p>
                  </a:txBody>
                  <a:tcPr marT="45676" marB="456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Hip Replacement</a:t>
                      </a:r>
                    </a:p>
                  </a:txBody>
                  <a:tcPr marT="45676" marB="456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3.2 (17% of highest DRG)</a:t>
                      </a:r>
                    </a:p>
                  </a:txBody>
                  <a:tcPr marT="45676" marB="456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7.8   (8% of the highest DRG)</a:t>
                      </a:r>
                    </a:p>
                  </a:txBody>
                  <a:tcPr marT="45676" marB="456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15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Kidney Transplant</a:t>
                      </a:r>
                    </a:p>
                  </a:txBody>
                  <a:tcPr marT="45676" marB="456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3.2 (17% of highest DRG)</a:t>
                      </a:r>
                    </a:p>
                  </a:txBody>
                  <a:tcPr marT="45676" marB="456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27.5 (28% of the highest DRG)</a:t>
                      </a:r>
                    </a:p>
                  </a:txBody>
                  <a:tcPr marT="45676" marB="456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57366" name="TextBox 4"/>
          <p:cNvSpPr txBox="1">
            <a:spLocks noChangeArrowheads="1"/>
          </p:cNvSpPr>
          <p:nvPr/>
        </p:nvSpPr>
        <p:spPr bwMode="auto">
          <a:xfrm>
            <a:off x="381000" y="4038600"/>
            <a:ext cx="160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2068BA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2760E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2760E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2760E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chemeClr val="tx1"/>
                </a:solidFill>
                <a:latin typeface="Arial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7059746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/>
              <a:t>External Benchmarking Software Systems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800" i="1" smtClean="0"/>
              <a:t>Limitation: </a:t>
            </a:r>
          </a:p>
          <a:p>
            <a:pPr>
              <a:buFontTx/>
              <a:buNone/>
            </a:pPr>
            <a:r>
              <a:rPr lang="en-US" altLang="en-US" sz="1800" i="1" smtClean="0"/>
              <a:t>	</a:t>
            </a:r>
            <a:r>
              <a:rPr lang="en-US" altLang="en-US" sz="1800" smtClean="0"/>
              <a:t>Characteristic questions do not reflect current pharmacy best practice, nor assist with selection of a meaningful peer group</a:t>
            </a:r>
          </a:p>
          <a:p>
            <a:pPr>
              <a:buFontTx/>
              <a:buNone/>
            </a:pPr>
            <a:r>
              <a:rPr lang="en-US" altLang="en-US" sz="1800" i="1" smtClean="0"/>
              <a:t>Strategy to Overcome: </a:t>
            </a:r>
          </a:p>
          <a:p>
            <a:pPr lvl="1"/>
            <a:r>
              <a:rPr lang="en-US" altLang="en-US" sz="1800" smtClean="0"/>
              <a:t>Evaluate characteristic question responses carefully and select a peer group of 15 -20 organizations that are most similar to yours</a:t>
            </a:r>
          </a:p>
          <a:p>
            <a:pPr lvl="1"/>
            <a:r>
              <a:rPr lang="en-US" altLang="en-US" sz="1800" smtClean="0"/>
              <a:t>Work to understand everything about each hospitals pharmacy department</a:t>
            </a:r>
          </a:p>
          <a:p>
            <a:pPr lvl="1">
              <a:buFont typeface="Calibri" pitchFamily="34" charset="0"/>
              <a:buChar char="–"/>
            </a:pPr>
            <a:endParaRPr lang="en-US" altLang="en-US" sz="1800" smtClean="0"/>
          </a:p>
          <a:p>
            <a:pPr lvl="1">
              <a:buFont typeface="Calibri" pitchFamily="34" charset="0"/>
              <a:buChar char="–"/>
            </a:pPr>
            <a:endParaRPr lang="en-US" altLang="en-US" sz="1800" smtClean="0"/>
          </a:p>
          <a:p>
            <a:pPr lvl="1">
              <a:buFont typeface="Calibri" pitchFamily="34" charset="0"/>
              <a:buChar char="–"/>
            </a:pPr>
            <a:endParaRPr lang="en-US" altLang="en-US" sz="1800" smtClean="0"/>
          </a:p>
          <a:p>
            <a:pPr lvl="1">
              <a:buFont typeface="Calibri" pitchFamily="34" charset="0"/>
              <a:buChar char="–"/>
            </a:pPr>
            <a:r>
              <a:rPr lang="en-US" altLang="en-US" sz="1800" smtClean="0"/>
              <a:t>Compare your services to your peer group with respect to the implementation of best practices</a:t>
            </a:r>
            <a:endParaRPr lang="en-US" alt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4419600"/>
          <a:ext cx="7467600" cy="889000"/>
        </p:xfrm>
        <a:graphic>
          <a:graphicData uri="http://schemas.openxmlformats.org/drawingml/2006/table">
            <a:tbl>
              <a:tblPr/>
              <a:tblGrid>
                <a:gridCol w="2286000"/>
                <a:gridCol w="2514600"/>
                <a:gridCol w="2667000"/>
              </a:tblGrid>
              <a:tr h="3710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Clinical Services</a:t>
                      </a:r>
                    </a:p>
                  </a:txBody>
                  <a:tcPr marT="45664" marB="4566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Practice Model</a:t>
                      </a:r>
                    </a:p>
                  </a:txBody>
                  <a:tcPr marT="45664" marB="4566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Distributive Services</a:t>
                      </a:r>
                    </a:p>
                  </a:txBody>
                  <a:tcPr marT="45664" marB="4566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Hours of Operation</a:t>
                      </a:r>
                    </a:p>
                  </a:txBody>
                  <a:tcPr marT="45664" marB="4566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How data elements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are reported</a:t>
                      </a:r>
                    </a:p>
                  </a:txBody>
                  <a:tcPr marT="45664" marB="4566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9272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 idx="4294967295"/>
          </p:nvPr>
        </p:nvSpPr>
        <p:spPr>
          <a:xfrm>
            <a:off x="1905000" y="31750"/>
            <a:ext cx="7239000" cy="1143000"/>
          </a:xfrm>
        </p:spPr>
        <p:txBody>
          <a:bodyPr/>
          <a:lstStyle/>
          <a:p>
            <a:r>
              <a:rPr lang="en-US" altLang="en-US" sz="3200" smtClean="0"/>
              <a:t>External Benchmarking Software Systems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4294967295"/>
          </p:nvPr>
        </p:nvSpPr>
        <p:spPr>
          <a:xfrm>
            <a:off x="1905000" y="1447800"/>
            <a:ext cx="7239000" cy="5105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100" i="1" smtClean="0"/>
              <a:t>Limitation:</a:t>
            </a:r>
            <a:r>
              <a:rPr lang="en-US" altLang="en-US" sz="210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100" smtClean="0"/>
              <a:t>	Department definitions and divisions do not allow for data to be submitted to draw meaningful comparisons</a:t>
            </a:r>
          </a:p>
          <a:p>
            <a:pPr lvl="1">
              <a:lnSpc>
                <a:spcPct val="80000"/>
              </a:lnSpc>
            </a:pPr>
            <a:r>
              <a:rPr lang="en-US" altLang="en-US" smtClean="0"/>
              <a:t>Outpatient drug costs are soaring each year from infusion centers and high cost procedure areas</a:t>
            </a:r>
          </a:p>
          <a:p>
            <a:pPr lvl="1">
              <a:lnSpc>
                <a:spcPct val="80000"/>
              </a:lnSpc>
            </a:pPr>
            <a:r>
              <a:rPr lang="en-US" altLang="en-US" smtClean="0"/>
              <a:t>Inpatient drug costs are now the minority and approximated with a revenue adjustment factor</a:t>
            </a:r>
          </a:p>
          <a:p>
            <a:pPr lvl="1">
              <a:lnSpc>
                <a:spcPct val="80000"/>
              </a:lnSpc>
            </a:pPr>
            <a:endParaRPr lang="en-US" altLang="en-US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100" i="1" smtClean="0"/>
              <a:t>Strategy to Overcome: </a:t>
            </a:r>
          </a:p>
          <a:p>
            <a:pPr lvl="1">
              <a:lnSpc>
                <a:spcPct val="80000"/>
              </a:lnSpc>
            </a:pPr>
            <a:r>
              <a:rPr lang="en-US" altLang="en-US" smtClean="0"/>
              <a:t>Develop a system to segregate inpatient drug costs from all other drug costs</a:t>
            </a:r>
          </a:p>
          <a:p>
            <a:pPr lvl="1">
              <a:lnSpc>
                <a:spcPct val="80000"/>
              </a:lnSpc>
            </a:pPr>
            <a:r>
              <a:rPr lang="en-US" altLang="en-US" smtClean="0"/>
              <a:t>Benchmark inpatient costs as a single department, to prevent high cost ambulatory drug from influencing inpatient performance </a:t>
            </a:r>
          </a:p>
        </p:txBody>
      </p:sp>
    </p:spTree>
    <p:extLst>
      <p:ext uri="{BB962C8B-B14F-4D97-AF65-F5344CB8AC3E}">
        <p14:creationId xmlns:p14="http://schemas.microsoft.com/office/powerpoint/2010/main" val="3980872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Why is it here? 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Shrinking margins and rising costs for pharmaceuticals</a:t>
            </a:r>
          </a:p>
          <a:p>
            <a:r>
              <a:rPr lang="en-US" altLang="en-US" dirty="0" smtClean="0"/>
              <a:t>Changes to prospective reimbursement</a:t>
            </a:r>
          </a:p>
          <a:p>
            <a:r>
              <a:rPr lang="en-US" altLang="en-US" dirty="0" smtClean="0"/>
              <a:t>Improved operational performance</a:t>
            </a:r>
          </a:p>
          <a:p>
            <a:pPr lvl="1"/>
            <a:r>
              <a:rPr lang="en-US" altLang="en-US" dirty="0" smtClean="0"/>
              <a:t>Do more with less</a:t>
            </a:r>
          </a:p>
          <a:p>
            <a:r>
              <a:rPr lang="en-US" altLang="en-US" dirty="0" smtClean="0"/>
              <a:t>Demands for quality and safety, </a:t>
            </a:r>
            <a:r>
              <a:rPr lang="en-US" altLang="en-US" dirty="0" err="1" smtClean="0"/>
              <a:t>along side</a:t>
            </a:r>
            <a:r>
              <a:rPr lang="en-US" altLang="en-US" dirty="0" smtClean="0"/>
              <a:t> increased patient acuity </a:t>
            </a:r>
          </a:p>
          <a:p>
            <a:pPr lvl="1"/>
            <a:r>
              <a:rPr lang="en-US" altLang="en-US" dirty="0" smtClean="0"/>
              <a:t>Shifting complicated care from inpatient to the ambulatory setting</a:t>
            </a:r>
          </a:p>
        </p:txBody>
      </p:sp>
    </p:spTree>
    <p:extLst>
      <p:ext uri="{BB962C8B-B14F-4D97-AF65-F5344CB8AC3E}">
        <p14:creationId xmlns:p14="http://schemas.microsoft.com/office/powerpoint/2010/main" val="17957798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 idx="4294967295"/>
          </p:nvPr>
        </p:nvSpPr>
        <p:spPr>
          <a:xfrm>
            <a:off x="1905000" y="31750"/>
            <a:ext cx="7239000" cy="1143000"/>
          </a:xfrm>
        </p:spPr>
        <p:txBody>
          <a:bodyPr/>
          <a:lstStyle/>
          <a:p>
            <a:r>
              <a:rPr lang="en-US" altLang="en-US" sz="3200" smtClean="0"/>
              <a:t>External Benchmarking Software Systems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4294967295"/>
          </p:nvPr>
        </p:nvSpPr>
        <p:spPr>
          <a:xfrm>
            <a:off x="1905000" y="1447800"/>
            <a:ext cx="72390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i="1" smtClean="0"/>
              <a:t>Limitation: </a:t>
            </a:r>
          </a:p>
          <a:p>
            <a:pPr>
              <a:buFontTx/>
              <a:buNone/>
            </a:pPr>
            <a:r>
              <a:rPr lang="en-US" altLang="en-US" i="1" smtClean="0"/>
              <a:t>	</a:t>
            </a:r>
            <a:r>
              <a:rPr lang="en-US" altLang="en-US" smtClean="0"/>
              <a:t>Drug expenses are not reported or grouped in a meaningful way to reflect areas of major drug expense</a:t>
            </a:r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r>
              <a:rPr lang="en-US" altLang="en-US" i="1" smtClean="0"/>
              <a:t>Strategy to Overcome:</a:t>
            </a:r>
          </a:p>
          <a:p>
            <a:pPr lvl="1"/>
            <a:r>
              <a:rPr lang="en-US" altLang="en-US" smtClean="0"/>
              <a:t>Evaluate your drug expense breakouts by drug class categories and ensure they are consistent across your peer group</a:t>
            </a:r>
          </a:p>
        </p:txBody>
      </p:sp>
    </p:spTree>
    <p:extLst>
      <p:ext uri="{BB962C8B-B14F-4D97-AF65-F5344CB8AC3E}">
        <p14:creationId xmlns:p14="http://schemas.microsoft.com/office/powerpoint/2010/main" val="34431251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External Benchmarking Software Systems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300" i="1" smtClean="0"/>
              <a:t>Limitation: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300" i="1" smtClean="0"/>
              <a:t>	</a:t>
            </a:r>
            <a:r>
              <a:rPr lang="en-US" altLang="en-US" sz="2300" smtClean="0"/>
              <a:t>Normalizations are not applied consistently across hospitals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300" smtClean="0"/>
              <a:t>		e.g. Hospital expense for radiologic contrast media, volatile anesthetics gases, hemophilia factors, IVIG, and albumin may not always be reported as pharmacy drug cost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3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300" i="1" smtClean="0"/>
              <a:t>Strategy to Overcome: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Understand the normalization system and confirm they are applied equally across all hospitals in your peer group</a:t>
            </a:r>
          </a:p>
          <a:p>
            <a:pPr>
              <a:lnSpc>
                <a:spcPct val="90000"/>
              </a:lnSpc>
            </a:pPr>
            <a:endParaRPr lang="en-US" altLang="en-US" sz="2300" smtClean="0"/>
          </a:p>
        </p:txBody>
      </p:sp>
    </p:spTree>
    <p:extLst>
      <p:ext uri="{BB962C8B-B14F-4D97-AF65-F5344CB8AC3E}">
        <p14:creationId xmlns:p14="http://schemas.microsoft.com/office/powerpoint/2010/main" val="34973062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839200" cy="1143000"/>
          </a:xfrm>
        </p:spPr>
        <p:txBody>
          <a:bodyPr/>
          <a:lstStyle/>
          <a:p>
            <a:r>
              <a:rPr lang="en-US" altLang="en-US" sz="2000" smtClean="0"/>
              <a:t>Categories for reporting Inpatient drug expenses in vendor benchmarking reports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0" y="838200"/>
          <a:ext cx="8077200" cy="4772025"/>
        </p:xfrm>
        <a:graphic>
          <a:graphicData uri="http://schemas.openxmlformats.org/drawingml/2006/table">
            <a:tbl>
              <a:tblPr/>
              <a:tblGrid>
                <a:gridCol w="2506717"/>
                <a:gridCol w="696310"/>
                <a:gridCol w="765941"/>
                <a:gridCol w="4108232"/>
              </a:tblGrid>
              <a:tr h="28163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The following categories of drug expense should be included in computation of cost ratios for the Inpatient Pharmacy Department: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387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Drug Expense Categories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Drug Expense 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Source of Data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Category Definition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16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Anti-Infective Drugs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3,918,000 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anti-infective drugs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16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Oncology Drugs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2,015,000 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antineoplastic drugs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2104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Anticoagulants and Thrombolytic Drugs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1,500,000 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Abciximab, alteplase, anti-thrombin III, argatroban, bivalirudin, enoxaparin, eptifibatide, heparin, lepirudin, reteplase, streptokinase, tirofiban, urokinase, warfarin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2104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Transplant Drugs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1,266,000 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Cyclosporine, mycophenolate, sirolimus, tacrolimus, basiliximab, daclizumab, muromonab-CD3, anti-thymocyte globulin, cytomegalovirus immune globulin, lymphocyte immune globulin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38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Blood and Immune System Modifiers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1,035,000 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Darbepotin, epoetin, filgrastim, pegfilgrastim, sargramostim, adalimumab, alafacept, aldesleukine, omalizumab, interferons (all variations)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38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Large and Small Volume Solutions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750,000 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large and small volume IV, nutrition, and irrigation solutions (includes products purchased by both Pharmacy and Material Service)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16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Propofol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600,000 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Propofol (Diprivan)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16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IV Immune Globulin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485,000 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brands of IVIG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16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Aprotinin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450,000 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Aprotinin (Trasylol)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16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Nesiritide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225,000 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Nesiritide (Natrecor)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1151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Albumin and Plasma Protein Fraction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180,000 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strengths and sizes of albumin and plasma protein fraction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38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Other Inpatient Drugs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4,699,000 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Computed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other drugs not included in above categories, nor excluded in categories below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1151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 Inpatient Drugs Included in Ratios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17,123,000 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2180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0" y="990600"/>
          <a:ext cx="8305800" cy="4406900"/>
        </p:xfrm>
        <a:graphic>
          <a:graphicData uri="http://schemas.openxmlformats.org/drawingml/2006/table">
            <a:tbl>
              <a:tblPr/>
              <a:tblGrid>
                <a:gridCol w="3048000"/>
                <a:gridCol w="762000"/>
                <a:gridCol w="838200"/>
                <a:gridCol w="3657600"/>
              </a:tblGrid>
              <a:tr h="49371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The following categories of drug expense should be reported in the vendor's system, but should NOT be included in computation of cost ratios due to site-to-site variability in purchasing practices: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Drug Expense Categories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Drug Expense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Source of Data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Category Definition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Hemophilia Factors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1,050,000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Factors VIIa, VIII, and IX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239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Radiology Contrast Media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1,115,000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contrast media  (Note: this value also is reported in Radiology Department Report)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207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Volatile Anesthetic Gases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400,000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Volatile anesthetic gases (e.g., desflurane, halothane, isoflurane, sevoflurane) (Note: this value also is reported in Anesthesia Department Report)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 Inpatient Drugs Excluded from Ratios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2,565,000 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Computed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 Inpatient Drugs Included in Ratios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17,123,000 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Grand Total Inpatient Drugs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19,688,000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Computed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Sum of totals from two sections above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63536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991600" cy="1143000"/>
          </a:xfrm>
        </p:spPr>
        <p:txBody>
          <a:bodyPr/>
          <a:lstStyle/>
          <a:p>
            <a:r>
              <a:rPr lang="en-US" altLang="en-US" sz="2000" smtClean="0"/>
              <a:t>Drug cost NOT to include in Inpatient Pharmacy Cost Ratios</a:t>
            </a:r>
          </a:p>
        </p:txBody>
      </p:sp>
    </p:spTree>
    <p:extLst>
      <p:ext uri="{BB962C8B-B14F-4D97-AF65-F5344CB8AC3E}">
        <p14:creationId xmlns:p14="http://schemas.microsoft.com/office/powerpoint/2010/main" val="30709544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0" y="914400"/>
          <a:ext cx="7696200" cy="4422775"/>
        </p:xfrm>
        <a:graphic>
          <a:graphicData uri="http://schemas.openxmlformats.org/drawingml/2006/table">
            <a:tbl>
              <a:tblPr/>
              <a:tblGrid>
                <a:gridCol w="1924050"/>
                <a:gridCol w="1924050"/>
                <a:gridCol w="1924050"/>
                <a:gridCol w="1924050"/>
              </a:tblGrid>
              <a:tr h="45747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he following categories of drug expense should be included in computation of cost ratios for the Outpatient Pharmacy Department, and this should be reported separately from inpatient data: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47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Location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Drug Expense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Source of Data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Category Definition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74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Oncology Infusion Center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8,335,000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drugs used in an Oncology Infusion Center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74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Non-Oncology Infusion Center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1,000,000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drugs used in a Non-Oncology Infusion Center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74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Ambulatory Dialysis Center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875,000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drugs used in an Ambulatory Dialysis Center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74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Ambulatory Surgery Center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400,000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drugs used in an Ambulatory Surgery Center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74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Emergency Department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195,000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drugs used in an Emergency Department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629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Other Clinics / Outpatient Areas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4,265,000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Computed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other drugs used in outpatient settings not included in the above categories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74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 Outpatient Drugs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15,070,000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563" name="Title 1"/>
          <p:cNvSpPr>
            <a:spLocks noGrp="1"/>
          </p:cNvSpPr>
          <p:nvPr>
            <p:ph type="title" idx="4294967295"/>
          </p:nvPr>
        </p:nvSpPr>
        <p:spPr>
          <a:xfrm>
            <a:off x="1905000" y="31750"/>
            <a:ext cx="7239000" cy="1143000"/>
          </a:xfrm>
        </p:spPr>
        <p:txBody>
          <a:bodyPr/>
          <a:lstStyle/>
          <a:p>
            <a:r>
              <a:rPr lang="en-US" altLang="en-US" sz="2000" smtClean="0"/>
              <a:t>Ways to categories outpatient drug expenses in vendor benchmarking reports</a:t>
            </a:r>
          </a:p>
        </p:txBody>
      </p:sp>
    </p:spTree>
    <p:extLst>
      <p:ext uri="{BB962C8B-B14F-4D97-AF65-F5344CB8AC3E}">
        <p14:creationId xmlns:p14="http://schemas.microsoft.com/office/powerpoint/2010/main" val="12654337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229600" cy="1143000"/>
          </a:xfrm>
        </p:spPr>
        <p:txBody>
          <a:bodyPr/>
          <a:lstStyle/>
          <a:p>
            <a:r>
              <a:rPr lang="en-US" altLang="en-US" sz="2000" smtClean="0"/>
              <a:t>Other ways to categories outpatient drug expenses in vendor benchmarking reports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0" y="914400"/>
          <a:ext cx="7848600" cy="4408488"/>
        </p:xfrm>
        <a:graphic>
          <a:graphicData uri="http://schemas.openxmlformats.org/drawingml/2006/table">
            <a:tbl>
              <a:tblPr/>
              <a:tblGrid>
                <a:gridCol w="2079544"/>
                <a:gridCol w="670821"/>
                <a:gridCol w="670821"/>
                <a:gridCol w="4427414"/>
              </a:tblGrid>
              <a:tr h="314319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The following categories of drug expense should be included in computation of cost ratios for the Outpatient Pharmacy Department, and this should be reported separately from inpatient data:</a:t>
                      </a:r>
                      <a:endParaRPr kumimoji="0" lang="en-US" sz="1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3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Drug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Drug Expense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Source of Data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Category Definition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3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Oncology Drugs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5,200,000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oncology (antineoplastic) drugs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38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Blood and Immune System Modifiers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2,500,000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Darbepotin, epoetin, filgrastim, pegfilgrastim, sargramostim, adalimumab, alafacept, aldesleukine, omalizumab, interferons (all variations)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3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IV Immune Globulin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1,300,000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brands of IVIG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63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Infliximab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1,200,000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Infliximab (Remicade)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38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Enzyme Deficiency Replacement Drugs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800,000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Agalsidase beta (Fabrazyme), alglucerase (Ceredase) alpha1-proteinase inhibitor (Aralast, Prolastin)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63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Verteporfin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500,000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Verteporfin (Visudyne)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3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Botulinum Toxins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500,000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Botulinum toxin type A and type B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63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Antiemetics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200,000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Aprepitant, granisetron, meclizine, ondansetron, prochlorperazine, trimethobenzamide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38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Anticoagulants and Thrombolytic Drugs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200,000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Abciximab, alteplase, anti-thrombin III, argatroban, bivalirudin, enoxaparin, eptifibatide, heparin, lepirudin, reteplase, streptokinase, tirofiban, urokinase, warfarin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63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Omalizumab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  80,000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Omalizumab (Xolair)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3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Nesiritide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  60,000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Nesiritide (Natrecor)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63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Vaccines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  40,000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vaccines and toxoids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3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Other Clinic / Outpatient Drugs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2,490,000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Computed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other drugs used in outpatient settings not included in the above categories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597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 Outpatient Drugs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15,070,000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191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/>
              <a:t>External Benchmarking Software Systems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i="1" smtClean="0"/>
              <a:t>Limitation: </a:t>
            </a:r>
          </a:p>
          <a:p>
            <a:pPr>
              <a:buFontTx/>
              <a:buNone/>
            </a:pPr>
            <a:r>
              <a:rPr lang="en-US" altLang="en-US" i="1" smtClean="0"/>
              <a:t>	</a:t>
            </a:r>
            <a:r>
              <a:rPr lang="en-US" altLang="en-US" smtClean="0"/>
              <a:t>Pharmaceutical manufacture rebates and expired drug credits are not applied consistently across hospitals</a:t>
            </a:r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r>
              <a:rPr lang="en-US" altLang="en-US" i="1" smtClean="0"/>
              <a:t>Strategy to Overcome: </a:t>
            </a:r>
          </a:p>
          <a:p>
            <a:pPr lvl="1"/>
            <a:r>
              <a:rPr lang="en-US" altLang="en-US" smtClean="0"/>
              <a:t>Ensure your rebate and expired drug credits are factored out of your cost ratios</a:t>
            </a:r>
          </a:p>
        </p:txBody>
      </p:sp>
    </p:spTree>
    <p:extLst>
      <p:ext uri="{BB962C8B-B14F-4D97-AF65-F5344CB8AC3E}">
        <p14:creationId xmlns:p14="http://schemas.microsoft.com/office/powerpoint/2010/main" val="15174664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/>
              <a:t>External Benchmarking Software Systems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i="1" smtClean="0"/>
              <a:t>Limitation: </a:t>
            </a:r>
          </a:p>
          <a:p>
            <a:pPr>
              <a:buFontTx/>
              <a:buNone/>
            </a:pPr>
            <a:r>
              <a:rPr lang="en-US" altLang="en-US" i="1" smtClean="0"/>
              <a:t>	</a:t>
            </a:r>
            <a:r>
              <a:rPr lang="en-US" altLang="en-US" smtClean="0"/>
              <a:t>Disproportionate share (340-B) contract participation is not consistently flagged in vendor systems</a:t>
            </a:r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r>
              <a:rPr lang="en-US" altLang="en-US" i="1" smtClean="0"/>
              <a:t>Strategy to Overcome: </a:t>
            </a:r>
          </a:p>
          <a:p>
            <a:pPr lvl="1"/>
            <a:r>
              <a:rPr lang="en-US" altLang="en-US" smtClean="0"/>
              <a:t>If you are not a 340-B hospital ensure you do not have 340-b hospitals in your peer group</a:t>
            </a:r>
          </a:p>
        </p:txBody>
      </p:sp>
    </p:spTree>
    <p:extLst>
      <p:ext uri="{BB962C8B-B14F-4D97-AF65-F5344CB8AC3E}">
        <p14:creationId xmlns:p14="http://schemas.microsoft.com/office/powerpoint/2010/main" val="8179177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Other Limitations of External Benchmarking Software Systems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i="1" smtClean="0"/>
              <a:t>Limitations:</a:t>
            </a:r>
          </a:p>
          <a:p>
            <a:pPr lvl="1"/>
            <a:r>
              <a:rPr lang="en-US" altLang="en-US" smtClean="0"/>
              <a:t>Data reporting instructions are unclear, leading to inaccurate reporting for many hospitals</a:t>
            </a:r>
          </a:p>
          <a:p>
            <a:pPr lvl="1"/>
            <a:r>
              <a:rPr lang="en-US" altLang="en-US" smtClean="0"/>
              <a:t>Lack of quality assurance for reported data</a:t>
            </a:r>
          </a:p>
          <a:p>
            <a:pPr lvl="1"/>
            <a:r>
              <a:rPr lang="en-US" altLang="en-US" smtClean="0"/>
              <a:t>Clinical workload performance measures are ambiguous, unclear and lack meaning</a:t>
            </a:r>
          </a:p>
          <a:p>
            <a:pPr>
              <a:buFontTx/>
              <a:buNone/>
            </a:pPr>
            <a:r>
              <a:rPr lang="en-US" altLang="en-US" i="1" smtClean="0"/>
              <a:t>Strategy to Overcome:</a:t>
            </a:r>
          </a:p>
          <a:p>
            <a:pPr lvl="1"/>
            <a:r>
              <a:rPr lang="en-US" altLang="en-US" smtClean="0"/>
              <a:t>Ask lots of questions (?) to understand</a:t>
            </a:r>
          </a:p>
          <a:p>
            <a:pPr lvl="1"/>
            <a:r>
              <a:rPr lang="en-US" altLang="en-US" smtClean="0"/>
              <a:t>Work closely with your hospitals data coordinator</a:t>
            </a:r>
          </a:p>
        </p:txBody>
      </p:sp>
    </p:spTree>
    <p:extLst>
      <p:ext uri="{BB962C8B-B14F-4D97-AF65-F5344CB8AC3E}">
        <p14:creationId xmlns:p14="http://schemas.microsoft.com/office/powerpoint/2010/main" val="9567200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4000" smtClean="0"/>
              <a:t>External Benchmarking </a:t>
            </a:r>
          </a:p>
        </p:txBody>
      </p:sp>
      <p:sp>
        <p:nvSpPr>
          <p:cNvPr id="69635" name="Subtitle 2"/>
          <p:cNvSpPr>
            <a:spLocks noGrp="1"/>
          </p:cNvSpPr>
          <p:nvPr>
            <p:ph type="subTitle" idx="1"/>
          </p:nvPr>
        </p:nvSpPr>
        <p:spPr>
          <a:xfrm>
            <a:off x="3962400" y="3352800"/>
            <a:ext cx="4495800" cy="1371600"/>
          </a:xfrm>
        </p:spPr>
        <p:txBody>
          <a:bodyPr/>
          <a:lstStyle/>
          <a:p>
            <a:r>
              <a:rPr lang="en-US" altLang="en-US" sz="2800" smtClean="0"/>
              <a:t>Challenges, Limitations, and Strategies</a:t>
            </a:r>
          </a:p>
        </p:txBody>
      </p:sp>
    </p:spTree>
    <p:extLst>
      <p:ext uri="{BB962C8B-B14F-4D97-AF65-F5344CB8AC3E}">
        <p14:creationId xmlns:p14="http://schemas.microsoft.com/office/powerpoint/2010/main" val="1424128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Externally Benchmarking a </a:t>
            </a:r>
            <a:br>
              <a:rPr lang="en-US" altLang="en-US" sz="3200" smtClean="0"/>
            </a:br>
            <a:r>
              <a:rPr lang="en-US" altLang="en-US" sz="3200" smtClean="0"/>
              <a:t>Pharmacy Department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tool to assist with external labor productivity monitoring and financial performance</a:t>
            </a:r>
          </a:p>
          <a:p>
            <a:pPr>
              <a:buFontTx/>
              <a:buNone/>
            </a:pPr>
            <a:r>
              <a:rPr lang="en-US" altLang="en-US" i="1" smtClean="0"/>
              <a:t>Strength:</a:t>
            </a:r>
          </a:p>
          <a:p>
            <a:pPr lvl="1"/>
            <a:r>
              <a:rPr lang="en-US" altLang="en-US" smtClean="0"/>
              <a:t>to find and implement best practices of peer organizations (includes patient care services)</a:t>
            </a:r>
          </a:p>
          <a:p>
            <a:pPr>
              <a:buFontTx/>
              <a:buNone/>
            </a:pPr>
            <a:r>
              <a:rPr lang="en-US" altLang="en-US" i="1" smtClean="0"/>
              <a:t>Weakness: </a:t>
            </a:r>
          </a:p>
          <a:p>
            <a:pPr lvl="1"/>
            <a:r>
              <a:rPr lang="en-US" altLang="en-US" smtClean="0"/>
              <a:t>productivity targets from external benchmark vendors are at odds with pharmacy department goals for expanding clinical services and implementing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19937802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2400" smtClean="0"/>
              <a:t>Prepared for ASHP members by the Section of Pharmacy Practice Managers Advisory Group on Pharmacy Business Management</a:t>
            </a:r>
          </a:p>
        </p:txBody>
      </p:sp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457200" y="5486400"/>
            <a:ext cx="670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2068BA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2760E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2760E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2760E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b="0">
                <a:solidFill>
                  <a:schemeClr val="tx1"/>
                </a:solidFill>
                <a:latin typeface="Arial" charset="0"/>
              </a:rPr>
              <a:t>http://www.ashp.org/Import/MEMBERCENTER/Sections/SectionofPharmacyPracticeManagers/AboutThisSection/SAGonPharmacyBusinessManagement.aspx</a:t>
            </a:r>
          </a:p>
        </p:txBody>
      </p:sp>
      <p:pic>
        <p:nvPicPr>
          <p:cNvPr id="7066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4750" y="2286000"/>
            <a:ext cx="3117850" cy="231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1085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External Benchmarking</a:t>
            </a:r>
          </a:p>
        </p:txBody>
      </p:sp>
      <p:sp>
        <p:nvSpPr>
          <p:cNvPr id="7168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Provides a tangible means for hospital administrators to compare operational and financial data</a:t>
            </a:r>
          </a:p>
          <a:p>
            <a:pPr lvl="1"/>
            <a:r>
              <a:rPr lang="en-US" altLang="en-US" smtClean="0"/>
              <a:t>At the unit level </a:t>
            </a:r>
          </a:p>
          <a:p>
            <a:pPr lvl="1"/>
            <a:r>
              <a:rPr lang="en-US" altLang="en-US" smtClean="0"/>
              <a:t>At the department level</a:t>
            </a:r>
          </a:p>
          <a:p>
            <a:pPr lvl="1"/>
            <a:r>
              <a:rPr lang="en-US" altLang="en-US" smtClean="0"/>
              <a:t>At the organization level</a:t>
            </a:r>
          </a:p>
          <a:p>
            <a:r>
              <a:rPr lang="en-US" altLang="en-US" smtClean="0"/>
              <a:t>Allows administrators to target key areas for cost control and performance improvement</a:t>
            </a:r>
          </a:p>
        </p:txBody>
      </p:sp>
    </p:spTree>
    <p:extLst>
      <p:ext uri="{BB962C8B-B14F-4D97-AF65-F5344CB8AC3E}">
        <p14:creationId xmlns:p14="http://schemas.microsoft.com/office/powerpoint/2010/main" val="13983849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Why is it here? 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Shrinking margins and rising costs for pharmaceuticals</a:t>
            </a:r>
          </a:p>
          <a:p>
            <a:r>
              <a:rPr lang="en-US" altLang="en-US" smtClean="0"/>
              <a:t>Changes to prospective reimbursement</a:t>
            </a:r>
          </a:p>
          <a:p>
            <a:r>
              <a:rPr lang="en-US" altLang="en-US" smtClean="0"/>
              <a:t>Improved operational performance</a:t>
            </a:r>
          </a:p>
          <a:p>
            <a:pPr lvl="1"/>
            <a:r>
              <a:rPr lang="en-US" altLang="en-US" smtClean="0"/>
              <a:t>Do more with less</a:t>
            </a:r>
          </a:p>
          <a:p>
            <a:r>
              <a:rPr lang="en-US" altLang="en-US" smtClean="0"/>
              <a:t>Demands for quality and safety, along side increased patient acuity </a:t>
            </a:r>
          </a:p>
          <a:p>
            <a:pPr lvl="1"/>
            <a:r>
              <a:rPr lang="en-US" altLang="en-US" smtClean="0"/>
              <a:t>Shifting complicated care from inpatient to the ambulatory setting</a:t>
            </a:r>
          </a:p>
        </p:txBody>
      </p:sp>
    </p:spTree>
    <p:extLst>
      <p:ext uri="{BB962C8B-B14F-4D97-AF65-F5344CB8AC3E}">
        <p14:creationId xmlns:p14="http://schemas.microsoft.com/office/powerpoint/2010/main" val="31570952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Externally Benchmarking a </a:t>
            </a:r>
            <a:br>
              <a:rPr lang="en-US" altLang="en-US" sz="3200" smtClean="0"/>
            </a:br>
            <a:r>
              <a:rPr lang="en-US" altLang="en-US" sz="3200" smtClean="0"/>
              <a:t>Pharmacy Department 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tool to assist with external labor productivity monitoring and financial performance</a:t>
            </a:r>
          </a:p>
          <a:p>
            <a:pPr>
              <a:buFontTx/>
              <a:buNone/>
            </a:pPr>
            <a:r>
              <a:rPr lang="en-US" altLang="en-US" i="1" smtClean="0"/>
              <a:t>Strength:</a:t>
            </a:r>
          </a:p>
          <a:p>
            <a:pPr lvl="1"/>
            <a:r>
              <a:rPr lang="en-US" altLang="en-US" smtClean="0"/>
              <a:t>to find and implement best practices of peer organizations (includes patient care services)</a:t>
            </a:r>
          </a:p>
          <a:p>
            <a:pPr>
              <a:buFontTx/>
              <a:buNone/>
            </a:pPr>
            <a:r>
              <a:rPr lang="en-US" altLang="en-US" i="1" smtClean="0"/>
              <a:t>Weakness: </a:t>
            </a:r>
          </a:p>
          <a:p>
            <a:pPr lvl="1"/>
            <a:r>
              <a:rPr lang="en-US" altLang="en-US" smtClean="0"/>
              <a:t>productivity targets from external benchmark vendors are at odds with pharmacy department goals for expanding clinical services and implementing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8338008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Challenges with Externally Benchmarking a Pharmacy Department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Assesses pharmacy value and productivity using staffing and workload ratios derived from product distribution not clinical services</a:t>
            </a:r>
          </a:p>
          <a:p>
            <a:r>
              <a:rPr lang="en-US" altLang="en-US" smtClean="0"/>
              <a:t>Unable to associate total cost of care with individual department costs and services (including clinical practice)</a:t>
            </a:r>
          </a:p>
          <a:p>
            <a:r>
              <a:rPr lang="en-US" altLang="en-US" smtClean="0"/>
              <a:t>Unable to measure patient outcomes and the impact quality and safety measures have on patient outcomes</a:t>
            </a:r>
          </a:p>
        </p:txBody>
      </p:sp>
    </p:spTree>
    <p:extLst>
      <p:ext uri="{BB962C8B-B14F-4D97-AF65-F5344CB8AC3E}">
        <p14:creationId xmlns:p14="http://schemas.microsoft.com/office/powerpoint/2010/main" val="25035020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4038600"/>
            <a:ext cx="7772400" cy="1362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898989"/>
                </a:solidFill>
              </a:rPr>
              <a:t>And Strategies to Overcome</a:t>
            </a:r>
            <a:endParaRPr lang="en-US" sz="2800" dirty="0"/>
          </a:p>
        </p:txBody>
      </p:sp>
      <p:sp>
        <p:nvSpPr>
          <p:cNvPr id="9219" name="Subtitle 4"/>
          <p:cNvSpPr>
            <a:spLocks noGrp="1"/>
          </p:cNvSpPr>
          <p:nvPr>
            <p:ph type="body" idx="1"/>
          </p:nvPr>
        </p:nvSpPr>
        <p:spPr>
          <a:xfrm>
            <a:off x="838200" y="2362200"/>
            <a:ext cx="7772400" cy="15001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2800" smtClean="0"/>
              <a:t>EXTERNAL BENCHMARKING LIMITATIONS USING VENDORS SYSTEMS</a:t>
            </a:r>
            <a:endParaRPr lang="en-US" altLang="en-US" sz="28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1214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/>
              <a:t>Origin of Key Data Elements in External Benchmarking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Operating statistics provide the foundation for data reported to an external benchmarking software system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General ledger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Payroll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Charge master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Monthly financials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Manual statistics reported by departments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Billing and coding data</a:t>
            </a:r>
          </a:p>
        </p:txBody>
      </p:sp>
    </p:spTree>
    <p:extLst>
      <p:ext uri="{BB962C8B-B14F-4D97-AF65-F5344CB8AC3E}">
        <p14:creationId xmlns:p14="http://schemas.microsoft.com/office/powerpoint/2010/main" val="32619694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Frequently Reported Pharmacy Data Elements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600" smtClean="0"/>
              <a:t>Operating statistics</a:t>
            </a:r>
          </a:p>
          <a:p>
            <a:pPr lvl="1">
              <a:lnSpc>
                <a:spcPct val="80000"/>
              </a:lnSpc>
            </a:pPr>
            <a:r>
              <a:rPr lang="en-US" altLang="en-US" sz="2200" smtClean="0"/>
              <a:t>Drug expense, gross charges, labor expense, paid hours, worked hours, orders processed, doses administered, gross drug charges, inpatient gross drug charges</a:t>
            </a:r>
          </a:p>
          <a:p>
            <a:pPr>
              <a:lnSpc>
                <a:spcPct val="80000"/>
              </a:lnSpc>
            </a:pPr>
            <a:r>
              <a:rPr lang="en-US" altLang="en-US" sz="2600" smtClean="0"/>
              <a:t>Facility information</a:t>
            </a:r>
          </a:p>
          <a:p>
            <a:pPr lvl="1">
              <a:lnSpc>
                <a:spcPct val="80000"/>
              </a:lnSpc>
            </a:pPr>
            <a:r>
              <a:rPr lang="en-US" altLang="en-US" sz="2200" smtClean="0"/>
              <a:t>Patient days, admissions, discharges, clinic visits, case mix index</a:t>
            </a:r>
          </a:p>
          <a:p>
            <a:pPr>
              <a:lnSpc>
                <a:spcPct val="80000"/>
              </a:lnSpc>
            </a:pPr>
            <a:r>
              <a:rPr lang="en-US" altLang="en-US" sz="2600" smtClean="0"/>
              <a:t>Staffing configuration</a:t>
            </a:r>
          </a:p>
          <a:p>
            <a:pPr lvl="1">
              <a:lnSpc>
                <a:spcPct val="80000"/>
              </a:lnSpc>
            </a:pPr>
            <a:r>
              <a:rPr lang="en-US" altLang="en-US" sz="2200" smtClean="0"/>
              <a:t>Paid FTE’s, skill mix (% pharmacist, % technicians, % management, % other), overtime hours</a:t>
            </a:r>
          </a:p>
        </p:txBody>
      </p:sp>
    </p:spTree>
    <p:extLst>
      <p:ext uri="{BB962C8B-B14F-4D97-AF65-F5344CB8AC3E}">
        <p14:creationId xmlns:p14="http://schemas.microsoft.com/office/powerpoint/2010/main" val="39763198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/>
              <a:t>External Benchmarking Software Systems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i="1" smtClean="0"/>
              <a:t>Limitation: </a:t>
            </a:r>
          </a:p>
          <a:p>
            <a:pPr>
              <a:buFontTx/>
              <a:buNone/>
            </a:pPr>
            <a:r>
              <a:rPr lang="en-US" altLang="en-US" smtClean="0"/>
              <a:t>	Reported productivity ratios and performance indicators are flawed and used inappropriately within hospitals</a:t>
            </a:r>
          </a:p>
          <a:p>
            <a:pPr>
              <a:buFontTx/>
              <a:buNone/>
            </a:pPr>
            <a:r>
              <a:rPr lang="en-US" altLang="en-US" i="1" smtClean="0"/>
              <a:t>Strategy to Overcome:</a:t>
            </a:r>
          </a:p>
          <a:p>
            <a:pPr lvl="1"/>
            <a:r>
              <a:rPr lang="en-US" altLang="en-US" smtClean="0"/>
              <a:t>Understand the mathematical formulas behind all reported ratios</a:t>
            </a:r>
          </a:p>
          <a:p>
            <a:pPr lvl="1"/>
            <a:r>
              <a:rPr lang="en-US" altLang="en-US" smtClean="0"/>
              <a:t>Insist on including drug cost and total pharmacy cost performance ratios  side-by-side with productivity ratios</a:t>
            </a:r>
          </a:p>
        </p:txBody>
      </p:sp>
    </p:spTree>
    <p:extLst>
      <p:ext uri="{BB962C8B-B14F-4D97-AF65-F5344CB8AC3E}">
        <p14:creationId xmlns:p14="http://schemas.microsoft.com/office/powerpoint/2010/main" val="547449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/>
              <a:t>External Benchmarking Software Systems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smtClean="0"/>
              <a:t>Select productivity and cost ratios wisely preferred ratio denominators include</a:t>
            </a:r>
          </a:p>
          <a:p>
            <a:pPr lvl="2"/>
            <a:r>
              <a:rPr lang="en-US" altLang="en-US" smtClean="0"/>
              <a:t>Patient discharges rather than patient days</a:t>
            </a:r>
          </a:p>
          <a:p>
            <a:pPr lvl="2"/>
            <a:r>
              <a:rPr lang="en-US" altLang="en-US" smtClean="0"/>
              <a:t>Orders processed rather than doses dispensed</a:t>
            </a:r>
          </a:p>
        </p:txBody>
      </p:sp>
      <p:pic>
        <p:nvPicPr>
          <p:cNvPr id="79876" name="Picture 7" descr="C:\Documents and Settings\jtemple\Local Settings\Temporary Internet Files\Content.IE5\ISPS3K6H\MCj0290887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36576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10" descr="C:\Documents and Settings\jtemple\Local Settings\Temporary Internet Files\Content.IE5\JDXEJB8P\MCj0404239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0"/>
            <a:ext cx="27432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365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Challenges with Externally Benchmarking a Pharmacy Department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Assesses pharmacy value and productivity using staffing and workload ratios derived from product distribution not clinical services</a:t>
            </a:r>
          </a:p>
          <a:p>
            <a:r>
              <a:rPr lang="en-US" altLang="en-US" smtClean="0"/>
              <a:t>Unable to associate total cost of care with individual department costs and services (including clinical practice)</a:t>
            </a:r>
          </a:p>
          <a:p>
            <a:r>
              <a:rPr lang="en-US" altLang="en-US" smtClean="0"/>
              <a:t>Unable to measure patient outcomes and the impact quality and safety measures have on patient outcomes</a:t>
            </a:r>
          </a:p>
        </p:txBody>
      </p:sp>
    </p:spTree>
    <p:extLst>
      <p:ext uri="{BB962C8B-B14F-4D97-AF65-F5344CB8AC3E}">
        <p14:creationId xmlns:p14="http://schemas.microsoft.com/office/powerpoint/2010/main" val="12774450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1143000"/>
          </a:xfrm>
        </p:spPr>
        <p:txBody>
          <a:bodyPr/>
          <a:lstStyle/>
          <a:p>
            <a:r>
              <a:rPr lang="en-US" altLang="en-US" sz="3200" smtClean="0"/>
              <a:t>Productive Ratios used to Evaluate Pharmacy Services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381000" y="1543050"/>
          <a:ext cx="8763000" cy="4032250"/>
        </p:xfrm>
        <a:graphic>
          <a:graphicData uri="http://schemas.openxmlformats.org/drawingml/2006/table">
            <a:tbl>
              <a:tblPr/>
              <a:tblGrid>
                <a:gridCol w="4381500"/>
                <a:gridCol w="4381500"/>
              </a:tblGrid>
              <a:tr h="335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Labor Productivity Ratios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Cost-Based Productivity Ratios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486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Hours worked per adjusted patient day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(Hours worked per 100 CMI-weighted revenue-adjusted patient days)</a:t>
                      </a:r>
                      <a:b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(Hours worked per 100 Pharmacy Intensity weighted patient days)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Drug cost per adjusted patient day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0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Hours worked per adjusted discharge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Labor cost per adjusted patient day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0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Hours worked (paid) per 100 orders processed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 pharmacy cost per adjusted patient day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0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Hours worked per 100 admissions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Drug cost per adjusted discharge</a:t>
                      </a:r>
                      <a:r>
                        <a:rPr kumimoji="0" lang="en-US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A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0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Hours paid per adjusted patient day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Labor cost per adjusted discharge 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0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Hours paid per adjusted discharge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 pharmacy cost per adjusted discharge</a:t>
                      </a:r>
                      <a:r>
                        <a:rPr kumimoji="0" lang="en-US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A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0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Hours worked per patient day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Drug cost per 100 orders processed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0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FTEs per dose billed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Labor cost per 100 orders processed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0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FTEs per order processed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 pharmacy cost per 100 orders processed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5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FTEs per occupied bed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5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FTEs per adjusted patient day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80940" name="Rectangle 1"/>
          <p:cNvSpPr>
            <a:spLocks noChangeArrowheads="1"/>
          </p:cNvSpPr>
          <p:nvPr/>
        </p:nvSpPr>
        <p:spPr bwMode="auto">
          <a:xfrm>
            <a:off x="228600" y="5562600"/>
            <a:ext cx="1381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2068BA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2760E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2760E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2760E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100" b="0" baseline="3000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A </a:t>
            </a:r>
            <a:r>
              <a:rPr lang="en-US" altLang="en-US" sz="1100" b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Preferred metrics.</a:t>
            </a:r>
            <a:endParaRPr lang="en-US" altLang="en-US" sz="1800" b="0">
              <a:solidFill>
                <a:schemeClr val="tx1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9046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/>
              <a:t>External Benchmarking Software Systems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905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800" i="1" smtClean="0"/>
              <a:t>Limitation:</a:t>
            </a:r>
            <a:r>
              <a:rPr lang="en-US" altLang="en-US" sz="1800" smtClean="0"/>
              <a:t> </a:t>
            </a:r>
          </a:p>
          <a:p>
            <a:pPr>
              <a:buFontTx/>
              <a:buNone/>
            </a:pPr>
            <a:r>
              <a:rPr lang="en-US" altLang="en-US" sz="1800" smtClean="0"/>
              <a:t>	Case Mix Index (CMI) is a flawed measure, routinely used to approximate pharmacy-specific patient acuity and medication resource consumption</a:t>
            </a:r>
          </a:p>
          <a:p>
            <a:pPr>
              <a:buFontTx/>
              <a:buNone/>
            </a:pPr>
            <a:r>
              <a:rPr lang="en-US" altLang="en-US" sz="1800" i="1" smtClean="0"/>
              <a:t>Strategy to Overcome: </a:t>
            </a:r>
          </a:p>
          <a:p>
            <a:pPr lvl="1"/>
            <a:r>
              <a:rPr lang="en-US" altLang="en-US" sz="1800" smtClean="0"/>
              <a:t>Adjust acuity using a pharmacy intensity score rather than CMI</a:t>
            </a:r>
          </a:p>
          <a:p>
            <a:pPr>
              <a:buFontTx/>
              <a:buNone/>
            </a:pPr>
            <a:endParaRPr lang="en-US" altLang="en-US" sz="180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4419600"/>
          <a:ext cx="7696200" cy="1085850"/>
        </p:xfrm>
        <a:graphic>
          <a:graphicData uri="http://schemas.openxmlformats.org/drawingml/2006/table">
            <a:tbl>
              <a:tblPr/>
              <a:tblGrid>
                <a:gridCol w="2044700"/>
                <a:gridCol w="2527300"/>
                <a:gridCol w="3124200"/>
              </a:tblGrid>
              <a:tr h="33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DRG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T="45676" marB="456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CMI</a:t>
                      </a:r>
                    </a:p>
                  </a:txBody>
                  <a:tcPr marT="45676" marB="456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Pharmacy Intensity Score</a:t>
                      </a:r>
                    </a:p>
                  </a:txBody>
                  <a:tcPr marT="45676" marB="456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Hip Replacement</a:t>
                      </a:r>
                    </a:p>
                  </a:txBody>
                  <a:tcPr marT="45676" marB="456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3.2 (17% of highest DRG)</a:t>
                      </a:r>
                    </a:p>
                  </a:txBody>
                  <a:tcPr marT="45676" marB="456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7.8   (8% of the highest DRG)</a:t>
                      </a:r>
                    </a:p>
                  </a:txBody>
                  <a:tcPr marT="45676" marB="456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15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Kidney Transplant</a:t>
                      </a:r>
                    </a:p>
                  </a:txBody>
                  <a:tcPr marT="45676" marB="456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3.2 (17% of highest DRG)</a:t>
                      </a:r>
                    </a:p>
                  </a:txBody>
                  <a:tcPr marT="45676" marB="456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27.5 (28% of the highest DRG)</a:t>
                      </a:r>
                    </a:p>
                  </a:txBody>
                  <a:tcPr marT="45676" marB="456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81942" name="TextBox 4"/>
          <p:cNvSpPr txBox="1">
            <a:spLocks noChangeArrowheads="1"/>
          </p:cNvSpPr>
          <p:nvPr/>
        </p:nvSpPr>
        <p:spPr bwMode="auto">
          <a:xfrm>
            <a:off x="381000" y="4038600"/>
            <a:ext cx="160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2068BA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2760E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2760E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2760E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chemeClr val="tx1"/>
                </a:solidFill>
                <a:latin typeface="Arial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0758020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/>
              <a:t>External Benchmarking Software Systems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800" i="1" smtClean="0"/>
              <a:t>Limitation: </a:t>
            </a:r>
          </a:p>
          <a:p>
            <a:pPr>
              <a:buFontTx/>
              <a:buNone/>
            </a:pPr>
            <a:r>
              <a:rPr lang="en-US" altLang="en-US" sz="1800" i="1" smtClean="0"/>
              <a:t>	</a:t>
            </a:r>
            <a:r>
              <a:rPr lang="en-US" altLang="en-US" sz="1800" smtClean="0"/>
              <a:t>Characteristic questions do not reflect current pharmacy best practice, nor assist with selection of a meaningful peer group</a:t>
            </a:r>
          </a:p>
          <a:p>
            <a:pPr>
              <a:buFontTx/>
              <a:buNone/>
            </a:pPr>
            <a:r>
              <a:rPr lang="en-US" altLang="en-US" sz="1800" i="1" smtClean="0"/>
              <a:t>Strategy to Overcome: </a:t>
            </a:r>
          </a:p>
          <a:p>
            <a:pPr lvl="1"/>
            <a:r>
              <a:rPr lang="en-US" altLang="en-US" sz="1800" smtClean="0"/>
              <a:t>Evaluate characteristic question responses carefully and select a peer group of 15 -20 organizations that are most similar to yours</a:t>
            </a:r>
          </a:p>
          <a:p>
            <a:pPr lvl="1"/>
            <a:r>
              <a:rPr lang="en-US" altLang="en-US" sz="1800" smtClean="0"/>
              <a:t>Work to understand everything about each hospitals pharmacy department</a:t>
            </a:r>
          </a:p>
          <a:p>
            <a:pPr lvl="1">
              <a:buFont typeface="Calibri" pitchFamily="34" charset="0"/>
              <a:buChar char="–"/>
            </a:pPr>
            <a:endParaRPr lang="en-US" altLang="en-US" sz="1800" smtClean="0"/>
          </a:p>
          <a:p>
            <a:pPr lvl="1">
              <a:buFont typeface="Calibri" pitchFamily="34" charset="0"/>
              <a:buChar char="–"/>
            </a:pPr>
            <a:endParaRPr lang="en-US" altLang="en-US" sz="1800" smtClean="0"/>
          </a:p>
          <a:p>
            <a:pPr lvl="1">
              <a:buFont typeface="Calibri" pitchFamily="34" charset="0"/>
              <a:buChar char="–"/>
            </a:pPr>
            <a:endParaRPr lang="en-US" altLang="en-US" sz="1800" smtClean="0"/>
          </a:p>
          <a:p>
            <a:pPr lvl="1">
              <a:buFont typeface="Calibri" pitchFamily="34" charset="0"/>
              <a:buChar char="–"/>
            </a:pPr>
            <a:r>
              <a:rPr lang="en-US" altLang="en-US" sz="1800" smtClean="0"/>
              <a:t>Compare your services to your peer group with respect to the implementation of best practices</a:t>
            </a:r>
            <a:endParaRPr lang="en-US" alt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4419600"/>
          <a:ext cx="7467600" cy="889000"/>
        </p:xfrm>
        <a:graphic>
          <a:graphicData uri="http://schemas.openxmlformats.org/drawingml/2006/table">
            <a:tbl>
              <a:tblPr/>
              <a:tblGrid>
                <a:gridCol w="2286000"/>
                <a:gridCol w="2514600"/>
                <a:gridCol w="2667000"/>
              </a:tblGrid>
              <a:tr h="3710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Clinical Services</a:t>
                      </a:r>
                    </a:p>
                  </a:txBody>
                  <a:tcPr marT="45664" marB="4566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Practice Model</a:t>
                      </a:r>
                    </a:p>
                  </a:txBody>
                  <a:tcPr marT="45664" marB="4566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Distributive Services</a:t>
                      </a:r>
                    </a:p>
                  </a:txBody>
                  <a:tcPr marT="45664" marB="4566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Hours of Operation</a:t>
                      </a:r>
                    </a:p>
                  </a:txBody>
                  <a:tcPr marT="45664" marB="4566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How data elements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are reported</a:t>
                      </a:r>
                    </a:p>
                  </a:txBody>
                  <a:tcPr marT="45664" marB="4566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1253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 idx="4294967295"/>
          </p:nvPr>
        </p:nvSpPr>
        <p:spPr>
          <a:xfrm>
            <a:off x="1905000" y="31750"/>
            <a:ext cx="7239000" cy="1143000"/>
          </a:xfrm>
        </p:spPr>
        <p:txBody>
          <a:bodyPr/>
          <a:lstStyle/>
          <a:p>
            <a:r>
              <a:rPr lang="en-US" altLang="en-US" sz="3200" smtClean="0"/>
              <a:t>External Benchmarking Software Systems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4294967295"/>
          </p:nvPr>
        </p:nvSpPr>
        <p:spPr>
          <a:xfrm>
            <a:off x="1905000" y="1447800"/>
            <a:ext cx="7239000" cy="5105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100" i="1" smtClean="0"/>
              <a:t>Limitation:</a:t>
            </a:r>
            <a:r>
              <a:rPr lang="en-US" altLang="en-US" sz="210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100" smtClean="0"/>
              <a:t>	Department definitions and divisions do not allow for data to be submitted to draw meaningful comparisons</a:t>
            </a:r>
          </a:p>
          <a:p>
            <a:pPr lvl="1">
              <a:lnSpc>
                <a:spcPct val="80000"/>
              </a:lnSpc>
            </a:pPr>
            <a:r>
              <a:rPr lang="en-US" altLang="en-US" smtClean="0"/>
              <a:t>Outpatient drug costs are soaring each year from infusion centers and high cost procedure areas</a:t>
            </a:r>
          </a:p>
          <a:p>
            <a:pPr lvl="1">
              <a:lnSpc>
                <a:spcPct val="80000"/>
              </a:lnSpc>
            </a:pPr>
            <a:r>
              <a:rPr lang="en-US" altLang="en-US" smtClean="0"/>
              <a:t>Inpatient drug costs are now the minority and approximated with a revenue adjustment factor</a:t>
            </a:r>
          </a:p>
          <a:p>
            <a:pPr lvl="1">
              <a:lnSpc>
                <a:spcPct val="80000"/>
              </a:lnSpc>
            </a:pPr>
            <a:endParaRPr lang="en-US" altLang="en-US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100" i="1" smtClean="0"/>
              <a:t>Strategy to Overcome: </a:t>
            </a:r>
          </a:p>
          <a:p>
            <a:pPr lvl="1">
              <a:lnSpc>
                <a:spcPct val="80000"/>
              </a:lnSpc>
            </a:pPr>
            <a:r>
              <a:rPr lang="en-US" altLang="en-US" smtClean="0"/>
              <a:t>Develop a system to segregate inpatient drug costs from all other drug costs</a:t>
            </a:r>
          </a:p>
          <a:p>
            <a:pPr lvl="1">
              <a:lnSpc>
                <a:spcPct val="80000"/>
              </a:lnSpc>
            </a:pPr>
            <a:r>
              <a:rPr lang="en-US" altLang="en-US" smtClean="0"/>
              <a:t>Benchmark inpatient costs as a single department, to prevent high cost ambulatory drug from influencing inpatient performance </a:t>
            </a:r>
          </a:p>
        </p:txBody>
      </p:sp>
    </p:spTree>
    <p:extLst>
      <p:ext uri="{BB962C8B-B14F-4D97-AF65-F5344CB8AC3E}">
        <p14:creationId xmlns:p14="http://schemas.microsoft.com/office/powerpoint/2010/main" val="25767799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 idx="4294967295"/>
          </p:nvPr>
        </p:nvSpPr>
        <p:spPr>
          <a:xfrm>
            <a:off x="1905000" y="31750"/>
            <a:ext cx="7239000" cy="1143000"/>
          </a:xfrm>
        </p:spPr>
        <p:txBody>
          <a:bodyPr/>
          <a:lstStyle/>
          <a:p>
            <a:r>
              <a:rPr lang="en-US" altLang="en-US" sz="3200" smtClean="0"/>
              <a:t>External Benchmarking Software Systems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4294967295"/>
          </p:nvPr>
        </p:nvSpPr>
        <p:spPr>
          <a:xfrm>
            <a:off x="1905000" y="1447800"/>
            <a:ext cx="72390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i="1" smtClean="0"/>
              <a:t>Limitation: </a:t>
            </a:r>
          </a:p>
          <a:p>
            <a:pPr>
              <a:buFontTx/>
              <a:buNone/>
            </a:pPr>
            <a:r>
              <a:rPr lang="en-US" altLang="en-US" i="1" smtClean="0"/>
              <a:t>	</a:t>
            </a:r>
            <a:r>
              <a:rPr lang="en-US" altLang="en-US" smtClean="0"/>
              <a:t>Drug expenses are not reported or grouped in a meaningful way to reflect areas of major drug expense</a:t>
            </a:r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r>
              <a:rPr lang="en-US" altLang="en-US" i="1" smtClean="0"/>
              <a:t>Strategy to Overcome:</a:t>
            </a:r>
          </a:p>
          <a:p>
            <a:pPr lvl="1"/>
            <a:r>
              <a:rPr lang="en-US" altLang="en-US" smtClean="0"/>
              <a:t>Evaluate your drug expense breakouts by drug class categories and ensure they are consistent across your peer group</a:t>
            </a:r>
          </a:p>
        </p:txBody>
      </p:sp>
    </p:spTree>
    <p:extLst>
      <p:ext uri="{BB962C8B-B14F-4D97-AF65-F5344CB8AC3E}">
        <p14:creationId xmlns:p14="http://schemas.microsoft.com/office/powerpoint/2010/main" val="33127613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External Benchmarking Software Systems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300" i="1" smtClean="0"/>
              <a:t>Limitation: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300" i="1" smtClean="0"/>
              <a:t>	</a:t>
            </a:r>
            <a:r>
              <a:rPr lang="en-US" altLang="en-US" sz="2300" smtClean="0"/>
              <a:t>Normalizations are not applied consistently across hospitals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300" smtClean="0"/>
              <a:t>		e.g. Hospital expense for radiologic contrast media, volatile anesthetics gases, hemophilia factors, IVIG, and albumin may not always be reported as pharmacy drug cost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3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300" i="1" smtClean="0"/>
              <a:t>Strategy to Overcome: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Understand the normalization system and confirm they are applied equally across all hospitals in your peer group</a:t>
            </a:r>
          </a:p>
          <a:p>
            <a:pPr>
              <a:lnSpc>
                <a:spcPct val="90000"/>
              </a:lnSpc>
            </a:pPr>
            <a:endParaRPr lang="en-US" altLang="en-US" sz="2300" smtClean="0"/>
          </a:p>
        </p:txBody>
      </p:sp>
    </p:spTree>
    <p:extLst>
      <p:ext uri="{BB962C8B-B14F-4D97-AF65-F5344CB8AC3E}">
        <p14:creationId xmlns:p14="http://schemas.microsoft.com/office/powerpoint/2010/main" val="11561333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839200" cy="1143000"/>
          </a:xfrm>
        </p:spPr>
        <p:txBody>
          <a:bodyPr/>
          <a:lstStyle/>
          <a:p>
            <a:r>
              <a:rPr lang="en-US" altLang="en-US" sz="2000" smtClean="0"/>
              <a:t>Categories for reporting Inpatient drug expenses in vendor benchmarking reports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0" y="838200"/>
          <a:ext cx="8077200" cy="4772025"/>
        </p:xfrm>
        <a:graphic>
          <a:graphicData uri="http://schemas.openxmlformats.org/drawingml/2006/table">
            <a:tbl>
              <a:tblPr/>
              <a:tblGrid>
                <a:gridCol w="2506717"/>
                <a:gridCol w="696310"/>
                <a:gridCol w="765941"/>
                <a:gridCol w="4108232"/>
              </a:tblGrid>
              <a:tr h="28163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The following categories of drug expense should be included in computation of cost ratios for the Inpatient Pharmacy Department: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387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Drug Expense Categories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Drug Expense 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Source of Data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Category Definition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16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Anti-Infective Drugs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3,918,000 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anti-infective drugs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16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Oncology Drugs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2,015,000 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antineoplastic drugs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2104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Anticoagulants and Thrombolytic Drugs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1,500,000 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Abciximab, alteplase, anti-thrombin III, argatroban, bivalirudin, enoxaparin, eptifibatide, heparin, lepirudin, reteplase, streptokinase, tirofiban, urokinase, warfarin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2104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Transplant Drugs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1,266,000 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Cyclosporine, mycophenolate, sirolimus, tacrolimus, basiliximab, daclizumab, muromonab-CD3, anti-thymocyte globulin, cytomegalovirus immune globulin, lymphocyte immune globulin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38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Blood and Immune System Modifiers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1,035,000 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Darbepotin, epoetin, filgrastim, pegfilgrastim, sargramostim, adalimumab, alafacept, aldesleukine, omalizumab, interferons (all variations)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38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Large and Small Volume Solutions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750,000 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large and small volume IV, nutrition, and irrigation solutions (includes products purchased by both Pharmacy and Material Service)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16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Propofol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600,000 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Propofol (Diprivan)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16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IV Immune Globulin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485,000 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brands of IVIG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16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Aprotinin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450,000 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Aprotinin (Trasylol)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16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Nesiritide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225,000 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Nesiritide (Natrecor)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1151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Albumin and Plasma Protein Fraction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180,000 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strengths and sizes of albumin and plasma protein fraction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38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Other Inpatient Drugs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4,699,000 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Computed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other drugs not included in above categories, nor excluded in categories below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1151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 Inpatient Drugs Included in Ratios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17,123,000 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1046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0" y="990600"/>
          <a:ext cx="8305800" cy="4406900"/>
        </p:xfrm>
        <a:graphic>
          <a:graphicData uri="http://schemas.openxmlformats.org/drawingml/2006/table">
            <a:tbl>
              <a:tblPr/>
              <a:tblGrid>
                <a:gridCol w="3048000"/>
                <a:gridCol w="762000"/>
                <a:gridCol w="838200"/>
                <a:gridCol w="3657600"/>
              </a:tblGrid>
              <a:tr h="49371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The following categories of drug expense should be reported in the vendor's system, but should NOT be included in computation of cost ratios due to site-to-site variability in purchasing practices: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Drug Expense Categories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Drug Expense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Source of Data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Category Definition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Hemophilia Factors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1,050,000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Factors VIIa, VIII, and IX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239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Radiology Contrast Media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1,115,000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contrast media  (Note: this value also is reported in Radiology Department Report)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207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Volatile Anesthetic Gases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400,000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Volatile anesthetic gases (e.g., desflurane, halothane, isoflurane, sevoflurane) (Note: this value also is reported in Anesthesia Department Report)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 Inpatient Drugs Excluded from Ratios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2,565,000 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Computed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 Inpatient Drugs Included in Ratios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17,123,000 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Grand Total Inpatient Drugs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19,688,000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Computed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Sum of totals from two sections above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8811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991600" cy="1143000"/>
          </a:xfrm>
        </p:spPr>
        <p:txBody>
          <a:bodyPr/>
          <a:lstStyle/>
          <a:p>
            <a:r>
              <a:rPr lang="en-US" altLang="en-US" sz="2000" smtClean="0"/>
              <a:t>Drug cost NOT to include in Inpatient Pharmacy Cost Ratios</a:t>
            </a:r>
          </a:p>
        </p:txBody>
      </p:sp>
    </p:spTree>
    <p:extLst>
      <p:ext uri="{BB962C8B-B14F-4D97-AF65-F5344CB8AC3E}">
        <p14:creationId xmlns:p14="http://schemas.microsoft.com/office/powerpoint/2010/main" val="27231847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0" y="914400"/>
          <a:ext cx="7696200" cy="4422775"/>
        </p:xfrm>
        <a:graphic>
          <a:graphicData uri="http://schemas.openxmlformats.org/drawingml/2006/table">
            <a:tbl>
              <a:tblPr/>
              <a:tblGrid>
                <a:gridCol w="1924050"/>
                <a:gridCol w="1924050"/>
                <a:gridCol w="1924050"/>
                <a:gridCol w="1924050"/>
              </a:tblGrid>
              <a:tr h="45747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he following categories of drug expense should be included in computation of cost ratios for the Outpatient Pharmacy Department, and this should be reported separately from inpatient data: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47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Location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Drug Expense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Source of Data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Category Definition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74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Oncology Infusion Center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8,335,000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drugs used in an Oncology Infusion Center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74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Non-Oncology Infusion Center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1,000,000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drugs used in a Non-Oncology Infusion Center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74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Ambulatory Dialysis Center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875,000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drugs used in an Ambulatory Dialysis Center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74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Ambulatory Surgery Center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400,000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drugs used in an Ambulatory Surgery Center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74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Emergency Department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195,000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drugs used in an Emergency Department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629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Other Clinics / Outpatient Areas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4,265,000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Computed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other drugs used in outpatient settings not included in the above categories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74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 Outpatient Drugs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15,070,000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9139" name="Title 1"/>
          <p:cNvSpPr>
            <a:spLocks noGrp="1"/>
          </p:cNvSpPr>
          <p:nvPr>
            <p:ph type="title" idx="4294967295"/>
          </p:nvPr>
        </p:nvSpPr>
        <p:spPr>
          <a:xfrm>
            <a:off x="1905000" y="31750"/>
            <a:ext cx="7239000" cy="1143000"/>
          </a:xfrm>
        </p:spPr>
        <p:txBody>
          <a:bodyPr/>
          <a:lstStyle/>
          <a:p>
            <a:r>
              <a:rPr lang="en-US" altLang="en-US" sz="2000" smtClean="0"/>
              <a:t>Ways to categories outpatient drug expenses in vendor benchmarking reports</a:t>
            </a:r>
          </a:p>
        </p:txBody>
      </p:sp>
    </p:spTree>
    <p:extLst>
      <p:ext uri="{BB962C8B-B14F-4D97-AF65-F5344CB8AC3E}">
        <p14:creationId xmlns:p14="http://schemas.microsoft.com/office/powerpoint/2010/main" val="19990384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229600" cy="1143000"/>
          </a:xfrm>
        </p:spPr>
        <p:txBody>
          <a:bodyPr/>
          <a:lstStyle/>
          <a:p>
            <a:r>
              <a:rPr lang="en-US" altLang="en-US" sz="2000" smtClean="0"/>
              <a:t>Other ways to categories outpatient drug expenses in vendor benchmarking reports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0" y="914400"/>
          <a:ext cx="7848600" cy="4408488"/>
        </p:xfrm>
        <a:graphic>
          <a:graphicData uri="http://schemas.openxmlformats.org/drawingml/2006/table">
            <a:tbl>
              <a:tblPr/>
              <a:tblGrid>
                <a:gridCol w="2079544"/>
                <a:gridCol w="670821"/>
                <a:gridCol w="670821"/>
                <a:gridCol w="4427414"/>
              </a:tblGrid>
              <a:tr h="314319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The following categories of drug expense should be included in computation of cost ratios for the Outpatient Pharmacy Department, and this should be reported separately from inpatient data:</a:t>
                      </a:r>
                      <a:endParaRPr kumimoji="0" lang="en-US" sz="1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3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Drug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Drug Expense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Source of Data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Category Definition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3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Oncology Drugs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5,200,000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oncology (antineoplastic) drugs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38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Blood and Immune System Modifiers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2,500,000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Darbepotin, epoetin, filgrastim, pegfilgrastim, sargramostim, adalimumab, alafacept, aldesleukine, omalizumab, interferons (all variations)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3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IV Immune Globulin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1,300,000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brands of IVIG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63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Infliximab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1,200,000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Infliximab (Remicade)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38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Enzyme Deficiency Replacement Drugs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800,000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Agalsidase beta (Fabrazyme), alglucerase (Ceredase) alpha1-proteinase inhibitor (Aralast, Prolastin)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63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Verteporfin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500,000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Verteporfin (Visudyne)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3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Botulinum Toxins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500,000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Botulinum toxin type A and type B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63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Antiemetics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200,000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Aprepitant, granisetron, meclizine, ondansetron, prochlorperazine, trimethobenzamide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38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Anticoagulants and Thrombolytic Drugs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200,000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Abciximab, alteplase, anti-thrombin III, argatroban, bivalirudin, enoxaparin, eptifibatide, heparin, lepirudin, reteplase, streptokinase, tirofiban, urokinase, warfarin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63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Omalizumab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  80,000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Omalizumab (Xolair)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3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Nesiritide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  60,000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Nesiritide (Natrecor)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63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Vaccines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  40,000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vaccines and toxoids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3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Other Clinic / Outpatient Drugs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2,490,000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Computed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other drugs used in outpatient settings not included in the above categories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597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 Outpatient Drugs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15,070,000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8717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4038600"/>
            <a:ext cx="7772400" cy="1362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898989"/>
                </a:solidFill>
              </a:rPr>
              <a:t>And Strategies to Overcome</a:t>
            </a:r>
            <a:endParaRPr lang="en-US" sz="2800" dirty="0"/>
          </a:p>
        </p:txBody>
      </p:sp>
      <p:sp>
        <p:nvSpPr>
          <p:cNvPr id="9219" name="Subtitle 4"/>
          <p:cNvSpPr>
            <a:spLocks noGrp="1"/>
          </p:cNvSpPr>
          <p:nvPr>
            <p:ph type="body" idx="1"/>
          </p:nvPr>
        </p:nvSpPr>
        <p:spPr>
          <a:xfrm>
            <a:off x="838200" y="2362200"/>
            <a:ext cx="7772400" cy="15001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2800" smtClean="0"/>
              <a:t>EXTERNAL BENCHMARKING LIMITATIONS USING VENDORS SYSTEMS</a:t>
            </a:r>
            <a:endParaRPr lang="en-US" altLang="en-US" sz="28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71653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/>
              <a:t>External Benchmarking Software Systems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i="1" smtClean="0"/>
              <a:t>Limitation: </a:t>
            </a:r>
          </a:p>
          <a:p>
            <a:pPr>
              <a:buFontTx/>
              <a:buNone/>
            </a:pPr>
            <a:r>
              <a:rPr lang="en-US" altLang="en-US" i="1" smtClean="0"/>
              <a:t>	</a:t>
            </a:r>
            <a:r>
              <a:rPr lang="en-US" altLang="en-US" smtClean="0"/>
              <a:t>Pharmaceutical manufacture rebates and expired drug credits are not applied consistently across hospitals</a:t>
            </a:r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r>
              <a:rPr lang="en-US" altLang="en-US" i="1" smtClean="0"/>
              <a:t>Strategy to Overcome: </a:t>
            </a:r>
          </a:p>
          <a:p>
            <a:pPr lvl="1"/>
            <a:r>
              <a:rPr lang="en-US" altLang="en-US" smtClean="0"/>
              <a:t>Ensure your rebate and expired drug credits are factored out of your cost ratios</a:t>
            </a:r>
          </a:p>
        </p:txBody>
      </p:sp>
    </p:spTree>
    <p:extLst>
      <p:ext uri="{BB962C8B-B14F-4D97-AF65-F5344CB8AC3E}">
        <p14:creationId xmlns:p14="http://schemas.microsoft.com/office/powerpoint/2010/main" val="10221181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/>
              <a:t>External Benchmarking Software Systems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i="1" smtClean="0"/>
              <a:t>Limitation: </a:t>
            </a:r>
          </a:p>
          <a:p>
            <a:pPr>
              <a:buFontTx/>
              <a:buNone/>
            </a:pPr>
            <a:r>
              <a:rPr lang="en-US" altLang="en-US" i="1" smtClean="0"/>
              <a:t>	</a:t>
            </a:r>
            <a:r>
              <a:rPr lang="en-US" altLang="en-US" smtClean="0"/>
              <a:t>Disproportionate share (340-B) contract participation is not consistently flagged in vendor systems</a:t>
            </a:r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r>
              <a:rPr lang="en-US" altLang="en-US" i="1" smtClean="0"/>
              <a:t>Strategy to Overcome: </a:t>
            </a:r>
          </a:p>
          <a:p>
            <a:pPr lvl="1"/>
            <a:r>
              <a:rPr lang="en-US" altLang="en-US" smtClean="0"/>
              <a:t>If you are not a 340-B hospital ensure you do not have 340-b hospitals in your peer group</a:t>
            </a:r>
          </a:p>
        </p:txBody>
      </p:sp>
    </p:spTree>
    <p:extLst>
      <p:ext uri="{BB962C8B-B14F-4D97-AF65-F5344CB8AC3E}">
        <p14:creationId xmlns:p14="http://schemas.microsoft.com/office/powerpoint/2010/main" val="37106793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Other Limitations of External Benchmarking Software Systems</a:t>
            </a: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i="1" smtClean="0"/>
              <a:t>Limitations:</a:t>
            </a:r>
          </a:p>
          <a:p>
            <a:pPr lvl="1"/>
            <a:r>
              <a:rPr lang="en-US" altLang="en-US" smtClean="0"/>
              <a:t>Data reporting instructions are unclear, leading to inaccurate reporting for many hospitals</a:t>
            </a:r>
          </a:p>
          <a:p>
            <a:pPr lvl="1"/>
            <a:r>
              <a:rPr lang="en-US" altLang="en-US" smtClean="0"/>
              <a:t>Lack of quality assurance for reported data</a:t>
            </a:r>
          </a:p>
          <a:p>
            <a:pPr lvl="1"/>
            <a:r>
              <a:rPr lang="en-US" altLang="en-US" smtClean="0"/>
              <a:t>Clinical workload performance measures are ambiguous, unclear and lack meaning</a:t>
            </a:r>
          </a:p>
          <a:p>
            <a:pPr>
              <a:buFontTx/>
              <a:buNone/>
            </a:pPr>
            <a:r>
              <a:rPr lang="en-US" altLang="en-US" i="1" smtClean="0"/>
              <a:t>Strategy to Overcome:</a:t>
            </a:r>
          </a:p>
          <a:p>
            <a:pPr lvl="1"/>
            <a:r>
              <a:rPr lang="en-US" altLang="en-US" smtClean="0"/>
              <a:t>Ask lots of questions (?) to understand</a:t>
            </a:r>
          </a:p>
          <a:p>
            <a:pPr lvl="1"/>
            <a:r>
              <a:rPr lang="en-US" altLang="en-US" smtClean="0"/>
              <a:t>Work closely with your hospitals data coordinator</a:t>
            </a:r>
          </a:p>
        </p:txBody>
      </p:sp>
    </p:spTree>
    <p:extLst>
      <p:ext uri="{BB962C8B-B14F-4D97-AF65-F5344CB8AC3E}">
        <p14:creationId xmlns:p14="http://schemas.microsoft.com/office/powerpoint/2010/main" val="180009271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4000" smtClean="0"/>
              <a:t>External Benchmarking </a:t>
            </a:r>
          </a:p>
        </p:txBody>
      </p:sp>
      <p:sp>
        <p:nvSpPr>
          <p:cNvPr id="94211" name="Subtitle 2"/>
          <p:cNvSpPr>
            <a:spLocks noGrp="1"/>
          </p:cNvSpPr>
          <p:nvPr>
            <p:ph type="subTitle" idx="1"/>
          </p:nvPr>
        </p:nvSpPr>
        <p:spPr>
          <a:xfrm>
            <a:off x="3962400" y="3352800"/>
            <a:ext cx="4495800" cy="1371600"/>
          </a:xfrm>
        </p:spPr>
        <p:txBody>
          <a:bodyPr/>
          <a:lstStyle/>
          <a:p>
            <a:r>
              <a:rPr lang="en-US" altLang="en-US" sz="2800" smtClean="0"/>
              <a:t>Challenges, Limitations, and Strategies</a:t>
            </a:r>
          </a:p>
        </p:txBody>
      </p:sp>
    </p:spTree>
    <p:extLst>
      <p:ext uri="{BB962C8B-B14F-4D97-AF65-F5344CB8AC3E}">
        <p14:creationId xmlns:p14="http://schemas.microsoft.com/office/powerpoint/2010/main" val="17083878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2400" smtClean="0"/>
              <a:t>Prepared for ASHP members by the Section of Pharmacy Practice Managers Advisory Group on Pharmacy Business Management</a:t>
            </a:r>
          </a:p>
        </p:txBody>
      </p:sp>
      <p:sp>
        <p:nvSpPr>
          <p:cNvPr id="95235" name="Rectangle 4"/>
          <p:cNvSpPr>
            <a:spLocks noChangeArrowheads="1"/>
          </p:cNvSpPr>
          <p:nvPr/>
        </p:nvSpPr>
        <p:spPr bwMode="auto">
          <a:xfrm>
            <a:off x="457200" y="5486400"/>
            <a:ext cx="670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2068BA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2760E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2760E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2760E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b="0">
                <a:solidFill>
                  <a:schemeClr val="tx1"/>
                </a:solidFill>
                <a:latin typeface="Arial" charset="0"/>
              </a:rPr>
              <a:t>http://www.ashp.org/Import/MEMBERCENTER/Sections/SectionofPharmacyPracticeManagers/AboutThisSection/SAGonPharmacyBusinessManagement.aspx</a:t>
            </a:r>
          </a:p>
        </p:txBody>
      </p:sp>
      <p:pic>
        <p:nvPicPr>
          <p:cNvPr id="9523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4750" y="2286000"/>
            <a:ext cx="3117850" cy="231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27179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External Benchmarking</a:t>
            </a:r>
          </a:p>
        </p:txBody>
      </p:sp>
      <p:sp>
        <p:nvSpPr>
          <p:cNvPr id="9625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Provides a tangible means for hospital administrators to compare operational and financial data</a:t>
            </a:r>
          </a:p>
          <a:p>
            <a:pPr lvl="1"/>
            <a:r>
              <a:rPr lang="en-US" altLang="en-US" smtClean="0"/>
              <a:t>At the unit level </a:t>
            </a:r>
          </a:p>
          <a:p>
            <a:pPr lvl="1"/>
            <a:r>
              <a:rPr lang="en-US" altLang="en-US" smtClean="0"/>
              <a:t>At the department level</a:t>
            </a:r>
          </a:p>
          <a:p>
            <a:pPr lvl="1"/>
            <a:r>
              <a:rPr lang="en-US" altLang="en-US" smtClean="0"/>
              <a:t>At the organization level</a:t>
            </a:r>
          </a:p>
          <a:p>
            <a:r>
              <a:rPr lang="en-US" altLang="en-US" smtClean="0"/>
              <a:t>Allows administrators to target key areas for cost control and performance improvement</a:t>
            </a:r>
          </a:p>
        </p:txBody>
      </p:sp>
    </p:spTree>
    <p:extLst>
      <p:ext uri="{BB962C8B-B14F-4D97-AF65-F5344CB8AC3E}">
        <p14:creationId xmlns:p14="http://schemas.microsoft.com/office/powerpoint/2010/main" val="164058342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Why is it here? </a:t>
            </a:r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Shrinking margins and rising costs for pharmaceuticals</a:t>
            </a:r>
          </a:p>
          <a:p>
            <a:r>
              <a:rPr lang="en-US" altLang="en-US" smtClean="0"/>
              <a:t>Changes to prospective reimbursement</a:t>
            </a:r>
          </a:p>
          <a:p>
            <a:r>
              <a:rPr lang="en-US" altLang="en-US" smtClean="0"/>
              <a:t>Improved operational performance</a:t>
            </a:r>
          </a:p>
          <a:p>
            <a:pPr lvl="1"/>
            <a:r>
              <a:rPr lang="en-US" altLang="en-US" smtClean="0"/>
              <a:t>Do more with less</a:t>
            </a:r>
          </a:p>
          <a:p>
            <a:r>
              <a:rPr lang="en-US" altLang="en-US" smtClean="0"/>
              <a:t>Demands for quality and safety, along side increased patient acuity </a:t>
            </a:r>
          </a:p>
          <a:p>
            <a:pPr lvl="1"/>
            <a:r>
              <a:rPr lang="en-US" altLang="en-US" smtClean="0"/>
              <a:t>Shifting complicated care from inpatient to the ambulatory setting</a:t>
            </a:r>
          </a:p>
        </p:txBody>
      </p:sp>
    </p:spTree>
    <p:extLst>
      <p:ext uri="{BB962C8B-B14F-4D97-AF65-F5344CB8AC3E}">
        <p14:creationId xmlns:p14="http://schemas.microsoft.com/office/powerpoint/2010/main" val="332898524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Externally Benchmarking a </a:t>
            </a:r>
            <a:br>
              <a:rPr lang="en-US" altLang="en-US" sz="3200" smtClean="0"/>
            </a:br>
            <a:r>
              <a:rPr lang="en-US" altLang="en-US" sz="3200" smtClean="0"/>
              <a:t>Pharmacy Department 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tool to assist with external labor productivity monitoring and financial performance</a:t>
            </a:r>
          </a:p>
          <a:p>
            <a:pPr>
              <a:buFontTx/>
              <a:buNone/>
            </a:pPr>
            <a:r>
              <a:rPr lang="en-US" altLang="en-US" i="1" smtClean="0"/>
              <a:t>Strength:</a:t>
            </a:r>
          </a:p>
          <a:p>
            <a:pPr lvl="1"/>
            <a:r>
              <a:rPr lang="en-US" altLang="en-US" smtClean="0"/>
              <a:t>to find and implement best practices of peer organizations (includes patient care services)</a:t>
            </a:r>
          </a:p>
          <a:p>
            <a:pPr>
              <a:buFontTx/>
              <a:buNone/>
            </a:pPr>
            <a:r>
              <a:rPr lang="en-US" altLang="en-US" i="1" smtClean="0"/>
              <a:t>Weakness: </a:t>
            </a:r>
          </a:p>
          <a:p>
            <a:pPr lvl="1"/>
            <a:r>
              <a:rPr lang="en-US" altLang="en-US" smtClean="0"/>
              <a:t>productivity targets from external benchmark vendors are at odds with pharmacy department goals for expanding clinical services and implementing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267751954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Challenges with Externally Benchmarking a Pharmacy Department</a:t>
            </a:r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Assesses pharmacy value and productivity using staffing and workload ratios derived from product distribution not clinical services</a:t>
            </a:r>
          </a:p>
          <a:p>
            <a:r>
              <a:rPr lang="en-US" altLang="en-US" smtClean="0"/>
              <a:t>Unable to associate total cost of care with individual department costs and services (including clinical practice)</a:t>
            </a:r>
          </a:p>
          <a:p>
            <a:r>
              <a:rPr lang="en-US" altLang="en-US" smtClean="0"/>
              <a:t>Unable to measure patient outcomes and the impact quality and safety measures have on patient outcomes</a:t>
            </a:r>
          </a:p>
        </p:txBody>
      </p:sp>
    </p:spTree>
    <p:extLst>
      <p:ext uri="{BB962C8B-B14F-4D97-AF65-F5344CB8AC3E}">
        <p14:creationId xmlns:p14="http://schemas.microsoft.com/office/powerpoint/2010/main" val="411273988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4038600"/>
            <a:ext cx="7772400" cy="1362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898989"/>
                </a:solidFill>
              </a:rPr>
              <a:t>And Strategies to Overcome</a:t>
            </a:r>
            <a:endParaRPr lang="en-US" sz="2800" dirty="0"/>
          </a:p>
        </p:txBody>
      </p:sp>
      <p:sp>
        <p:nvSpPr>
          <p:cNvPr id="9219" name="Subtitle 4"/>
          <p:cNvSpPr>
            <a:spLocks noGrp="1"/>
          </p:cNvSpPr>
          <p:nvPr>
            <p:ph type="body" idx="1"/>
          </p:nvPr>
        </p:nvSpPr>
        <p:spPr>
          <a:xfrm>
            <a:off x="838200" y="2362200"/>
            <a:ext cx="7772400" cy="15001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2800" smtClean="0"/>
              <a:t>EXTERNAL BENCHMARKING LIMITATIONS USING VENDORS SYSTEMS</a:t>
            </a:r>
            <a:endParaRPr lang="en-US" altLang="en-US" sz="28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31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/>
              <a:t>Origin of Key Data Elements in External Benchmarking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Operating statistics provide the foundation for data reported to an external benchmarking software system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General ledger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Payroll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Charge master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Monthly financials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Manual statistics reported by departments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Billing and coding data</a:t>
            </a:r>
          </a:p>
        </p:txBody>
      </p:sp>
    </p:spTree>
    <p:extLst>
      <p:ext uri="{BB962C8B-B14F-4D97-AF65-F5344CB8AC3E}">
        <p14:creationId xmlns:p14="http://schemas.microsoft.com/office/powerpoint/2010/main" val="312582851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/>
              <a:t>Origin of Key Data Elements in External Benchmarking</a:t>
            </a:r>
          </a:p>
        </p:txBody>
      </p:sp>
      <p:sp>
        <p:nvSpPr>
          <p:cNvPr id="1013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Operating statistics provide the foundation for data reported to an external benchmarking software system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General ledger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Payroll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Charge master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Monthly financials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Manual statistics reported by departments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Billing and coding data</a:t>
            </a:r>
          </a:p>
        </p:txBody>
      </p:sp>
    </p:spTree>
    <p:extLst>
      <p:ext uri="{BB962C8B-B14F-4D97-AF65-F5344CB8AC3E}">
        <p14:creationId xmlns:p14="http://schemas.microsoft.com/office/powerpoint/2010/main" val="108190670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Frequently Reported Pharmacy Data Elements</a:t>
            </a:r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600" smtClean="0"/>
              <a:t>Operating statistics</a:t>
            </a:r>
          </a:p>
          <a:p>
            <a:pPr lvl="1">
              <a:lnSpc>
                <a:spcPct val="80000"/>
              </a:lnSpc>
            </a:pPr>
            <a:r>
              <a:rPr lang="en-US" altLang="en-US" sz="2200" smtClean="0"/>
              <a:t>Drug expense, gross charges, labor expense, paid hours, worked hours, orders processed, doses administered, gross drug charges, inpatient gross drug charges</a:t>
            </a:r>
          </a:p>
          <a:p>
            <a:pPr>
              <a:lnSpc>
                <a:spcPct val="80000"/>
              </a:lnSpc>
            </a:pPr>
            <a:r>
              <a:rPr lang="en-US" altLang="en-US" sz="2600" smtClean="0"/>
              <a:t>Facility information</a:t>
            </a:r>
          </a:p>
          <a:p>
            <a:pPr lvl="1">
              <a:lnSpc>
                <a:spcPct val="80000"/>
              </a:lnSpc>
            </a:pPr>
            <a:r>
              <a:rPr lang="en-US" altLang="en-US" sz="2200" smtClean="0"/>
              <a:t>Patient days, admissions, discharges, clinic visits, case mix index</a:t>
            </a:r>
          </a:p>
          <a:p>
            <a:pPr>
              <a:lnSpc>
                <a:spcPct val="80000"/>
              </a:lnSpc>
            </a:pPr>
            <a:r>
              <a:rPr lang="en-US" altLang="en-US" sz="2600" smtClean="0"/>
              <a:t>Staffing configuration</a:t>
            </a:r>
          </a:p>
          <a:p>
            <a:pPr lvl="1">
              <a:lnSpc>
                <a:spcPct val="80000"/>
              </a:lnSpc>
            </a:pPr>
            <a:r>
              <a:rPr lang="en-US" altLang="en-US" sz="2200" smtClean="0"/>
              <a:t>Paid FTE’s, skill mix (% pharmacist, % technicians, % management, % other), overtime hours</a:t>
            </a:r>
          </a:p>
        </p:txBody>
      </p:sp>
    </p:spTree>
    <p:extLst>
      <p:ext uri="{BB962C8B-B14F-4D97-AF65-F5344CB8AC3E}">
        <p14:creationId xmlns:p14="http://schemas.microsoft.com/office/powerpoint/2010/main" val="235753745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/>
              <a:t>External Benchmarking Software Systems</a:t>
            </a: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i="1" smtClean="0"/>
              <a:t>Limitation: </a:t>
            </a:r>
          </a:p>
          <a:p>
            <a:pPr>
              <a:buFontTx/>
              <a:buNone/>
            </a:pPr>
            <a:r>
              <a:rPr lang="en-US" altLang="en-US" smtClean="0"/>
              <a:t>	Reported productivity ratios and performance indicators are flawed and used inappropriately within hospitals</a:t>
            </a:r>
          </a:p>
          <a:p>
            <a:pPr>
              <a:buFontTx/>
              <a:buNone/>
            </a:pPr>
            <a:r>
              <a:rPr lang="en-US" altLang="en-US" i="1" smtClean="0"/>
              <a:t>Strategy to Overcome:</a:t>
            </a:r>
          </a:p>
          <a:p>
            <a:pPr lvl="1"/>
            <a:r>
              <a:rPr lang="en-US" altLang="en-US" smtClean="0"/>
              <a:t>Understand the mathematical formulas behind all reported ratios</a:t>
            </a:r>
          </a:p>
          <a:p>
            <a:pPr lvl="1"/>
            <a:r>
              <a:rPr lang="en-US" altLang="en-US" smtClean="0"/>
              <a:t>Insist on including drug cost and total pharmacy cost performance ratios  side-by-side with productivity ratios</a:t>
            </a:r>
          </a:p>
        </p:txBody>
      </p:sp>
    </p:spTree>
    <p:extLst>
      <p:ext uri="{BB962C8B-B14F-4D97-AF65-F5344CB8AC3E}">
        <p14:creationId xmlns:p14="http://schemas.microsoft.com/office/powerpoint/2010/main" val="349409932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/>
              <a:t>External Benchmarking Software Systems</a:t>
            </a:r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smtClean="0"/>
              <a:t>Select productivity and cost ratios wisely preferred ratio denominators include</a:t>
            </a:r>
          </a:p>
          <a:p>
            <a:pPr lvl="2"/>
            <a:r>
              <a:rPr lang="en-US" altLang="en-US" smtClean="0"/>
              <a:t>Patient discharges rather than patient days</a:t>
            </a:r>
          </a:p>
          <a:p>
            <a:pPr lvl="2"/>
            <a:r>
              <a:rPr lang="en-US" altLang="en-US" smtClean="0"/>
              <a:t>Orders processed rather than doses dispensed</a:t>
            </a:r>
          </a:p>
        </p:txBody>
      </p:sp>
      <p:pic>
        <p:nvPicPr>
          <p:cNvPr id="104452" name="Picture 7" descr="C:\Documents and Settings\jtemple\Local Settings\Temporary Internet Files\Content.IE5\ISPS3K6H\MCj0290887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36576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3" name="Picture 10" descr="C:\Documents and Settings\jtemple\Local Settings\Temporary Internet Files\Content.IE5\JDXEJB8P\MCj0404239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0"/>
            <a:ext cx="27432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62516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1143000"/>
          </a:xfrm>
        </p:spPr>
        <p:txBody>
          <a:bodyPr/>
          <a:lstStyle/>
          <a:p>
            <a:r>
              <a:rPr lang="en-US" altLang="en-US" sz="3200" smtClean="0"/>
              <a:t>Productive Ratios used to Evaluate Pharmacy Services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381000" y="1543050"/>
          <a:ext cx="8763000" cy="4032250"/>
        </p:xfrm>
        <a:graphic>
          <a:graphicData uri="http://schemas.openxmlformats.org/drawingml/2006/table">
            <a:tbl>
              <a:tblPr/>
              <a:tblGrid>
                <a:gridCol w="4381500"/>
                <a:gridCol w="4381500"/>
              </a:tblGrid>
              <a:tr h="335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Labor Productivity Ratios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Cost-Based Productivity Ratios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486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Hours worked per adjusted patient day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(Hours worked per 100 CMI-weighted revenue-adjusted patient days)</a:t>
                      </a:r>
                      <a:b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(Hours worked per 100 Pharmacy Intensity weighted patient days)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Drug cost per adjusted patient day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0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Hours worked per adjusted discharge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Labor cost per adjusted patient day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0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Hours worked (paid) per 100 orders processed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 pharmacy cost per adjusted patient day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0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Hours worked per 100 admissions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Drug cost per adjusted discharge</a:t>
                      </a:r>
                      <a:r>
                        <a:rPr kumimoji="0" lang="en-US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A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0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Hours paid per adjusted patient day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Labor cost per adjusted discharge 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0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Hours paid per adjusted discharge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 pharmacy cost per adjusted discharge</a:t>
                      </a:r>
                      <a:r>
                        <a:rPr kumimoji="0" lang="en-US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A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0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Hours worked per patient day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Drug cost per 100 orders processed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0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FTEs per dose billed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Labor cost per 100 orders processed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0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FTEs per order processed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 pharmacy cost per 100 orders processed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5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FTEs per occupied bed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5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FTEs per adjusted patient day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05516" name="Rectangle 1"/>
          <p:cNvSpPr>
            <a:spLocks noChangeArrowheads="1"/>
          </p:cNvSpPr>
          <p:nvPr/>
        </p:nvSpPr>
        <p:spPr bwMode="auto">
          <a:xfrm>
            <a:off x="228600" y="5562600"/>
            <a:ext cx="1381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2068BA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2760E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2760E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2760E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100" b="0" baseline="3000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A </a:t>
            </a:r>
            <a:r>
              <a:rPr lang="en-US" altLang="en-US" sz="1100" b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Preferred metrics.</a:t>
            </a:r>
            <a:endParaRPr lang="en-US" altLang="en-US" sz="1800" b="0">
              <a:solidFill>
                <a:schemeClr val="tx1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339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/>
              <a:t>External Benchmarking Software Systems</a:t>
            </a:r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905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800" i="1" smtClean="0"/>
              <a:t>Limitation:</a:t>
            </a:r>
            <a:r>
              <a:rPr lang="en-US" altLang="en-US" sz="1800" smtClean="0"/>
              <a:t> </a:t>
            </a:r>
          </a:p>
          <a:p>
            <a:pPr>
              <a:buFontTx/>
              <a:buNone/>
            </a:pPr>
            <a:r>
              <a:rPr lang="en-US" altLang="en-US" sz="1800" smtClean="0"/>
              <a:t>	Case Mix Index (CMI) is a flawed measure, routinely used to approximate pharmacy-specific patient acuity and medication resource consumption</a:t>
            </a:r>
          </a:p>
          <a:p>
            <a:pPr>
              <a:buFontTx/>
              <a:buNone/>
            </a:pPr>
            <a:r>
              <a:rPr lang="en-US" altLang="en-US" sz="1800" i="1" smtClean="0"/>
              <a:t>Strategy to Overcome: </a:t>
            </a:r>
          </a:p>
          <a:p>
            <a:pPr lvl="1"/>
            <a:r>
              <a:rPr lang="en-US" altLang="en-US" sz="1800" smtClean="0"/>
              <a:t>Adjust acuity using a pharmacy intensity score rather than CMI</a:t>
            </a:r>
          </a:p>
          <a:p>
            <a:pPr>
              <a:buFontTx/>
              <a:buNone/>
            </a:pPr>
            <a:endParaRPr lang="en-US" altLang="en-US" sz="180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4419600"/>
          <a:ext cx="7696200" cy="1085850"/>
        </p:xfrm>
        <a:graphic>
          <a:graphicData uri="http://schemas.openxmlformats.org/drawingml/2006/table">
            <a:tbl>
              <a:tblPr/>
              <a:tblGrid>
                <a:gridCol w="2044700"/>
                <a:gridCol w="2527300"/>
                <a:gridCol w="3124200"/>
              </a:tblGrid>
              <a:tr h="33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DRG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T="45676" marB="456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CMI</a:t>
                      </a:r>
                    </a:p>
                  </a:txBody>
                  <a:tcPr marT="45676" marB="456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Pharmacy Intensity Score</a:t>
                      </a:r>
                    </a:p>
                  </a:txBody>
                  <a:tcPr marT="45676" marB="456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Hip Replacement</a:t>
                      </a:r>
                    </a:p>
                  </a:txBody>
                  <a:tcPr marT="45676" marB="456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3.2 (17% of highest DRG)</a:t>
                      </a:r>
                    </a:p>
                  </a:txBody>
                  <a:tcPr marT="45676" marB="456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7.8   (8% of the highest DRG)</a:t>
                      </a:r>
                    </a:p>
                  </a:txBody>
                  <a:tcPr marT="45676" marB="456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15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Kidney Transplant</a:t>
                      </a:r>
                    </a:p>
                  </a:txBody>
                  <a:tcPr marT="45676" marB="456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3.2 (17% of highest DRG)</a:t>
                      </a:r>
                    </a:p>
                  </a:txBody>
                  <a:tcPr marT="45676" marB="456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27.5 (28% of the highest DRG)</a:t>
                      </a:r>
                    </a:p>
                  </a:txBody>
                  <a:tcPr marT="45676" marB="456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06518" name="TextBox 4"/>
          <p:cNvSpPr txBox="1">
            <a:spLocks noChangeArrowheads="1"/>
          </p:cNvSpPr>
          <p:nvPr/>
        </p:nvSpPr>
        <p:spPr bwMode="auto">
          <a:xfrm>
            <a:off x="381000" y="4038600"/>
            <a:ext cx="160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2068BA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2760E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2760E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2760E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2760E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chemeClr val="tx1"/>
                </a:solidFill>
                <a:latin typeface="Arial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86862968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/>
              <a:t>External Benchmarking Software Systems</a:t>
            </a:r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800" i="1" smtClean="0"/>
              <a:t>Limitation: </a:t>
            </a:r>
          </a:p>
          <a:p>
            <a:pPr>
              <a:buFontTx/>
              <a:buNone/>
            </a:pPr>
            <a:r>
              <a:rPr lang="en-US" altLang="en-US" sz="1800" i="1" smtClean="0"/>
              <a:t>	</a:t>
            </a:r>
            <a:r>
              <a:rPr lang="en-US" altLang="en-US" sz="1800" smtClean="0"/>
              <a:t>Characteristic questions do not reflect current pharmacy best practice, nor assist with selection of a meaningful peer group</a:t>
            </a:r>
          </a:p>
          <a:p>
            <a:pPr>
              <a:buFontTx/>
              <a:buNone/>
            </a:pPr>
            <a:r>
              <a:rPr lang="en-US" altLang="en-US" sz="1800" i="1" smtClean="0"/>
              <a:t>Strategy to Overcome: </a:t>
            </a:r>
          </a:p>
          <a:p>
            <a:pPr lvl="1"/>
            <a:r>
              <a:rPr lang="en-US" altLang="en-US" sz="1800" smtClean="0"/>
              <a:t>Evaluate characteristic question responses carefully and select a peer group of 15 -20 organizations that are most similar to yours</a:t>
            </a:r>
          </a:p>
          <a:p>
            <a:pPr lvl="1"/>
            <a:r>
              <a:rPr lang="en-US" altLang="en-US" sz="1800" smtClean="0"/>
              <a:t>Work to understand everything about each hospitals pharmacy department</a:t>
            </a:r>
          </a:p>
          <a:p>
            <a:pPr lvl="1">
              <a:buFont typeface="Calibri" pitchFamily="34" charset="0"/>
              <a:buChar char="–"/>
            </a:pPr>
            <a:endParaRPr lang="en-US" altLang="en-US" sz="1800" smtClean="0"/>
          </a:p>
          <a:p>
            <a:pPr lvl="1">
              <a:buFont typeface="Calibri" pitchFamily="34" charset="0"/>
              <a:buChar char="–"/>
            </a:pPr>
            <a:endParaRPr lang="en-US" altLang="en-US" sz="1800" smtClean="0"/>
          </a:p>
          <a:p>
            <a:pPr lvl="1">
              <a:buFont typeface="Calibri" pitchFamily="34" charset="0"/>
              <a:buChar char="–"/>
            </a:pPr>
            <a:endParaRPr lang="en-US" altLang="en-US" sz="1800" smtClean="0"/>
          </a:p>
          <a:p>
            <a:pPr lvl="1">
              <a:buFont typeface="Calibri" pitchFamily="34" charset="0"/>
              <a:buChar char="–"/>
            </a:pPr>
            <a:r>
              <a:rPr lang="en-US" altLang="en-US" sz="1800" smtClean="0"/>
              <a:t>Compare your services to your peer group with respect to the implementation of best practices</a:t>
            </a:r>
            <a:endParaRPr lang="en-US" alt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4419600"/>
          <a:ext cx="7467600" cy="889000"/>
        </p:xfrm>
        <a:graphic>
          <a:graphicData uri="http://schemas.openxmlformats.org/drawingml/2006/table">
            <a:tbl>
              <a:tblPr/>
              <a:tblGrid>
                <a:gridCol w="2286000"/>
                <a:gridCol w="2514600"/>
                <a:gridCol w="2667000"/>
              </a:tblGrid>
              <a:tr h="3710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Clinical Services</a:t>
                      </a:r>
                    </a:p>
                  </a:txBody>
                  <a:tcPr marT="45664" marB="4566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Practice Model</a:t>
                      </a:r>
                    </a:p>
                  </a:txBody>
                  <a:tcPr marT="45664" marB="4566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Distributive Services</a:t>
                      </a:r>
                    </a:p>
                  </a:txBody>
                  <a:tcPr marT="45664" marB="4566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Hours of Operation</a:t>
                      </a:r>
                    </a:p>
                  </a:txBody>
                  <a:tcPr marT="45664" marB="4566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How data elements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are reported</a:t>
                      </a:r>
                    </a:p>
                  </a:txBody>
                  <a:tcPr marT="45664" marB="4566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89045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 idx="4294967295"/>
          </p:nvPr>
        </p:nvSpPr>
        <p:spPr>
          <a:xfrm>
            <a:off x="1905000" y="31750"/>
            <a:ext cx="7239000" cy="1143000"/>
          </a:xfrm>
        </p:spPr>
        <p:txBody>
          <a:bodyPr/>
          <a:lstStyle/>
          <a:p>
            <a:r>
              <a:rPr lang="en-US" altLang="en-US" sz="3200" smtClean="0"/>
              <a:t>External Benchmarking Software Systems</a:t>
            </a:r>
          </a:p>
        </p:txBody>
      </p:sp>
      <p:sp>
        <p:nvSpPr>
          <p:cNvPr id="108547" name="Content Placeholder 2"/>
          <p:cNvSpPr>
            <a:spLocks noGrp="1"/>
          </p:cNvSpPr>
          <p:nvPr>
            <p:ph idx="4294967295"/>
          </p:nvPr>
        </p:nvSpPr>
        <p:spPr>
          <a:xfrm>
            <a:off x="1905000" y="1447800"/>
            <a:ext cx="7239000" cy="5105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100" i="1" smtClean="0"/>
              <a:t>Limitation:</a:t>
            </a:r>
            <a:r>
              <a:rPr lang="en-US" altLang="en-US" sz="210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100" smtClean="0"/>
              <a:t>	Department definitions and divisions do not allow for data to be submitted to draw meaningful comparisons</a:t>
            </a:r>
          </a:p>
          <a:p>
            <a:pPr lvl="1">
              <a:lnSpc>
                <a:spcPct val="80000"/>
              </a:lnSpc>
            </a:pPr>
            <a:r>
              <a:rPr lang="en-US" altLang="en-US" smtClean="0"/>
              <a:t>Outpatient drug costs are soaring each year from infusion centers and high cost procedure areas</a:t>
            </a:r>
          </a:p>
          <a:p>
            <a:pPr lvl="1">
              <a:lnSpc>
                <a:spcPct val="80000"/>
              </a:lnSpc>
            </a:pPr>
            <a:r>
              <a:rPr lang="en-US" altLang="en-US" smtClean="0"/>
              <a:t>Inpatient drug costs are now the minority and approximated with a revenue adjustment factor</a:t>
            </a:r>
          </a:p>
          <a:p>
            <a:pPr lvl="1">
              <a:lnSpc>
                <a:spcPct val="80000"/>
              </a:lnSpc>
            </a:pPr>
            <a:endParaRPr lang="en-US" altLang="en-US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100" i="1" smtClean="0"/>
              <a:t>Strategy to Overcome: </a:t>
            </a:r>
          </a:p>
          <a:p>
            <a:pPr lvl="1">
              <a:lnSpc>
                <a:spcPct val="80000"/>
              </a:lnSpc>
            </a:pPr>
            <a:r>
              <a:rPr lang="en-US" altLang="en-US" smtClean="0"/>
              <a:t>Develop a system to segregate inpatient drug costs from all other drug costs</a:t>
            </a:r>
          </a:p>
          <a:p>
            <a:pPr lvl="1">
              <a:lnSpc>
                <a:spcPct val="80000"/>
              </a:lnSpc>
            </a:pPr>
            <a:r>
              <a:rPr lang="en-US" altLang="en-US" smtClean="0"/>
              <a:t>Benchmark inpatient costs as a single department, to prevent high cost ambulatory drug from influencing inpatient performance </a:t>
            </a:r>
          </a:p>
        </p:txBody>
      </p:sp>
    </p:spTree>
    <p:extLst>
      <p:ext uri="{BB962C8B-B14F-4D97-AF65-F5344CB8AC3E}">
        <p14:creationId xmlns:p14="http://schemas.microsoft.com/office/powerpoint/2010/main" val="208941363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 idx="4294967295"/>
          </p:nvPr>
        </p:nvSpPr>
        <p:spPr>
          <a:xfrm>
            <a:off x="1905000" y="31750"/>
            <a:ext cx="7239000" cy="1143000"/>
          </a:xfrm>
        </p:spPr>
        <p:txBody>
          <a:bodyPr/>
          <a:lstStyle/>
          <a:p>
            <a:r>
              <a:rPr lang="en-US" altLang="en-US" sz="3200" smtClean="0"/>
              <a:t>External Benchmarking Software Systems</a:t>
            </a:r>
          </a:p>
        </p:txBody>
      </p:sp>
      <p:sp>
        <p:nvSpPr>
          <p:cNvPr id="109571" name="Content Placeholder 2"/>
          <p:cNvSpPr>
            <a:spLocks noGrp="1"/>
          </p:cNvSpPr>
          <p:nvPr>
            <p:ph idx="4294967295"/>
          </p:nvPr>
        </p:nvSpPr>
        <p:spPr>
          <a:xfrm>
            <a:off x="1905000" y="1447800"/>
            <a:ext cx="72390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i="1" smtClean="0"/>
              <a:t>Limitation: </a:t>
            </a:r>
          </a:p>
          <a:p>
            <a:pPr>
              <a:buFontTx/>
              <a:buNone/>
            </a:pPr>
            <a:r>
              <a:rPr lang="en-US" altLang="en-US" i="1" smtClean="0"/>
              <a:t>	</a:t>
            </a:r>
            <a:r>
              <a:rPr lang="en-US" altLang="en-US" smtClean="0"/>
              <a:t>Drug expenses are not reported or grouped in a meaningful way to reflect areas of major drug expense</a:t>
            </a:r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r>
              <a:rPr lang="en-US" altLang="en-US" i="1" smtClean="0"/>
              <a:t>Strategy to Overcome:</a:t>
            </a:r>
          </a:p>
          <a:p>
            <a:pPr lvl="1"/>
            <a:r>
              <a:rPr lang="en-US" altLang="en-US" smtClean="0"/>
              <a:t>Evaluate your drug expense breakouts by drug class categories and ensure they are consistent across your peer group</a:t>
            </a:r>
          </a:p>
        </p:txBody>
      </p:sp>
    </p:spTree>
    <p:extLst>
      <p:ext uri="{BB962C8B-B14F-4D97-AF65-F5344CB8AC3E}">
        <p14:creationId xmlns:p14="http://schemas.microsoft.com/office/powerpoint/2010/main" val="147707790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External Benchmarking Software Systems</a:t>
            </a:r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300" i="1" smtClean="0"/>
              <a:t>Limitation: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300" i="1" smtClean="0"/>
              <a:t>	</a:t>
            </a:r>
            <a:r>
              <a:rPr lang="en-US" altLang="en-US" sz="2300" smtClean="0"/>
              <a:t>Normalizations are not applied consistently across hospitals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300" smtClean="0"/>
              <a:t>		e.g. Hospital expense for radiologic contrast media, volatile anesthetics gases, hemophilia factors, IVIG, and albumin may not always be reported as pharmacy drug cost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3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300" i="1" smtClean="0"/>
              <a:t>Strategy to Overcome: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Understand the normalization system and confirm they are applied equally across all hospitals in your peer group</a:t>
            </a:r>
          </a:p>
          <a:p>
            <a:pPr>
              <a:lnSpc>
                <a:spcPct val="90000"/>
              </a:lnSpc>
            </a:pPr>
            <a:endParaRPr lang="en-US" altLang="en-US" sz="2300" smtClean="0"/>
          </a:p>
        </p:txBody>
      </p:sp>
    </p:spTree>
    <p:extLst>
      <p:ext uri="{BB962C8B-B14F-4D97-AF65-F5344CB8AC3E}">
        <p14:creationId xmlns:p14="http://schemas.microsoft.com/office/powerpoint/2010/main" val="4118075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Frequently Reported Pharmacy Data Elements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600" smtClean="0"/>
              <a:t>Operating statistics</a:t>
            </a:r>
          </a:p>
          <a:p>
            <a:pPr lvl="1">
              <a:lnSpc>
                <a:spcPct val="80000"/>
              </a:lnSpc>
            </a:pPr>
            <a:r>
              <a:rPr lang="en-US" altLang="en-US" sz="2200" smtClean="0"/>
              <a:t>Drug expense, gross charges, labor expense, paid hours, worked hours, orders processed, doses administered, gross drug charges, inpatient gross drug charges</a:t>
            </a:r>
          </a:p>
          <a:p>
            <a:pPr>
              <a:lnSpc>
                <a:spcPct val="80000"/>
              </a:lnSpc>
            </a:pPr>
            <a:r>
              <a:rPr lang="en-US" altLang="en-US" sz="2600" smtClean="0"/>
              <a:t>Facility information</a:t>
            </a:r>
          </a:p>
          <a:p>
            <a:pPr lvl="1">
              <a:lnSpc>
                <a:spcPct val="80000"/>
              </a:lnSpc>
            </a:pPr>
            <a:r>
              <a:rPr lang="en-US" altLang="en-US" sz="2200" smtClean="0"/>
              <a:t>Patient days, admissions, discharges, clinic visits, case mix index</a:t>
            </a:r>
          </a:p>
          <a:p>
            <a:pPr>
              <a:lnSpc>
                <a:spcPct val="80000"/>
              </a:lnSpc>
            </a:pPr>
            <a:r>
              <a:rPr lang="en-US" altLang="en-US" sz="2600" smtClean="0"/>
              <a:t>Staffing configuration</a:t>
            </a:r>
          </a:p>
          <a:p>
            <a:pPr lvl="1">
              <a:lnSpc>
                <a:spcPct val="80000"/>
              </a:lnSpc>
            </a:pPr>
            <a:r>
              <a:rPr lang="en-US" altLang="en-US" sz="2200" smtClean="0"/>
              <a:t>Paid FTE’s, skill mix (% pharmacist, % technicians, % management, % other), overtime hours</a:t>
            </a:r>
          </a:p>
        </p:txBody>
      </p:sp>
    </p:spTree>
    <p:extLst>
      <p:ext uri="{BB962C8B-B14F-4D97-AF65-F5344CB8AC3E}">
        <p14:creationId xmlns:p14="http://schemas.microsoft.com/office/powerpoint/2010/main" val="425966446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839200" cy="1143000"/>
          </a:xfrm>
        </p:spPr>
        <p:txBody>
          <a:bodyPr/>
          <a:lstStyle/>
          <a:p>
            <a:r>
              <a:rPr lang="en-US" altLang="en-US" sz="2000" smtClean="0"/>
              <a:t>Categories for reporting Inpatient drug expenses in vendor benchmarking reports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0" y="838200"/>
          <a:ext cx="8077200" cy="4772025"/>
        </p:xfrm>
        <a:graphic>
          <a:graphicData uri="http://schemas.openxmlformats.org/drawingml/2006/table">
            <a:tbl>
              <a:tblPr/>
              <a:tblGrid>
                <a:gridCol w="2506717"/>
                <a:gridCol w="696310"/>
                <a:gridCol w="765941"/>
                <a:gridCol w="4108232"/>
              </a:tblGrid>
              <a:tr h="28163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The following categories of drug expense should be included in computation of cost ratios for the Inpatient Pharmacy Department: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387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Drug Expense Categories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Drug Expense 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Source of Data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Category Definition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16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Anti-Infective Drugs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3,918,000 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anti-infective drugs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16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Oncology Drugs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2,015,000 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antineoplastic drugs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2104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Anticoagulants and Thrombolytic Drugs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1,500,000 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Abciximab, alteplase, anti-thrombin III, argatroban, bivalirudin, enoxaparin, eptifibatide, heparin, lepirudin, reteplase, streptokinase, tirofiban, urokinase, warfarin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2104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Transplant Drugs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1,266,000 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Cyclosporine, mycophenolate, sirolimus, tacrolimus, basiliximab, daclizumab, muromonab-CD3, anti-thymocyte globulin, cytomegalovirus immune globulin, lymphocyte immune globulin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38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Blood and Immune System Modifiers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1,035,000 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Darbepotin, epoetin, filgrastim, pegfilgrastim, sargramostim, adalimumab, alafacept, aldesleukine, omalizumab, interferons (all variations)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38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Large and Small Volume Solutions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750,000 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large and small volume IV, nutrition, and irrigation solutions (includes products purchased by both Pharmacy and Material Service)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16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Propofol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600,000 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Propofol (Diprivan)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16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IV Immune Globulin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485,000 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brands of IVIG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16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Aprotinin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450,000 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Aprotinin (Trasylol)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16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Nesiritide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225,000 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Nesiritide (Natrecor)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1151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Albumin and Plasma Protein Fraction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180,000 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strengths and sizes of albumin and plasma protein fraction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38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Other Inpatient Drugs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4,699,000 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Computed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other drugs not included in above categories, nor excluded in categories below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1151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 Inpatient Drugs Included in Ratios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17,123,000 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74513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0" y="990600"/>
          <a:ext cx="8305800" cy="4406900"/>
        </p:xfrm>
        <a:graphic>
          <a:graphicData uri="http://schemas.openxmlformats.org/drawingml/2006/table">
            <a:tbl>
              <a:tblPr/>
              <a:tblGrid>
                <a:gridCol w="3048000"/>
                <a:gridCol w="762000"/>
                <a:gridCol w="838200"/>
                <a:gridCol w="3657600"/>
              </a:tblGrid>
              <a:tr h="49371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The following categories of drug expense should be reported in the vendor's system, but should NOT be included in computation of cost ratios due to site-to-site variability in purchasing practices: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Drug Expense Categories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Drug Expense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Source of Data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Category Definition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Hemophilia Factors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1,050,000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Factors VIIa, VIII, and IX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239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Radiology Contrast Media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1,115,000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contrast media  (Note: this value also is reported in Radiology Department Report)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207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Volatile Anesthetic Gases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400,000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Volatile anesthetic gases (e.g., desflurane, halothane, isoflurane, sevoflurane) (Note: this value also is reported in Anesthesia Department Report)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 Inpatient Drugs Excluded from Ratios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2,565,000 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Computed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 Inpatient Drugs Included in Ratios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17,123,000 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Grand Total Inpatient Drugs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19,688,000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Computed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Sum of totals from two sections above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12688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991600" cy="1143000"/>
          </a:xfrm>
        </p:spPr>
        <p:txBody>
          <a:bodyPr/>
          <a:lstStyle/>
          <a:p>
            <a:r>
              <a:rPr lang="en-US" altLang="en-US" sz="2000" smtClean="0"/>
              <a:t>Drug cost NOT to include in Inpatient Pharmacy Cost Ratios</a:t>
            </a:r>
          </a:p>
        </p:txBody>
      </p:sp>
    </p:spTree>
    <p:extLst>
      <p:ext uri="{BB962C8B-B14F-4D97-AF65-F5344CB8AC3E}">
        <p14:creationId xmlns:p14="http://schemas.microsoft.com/office/powerpoint/2010/main" val="57296631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0" y="914400"/>
          <a:ext cx="7696200" cy="4422775"/>
        </p:xfrm>
        <a:graphic>
          <a:graphicData uri="http://schemas.openxmlformats.org/drawingml/2006/table">
            <a:tbl>
              <a:tblPr/>
              <a:tblGrid>
                <a:gridCol w="1924050"/>
                <a:gridCol w="1924050"/>
                <a:gridCol w="1924050"/>
                <a:gridCol w="1924050"/>
              </a:tblGrid>
              <a:tr h="45747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he following categories of drug expense should be included in computation of cost ratios for the Outpatient Pharmacy Department, and this should be reported separately from inpatient data: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47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Location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Drug Expense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Source of Data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Category Definition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74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Oncology Infusion Center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8,335,000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drugs used in an Oncology Infusion Center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74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Non-Oncology Infusion Center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1,000,000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drugs used in a Non-Oncology Infusion Center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74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Ambulatory Dialysis Center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875,000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drugs used in an Ambulatory Dialysis Center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74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Ambulatory Surgery Center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400,000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drugs used in an Ambulatory Surgery Center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74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Emergency Department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195,000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drugs used in an Emergency Department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629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Other Clinics / Outpatient Areas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4,265,000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Computed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other drugs used in outpatient settings not included in the above categories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74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 Outpatient Drugs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15,070,000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715" name="Title 1"/>
          <p:cNvSpPr>
            <a:spLocks noGrp="1"/>
          </p:cNvSpPr>
          <p:nvPr>
            <p:ph type="title" idx="4294967295"/>
          </p:nvPr>
        </p:nvSpPr>
        <p:spPr>
          <a:xfrm>
            <a:off x="1905000" y="31750"/>
            <a:ext cx="7239000" cy="1143000"/>
          </a:xfrm>
        </p:spPr>
        <p:txBody>
          <a:bodyPr/>
          <a:lstStyle/>
          <a:p>
            <a:r>
              <a:rPr lang="en-US" altLang="en-US" sz="2000" smtClean="0"/>
              <a:t>Ways to categories outpatient drug expenses in vendor benchmarking reports</a:t>
            </a:r>
          </a:p>
        </p:txBody>
      </p:sp>
    </p:spTree>
    <p:extLst>
      <p:ext uri="{BB962C8B-B14F-4D97-AF65-F5344CB8AC3E}">
        <p14:creationId xmlns:p14="http://schemas.microsoft.com/office/powerpoint/2010/main" val="405826626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229600" cy="1143000"/>
          </a:xfrm>
        </p:spPr>
        <p:txBody>
          <a:bodyPr/>
          <a:lstStyle/>
          <a:p>
            <a:r>
              <a:rPr lang="en-US" altLang="en-US" sz="2000" smtClean="0"/>
              <a:t>Other ways to categories outpatient drug expenses in vendor benchmarking reports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0" y="914400"/>
          <a:ext cx="7848600" cy="4408488"/>
        </p:xfrm>
        <a:graphic>
          <a:graphicData uri="http://schemas.openxmlformats.org/drawingml/2006/table">
            <a:tbl>
              <a:tblPr/>
              <a:tblGrid>
                <a:gridCol w="2079544"/>
                <a:gridCol w="670821"/>
                <a:gridCol w="670821"/>
                <a:gridCol w="4427414"/>
              </a:tblGrid>
              <a:tr h="314319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The following categories of drug expense should be included in computation of cost ratios for the Outpatient Pharmacy Department, and this should be reported separately from inpatient data:</a:t>
                      </a:r>
                      <a:endParaRPr kumimoji="0" lang="en-US" sz="1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3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Drug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Drug Expense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Source of Data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Category Definition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3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Oncology Drugs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5,200,000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oncology (antineoplastic) drugs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38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Blood and Immune System Modifiers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2,500,000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Darbepotin, epoetin, filgrastim, pegfilgrastim, sargramostim, adalimumab, alafacept, aldesleukine, omalizumab, interferons (all variations)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3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IV Immune Globulin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1,300,000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brands of IVIG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63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Infliximab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1,200,000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Infliximab (Remicade)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38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Enzyme Deficiency Replacement Drugs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800,000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Agalsidase beta (Fabrazyme), alglucerase (Ceredase) alpha1-proteinase inhibitor (Aralast, Prolastin)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63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Verteporfin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500,000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Verteporfin (Visudyne)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3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Botulinum Toxins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500,000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Botulinum toxin type A and type B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63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Antiemetics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200,000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Aprepitant, granisetron, meclizine, ondansetron, prochlorperazine, trimethobenzamide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38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Anticoagulants and Thrombolytic Drugs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200,000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Abciximab, alteplase, anti-thrombin III, argatroban, bivalirudin, enoxaparin, eptifibatide, heparin, lepirudin, reteplase, streptokinase, tirofiban, urokinase, warfarin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63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Omalizumab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  80,000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Omalizumab (Xolair)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3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Nesiritide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  60,000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Nesiritide (Natrecor)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63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Vaccines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  40,000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vaccines and toxoids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3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Other Clinic / Outpatient Drugs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2,490,000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Computed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other drugs used in outpatient settings not included in the above categories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597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 Outpatient Drugs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15,070,000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Hospital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61126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/>
              <a:t>External Benchmarking Software Systems</a:t>
            </a:r>
          </a:p>
        </p:txBody>
      </p:sp>
      <p:sp>
        <p:nvSpPr>
          <p:cNvPr id="1157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i="1" smtClean="0"/>
              <a:t>Limitation: </a:t>
            </a:r>
          </a:p>
          <a:p>
            <a:pPr>
              <a:buFontTx/>
              <a:buNone/>
            </a:pPr>
            <a:r>
              <a:rPr lang="en-US" altLang="en-US" i="1" smtClean="0"/>
              <a:t>	</a:t>
            </a:r>
            <a:r>
              <a:rPr lang="en-US" altLang="en-US" smtClean="0"/>
              <a:t>Pharmaceutical manufacture rebates and expired drug credits are not applied consistently across hospitals</a:t>
            </a:r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r>
              <a:rPr lang="en-US" altLang="en-US" i="1" smtClean="0"/>
              <a:t>Strategy to Overcome: </a:t>
            </a:r>
          </a:p>
          <a:p>
            <a:pPr lvl="1"/>
            <a:r>
              <a:rPr lang="en-US" altLang="en-US" smtClean="0"/>
              <a:t>Ensure your rebate and expired drug credits are factored out of your cost ratios</a:t>
            </a:r>
          </a:p>
        </p:txBody>
      </p:sp>
    </p:spTree>
    <p:extLst>
      <p:ext uri="{BB962C8B-B14F-4D97-AF65-F5344CB8AC3E}">
        <p14:creationId xmlns:p14="http://schemas.microsoft.com/office/powerpoint/2010/main" val="359637374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/>
              <a:t>External Benchmarking Software Systems</a:t>
            </a:r>
          </a:p>
        </p:txBody>
      </p:sp>
      <p:sp>
        <p:nvSpPr>
          <p:cNvPr id="1167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i="1" smtClean="0"/>
              <a:t>Limitation: </a:t>
            </a:r>
          </a:p>
          <a:p>
            <a:pPr>
              <a:buFontTx/>
              <a:buNone/>
            </a:pPr>
            <a:r>
              <a:rPr lang="en-US" altLang="en-US" i="1" smtClean="0"/>
              <a:t>	</a:t>
            </a:r>
            <a:r>
              <a:rPr lang="en-US" altLang="en-US" smtClean="0"/>
              <a:t>Disproportionate share (340-B) contract participation is not consistently flagged in vendor systems</a:t>
            </a:r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r>
              <a:rPr lang="en-US" altLang="en-US" i="1" smtClean="0"/>
              <a:t>Strategy to Overcome: </a:t>
            </a:r>
          </a:p>
          <a:p>
            <a:pPr lvl="1"/>
            <a:r>
              <a:rPr lang="en-US" altLang="en-US" smtClean="0"/>
              <a:t>If you are not a 340-B hospital ensure you do not have 340-b hospitals in your peer group</a:t>
            </a:r>
          </a:p>
        </p:txBody>
      </p:sp>
    </p:spTree>
    <p:extLst>
      <p:ext uri="{BB962C8B-B14F-4D97-AF65-F5344CB8AC3E}">
        <p14:creationId xmlns:p14="http://schemas.microsoft.com/office/powerpoint/2010/main" val="212565401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Other Limitations of External Benchmarking Software Systems</a:t>
            </a:r>
          </a:p>
        </p:txBody>
      </p:sp>
      <p:sp>
        <p:nvSpPr>
          <p:cNvPr id="1177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i="1" smtClean="0"/>
              <a:t>Limitations:</a:t>
            </a:r>
          </a:p>
          <a:p>
            <a:pPr lvl="1"/>
            <a:r>
              <a:rPr lang="en-US" altLang="en-US" smtClean="0"/>
              <a:t>Data reporting instructions are unclear, leading to inaccurate reporting for many hospitals</a:t>
            </a:r>
          </a:p>
          <a:p>
            <a:pPr lvl="1"/>
            <a:r>
              <a:rPr lang="en-US" altLang="en-US" smtClean="0"/>
              <a:t>Lack of quality assurance for reported data</a:t>
            </a:r>
          </a:p>
          <a:p>
            <a:pPr lvl="1"/>
            <a:r>
              <a:rPr lang="en-US" altLang="en-US" smtClean="0"/>
              <a:t>Clinical workload performance measures are ambiguous, unclear and lack meaning</a:t>
            </a:r>
          </a:p>
          <a:p>
            <a:pPr>
              <a:buFontTx/>
              <a:buNone/>
            </a:pPr>
            <a:r>
              <a:rPr lang="en-US" altLang="en-US" i="1" smtClean="0"/>
              <a:t>Strategy to Overcome:</a:t>
            </a:r>
          </a:p>
          <a:p>
            <a:pPr lvl="1"/>
            <a:r>
              <a:rPr lang="en-US" altLang="en-US" smtClean="0"/>
              <a:t>Ask lots of questions (?) to understand</a:t>
            </a:r>
          </a:p>
          <a:p>
            <a:pPr lvl="1"/>
            <a:r>
              <a:rPr lang="en-US" altLang="en-US" smtClean="0"/>
              <a:t>Work closely with your hospitals data coordinator</a:t>
            </a:r>
          </a:p>
        </p:txBody>
      </p:sp>
    </p:spTree>
    <p:extLst>
      <p:ext uri="{BB962C8B-B14F-4D97-AF65-F5344CB8AC3E}">
        <p14:creationId xmlns:p14="http://schemas.microsoft.com/office/powerpoint/2010/main" val="4289139057"/>
      </p:ext>
    </p:extLst>
  </p:cSld>
  <p:clrMapOvr>
    <a:masterClrMapping/>
  </p:clrMapOvr>
</p:sld>
</file>

<file path=ppt/theme/theme1.xml><?xml version="1.0" encoding="utf-8"?>
<a:theme xmlns:a="http://schemas.openxmlformats.org/drawingml/2006/main" name="ASHP Powerpoint Templates 4-in-1">
  <a:themeElements>
    <a:clrScheme name="ASHP Template 1">
      <a:dk1>
        <a:sysClr val="windowText" lastClr="000000"/>
      </a:dk1>
      <a:lt1>
        <a:sysClr val="window" lastClr="FFFFFF"/>
      </a:lt1>
      <a:dk2>
        <a:srgbClr val="1065B5"/>
      </a:dk2>
      <a:lt2>
        <a:srgbClr val="F2762C"/>
      </a:lt2>
      <a:accent1>
        <a:srgbClr val="59C7E2"/>
      </a:accent1>
      <a:accent2>
        <a:srgbClr val="BAE3F7"/>
      </a:accent2>
      <a:accent3>
        <a:srgbClr val="2068BA"/>
      </a:accent3>
      <a:accent4>
        <a:srgbClr val="4A5F70"/>
      </a:accent4>
      <a:accent5>
        <a:srgbClr val="4BACC6"/>
      </a:accent5>
      <a:accent6>
        <a:srgbClr val="F79646"/>
      </a:accent6>
      <a:hlink>
        <a:srgbClr val="2068BA"/>
      </a:hlink>
      <a:folHlink>
        <a:srgbClr val="FDC4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rk Template 2 (bottom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dium Templat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ight Templat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ASHP Powerpoint Templates 4-in-1</Template>
  <TotalTime>11</TotalTime>
  <Words>5977</Words>
  <Application>Microsoft Office PowerPoint</Application>
  <PresentationFormat>On-screen Show (4:3)</PresentationFormat>
  <Paragraphs>1331</Paragraphs>
  <Slides>96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96</vt:i4>
      </vt:variant>
    </vt:vector>
  </HeadingPairs>
  <TitlesOfParts>
    <vt:vector size="100" baseType="lpstr">
      <vt:lpstr>ASHP Powerpoint Templates 4-in-1</vt:lpstr>
      <vt:lpstr>Dark Template 2 (bottom)</vt:lpstr>
      <vt:lpstr>Medium Template 2</vt:lpstr>
      <vt:lpstr>Light Template 2</vt:lpstr>
      <vt:lpstr>External Benchmarking </vt:lpstr>
      <vt:lpstr>Prepared for ASHP members by the Section of Pharmacy Practice Managers Advisory Group on Pharmacy Business Management</vt:lpstr>
      <vt:lpstr>External Benchmarking</vt:lpstr>
      <vt:lpstr>Why is it here? </vt:lpstr>
      <vt:lpstr>Externally Benchmarking a  Pharmacy Department </vt:lpstr>
      <vt:lpstr>Challenges with Externally Benchmarking a Pharmacy Department</vt:lpstr>
      <vt:lpstr>And Strategies to Overcome</vt:lpstr>
      <vt:lpstr>Origin of Key Data Elements in External Benchmarking</vt:lpstr>
      <vt:lpstr>Frequently Reported Pharmacy Data Elements</vt:lpstr>
      <vt:lpstr>External Benchmarking Software Systems</vt:lpstr>
      <vt:lpstr>External Benchmarking Software Systems</vt:lpstr>
      <vt:lpstr>Productive Ratios used to Evaluate Pharmacy Services</vt:lpstr>
      <vt:lpstr>External Benchmarking Software Systems</vt:lpstr>
      <vt:lpstr>External Benchmarking Software Systems</vt:lpstr>
      <vt:lpstr>External Benchmarking Software Systems</vt:lpstr>
      <vt:lpstr>External Benchmarking Software Systems</vt:lpstr>
      <vt:lpstr>External Benchmarking Software Systems</vt:lpstr>
      <vt:lpstr>Categories for reporting Inpatient drug expenses in vendor benchmarking reports </vt:lpstr>
      <vt:lpstr>Drug cost NOT to include in Inpatient Pharmacy Cost Ratios</vt:lpstr>
      <vt:lpstr>Ways to categories outpatient drug expenses in vendor benchmarking reports</vt:lpstr>
      <vt:lpstr>Other ways to categories outpatient drug expenses in vendor benchmarking reports</vt:lpstr>
      <vt:lpstr>External Benchmarking Software Systems</vt:lpstr>
      <vt:lpstr>External Benchmarking Software Systems</vt:lpstr>
      <vt:lpstr>Other Limitations of External Benchmarking Software Systems</vt:lpstr>
      <vt:lpstr>External Benchmarking </vt:lpstr>
      <vt:lpstr>Prepared for ASHP members by the Section of Pharmacy Practice Managers Advisory Group on Pharmacy Business Management</vt:lpstr>
      <vt:lpstr>External Benchmarking</vt:lpstr>
      <vt:lpstr>Why is it here? </vt:lpstr>
      <vt:lpstr>Externally Benchmarking a  Pharmacy Department </vt:lpstr>
      <vt:lpstr>Challenges with Externally Benchmarking a Pharmacy Department</vt:lpstr>
      <vt:lpstr>And Strategies to Overcome</vt:lpstr>
      <vt:lpstr>Origin of Key Data Elements in External Benchmarking</vt:lpstr>
      <vt:lpstr>Frequently Reported Pharmacy Data Elements</vt:lpstr>
      <vt:lpstr>External Benchmarking Software Systems</vt:lpstr>
      <vt:lpstr>External Benchmarking Software Systems</vt:lpstr>
      <vt:lpstr>Productive Ratios used to Evaluate Pharmacy Services</vt:lpstr>
      <vt:lpstr>External Benchmarking Software Systems</vt:lpstr>
      <vt:lpstr>External Benchmarking Software Systems</vt:lpstr>
      <vt:lpstr>External Benchmarking Software Systems</vt:lpstr>
      <vt:lpstr>External Benchmarking Software Systems</vt:lpstr>
      <vt:lpstr>External Benchmarking Software Systems</vt:lpstr>
      <vt:lpstr>Categories for reporting Inpatient drug expenses in vendor benchmarking reports </vt:lpstr>
      <vt:lpstr>Drug cost NOT to include in Inpatient Pharmacy Cost Ratios</vt:lpstr>
      <vt:lpstr>Ways to categories outpatient drug expenses in vendor benchmarking reports</vt:lpstr>
      <vt:lpstr>Other ways to categories outpatient drug expenses in vendor benchmarking reports</vt:lpstr>
      <vt:lpstr>External Benchmarking Software Systems</vt:lpstr>
      <vt:lpstr>External Benchmarking Software Systems</vt:lpstr>
      <vt:lpstr>Other Limitations of External Benchmarking Software Systems</vt:lpstr>
      <vt:lpstr>External Benchmarking </vt:lpstr>
      <vt:lpstr>Prepared for ASHP members by the Section of Pharmacy Practice Managers Advisory Group on Pharmacy Business Management</vt:lpstr>
      <vt:lpstr>External Benchmarking</vt:lpstr>
      <vt:lpstr>Why is it here? </vt:lpstr>
      <vt:lpstr>Externally Benchmarking a  Pharmacy Department </vt:lpstr>
      <vt:lpstr>Challenges with Externally Benchmarking a Pharmacy Department</vt:lpstr>
      <vt:lpstr>And Strategies to Overcome</vt:lpstr>
      <vt:lpstr>Origin of Key Data Elements in External Benchmarking</vt:lpstr>
      <vt:lpstr>Frequently Reported Pharmacy Data Elements</vt:lpstr>
      <vt:lpstr>External Benchmarking Software Systems</vt:lpstr>
      <vt:lpstr>External Benchmarking Software Systems</vt:lpstr>
      <vt:lpstr>Productive Ratios used to Evaluate Pharmacy Services</vt:lpstr>
      <vt:lpstr>External Benchmarking Software Systems</vt:lpstr>
      <vt:lpstr>External Benchmarking Software Systems</vt:lpstr>
      <vt:lpstr>External Benchmarking Software Systems</vt:lpstr>
      <vt:lpstr>External Benchmarking Software Systems</vt:lpstr>
      <vt:lpstr>External Benchmarking Software Systems</vt:lpstr>
      <vt:lpstr>Categories for reporting Inpatient drug expenses in vendor benchmarking reports </vt:lpstr>
      <vt:lpstr>Drug cost NOT to include in Inpatient Pharmacy Cost Ratios</vt:lpstr>
      <vt:lpstr>Ways to categories outpatient drug expenses in vendor benchmarking reports</vt:lpstr>
      <vt:lpstr>Other ways to categories outpatient drug expenses in vendor benchmarking reports</vt:lpstr>
      <vt:lpstr>External Benchmarking Software Systems</vt:lpstr>
      <vt:lpstr>External Benchmarking Software Systems</vt:lpstr>
      <vt:lpstr>Other Limitations of External Benchmarking Software Systems</vt:lpstr>
      <vt:lpstr>External Benchmarking </vt:lpstr>
      <vt:lpstr>Prepared for ASHP members by the Section of Pharmacy Practice Managers Advisory Group on Pharmacy Business Management</vt:lpstr>
      <vt:lpstr>External Benchmarking</vt:lpstr>
      <vt:lpstr>Why is it here? </vt:lpstr>
      <vt:lpstr>Externally Benchmarking a  Pharmacy Department </vt:lpstr>
      <vt:lpstr>Challenges with Externally Benchmarking a Pharmacy Department</vt:lpstr>
      <vt:lpstr>And Strategies to Overcome</vt:lpstr>
      <vt:lpstr>Origin of Key Data Elements in External Benchmarking</vt:lpstr>
      <vt:lpstr>Frequently Reported Pharmacy Data Elements</vt:lpstr>
      <vt:lpstr>External Benchmarking Software Systems</vt:lpstr>
      <vt:lpstr>External Benchmarking Software Systems</vt:lpstr>
      <vt:lpstr>Productive Ratios used to Evaluate Pharmacy Services</vt:lpstr>
      <vt:lpstr>External Benchmarking Software Systems</vt:lpstr>
      <vt:lpstr>External Benchmarking Software Systems</vt:lpstr>
      <vt:lpstr>External Benchmarking Software Systems</vt:lpstr>
      <vt:lpstr>External Benchmarking Software Systems</vt:lpstr>
      <vt:lpstr>External Benchmarking Software Systems</vt:lpstr>
      <vt:lpstr>Categories for reporting Inpatient drug expenses in vendor benchmarking reports </vt:lpstr>
      <vt:lpstr>Drug cost NOT to include in Inpatient Pharmacy Cost Ratios</vt:lpstr>
      <vt:lpstr>Ways to categories outpatient drug expenses in vendor benchmarking reports</vt:lpstr>
      <vt:lpstr>Other ways to categories outpatient drug expenses in vendor benchmarking reports</vt:lpstr>
      <vt:lpstr>External Benchmarking Software Systems</vt:lpstr>
      <vt:lpstr>External Benchmarking Software Systems</vt:lpstr>
      <vt:lpstr>Other Limitations of External Benchmarking Software Systems</vt:lpstr>
    </vt:vector>
  </TitlesOfParts>
  <Company>American Society of Health-System Pharmacists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External Benchmarking </dc:title>
  <dc:creator>Thrity Rangwala</dc:creator>
  <cp:lastModifiedBy>David Chen</cp:lastModifiedBy>
  <cp:revision>3</cp:revision>
  <dcterms:created xsi:type="dcterms:W3CDTF">2017-10-30T14:45:39Z</dcterms:created>
  <dcterms:modified xsi:type="dcterms:W3CDTF">2017-10-30T15:53:58Z</dcterms:modified>
</cp:coreProperties>
</file>