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  <p:sldMasterId id="2147483680" r:id="rId4"/>
  </p:sldMasterIdLst>
  <p:notesMasterIdLst>
    <p:notesMasterId r:id="rId101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  <p:sldId id="344" r:id="rId92"/>
    <p:sldId id="345" r:id="rId93"/>
    <p:sldId id="346" r:id="rId94"/>
    <p:sldId id="347" r:id="rId95"/>
    <p:sldId id="348" r:id="rId96"/>
    <p:sldId id="349" r:id="rId97"/>
    <p:sldId id="350" r:id="rId98"/>
    <p:sldId id="351" r:id="rId99"/>
    <p:sldId id="352" r:id="rId10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60E"/>
    <a:srgbClr val="BAE3F7"/>
    <a:srgbClr val="206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84" autoAdjust="0"/>
    <p:restoredTop sz="94660"/>
  </p:normalViewPr>
  <p:slideViewPr>
    <p:cSldViewPr>
      <p:cViewPr>
        <p:scale>
          <a:sx n="100" d="100"/>
          <a:sy n="100" d="100"/>
        </p:scale>
        <p:origin x="-26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presProps" Target="pres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518AC-6384-4F60-BA99-3A5EC6E139B1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A0EEB-F398-4B7B-B182-3AB1BD9BDE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202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3761AFA-1C99-4E5F-8065-84D11AA2F6B0}" type="slidenum">
              <a:rPr lang="en-US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mtClean="0"/>
          </a:p>
        </p:txBody>
      </p:sp>
      <p:sp>
        <p:nvSpPr>
          <p:cNvPr id="1198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981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198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3EDC33C-761E-4951-B27F-DF2492CE5AB9}" type="slidenum">
              <a:rPr lang="en-US" altLang="en-US"/>
              <a:pPr algn="r" eaLnBrk="1" hangingPunct="1"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1DEE276-6B3F-4B1B-86A8-1BE18623FF83}" type="slidenum">
              <a:rPr lang="en-US" altLang="en-US" smtClean="0"/>
              <a:pPr eaLnBrk="1" hangingPunct="1">
                <a:spcBef>
                  <a:spcPct val="0"/>
                </a:spcBef>
              </a:pPr>
              <a:t>27</a:t>
            </a:fld>
            <a:endParaRPr lang="en-US" altLang="en-US" smtClean="0"/>
          </a:p>
        </p:txBody>
      </p:sp>
      <p:sp>
        <p:nvSpPr>
          <p:cNvPr id="12083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083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083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712234B-8470-4216-9A15-8EF535BC12EB}" type="slidenum">
              <a:rPr lang="en-US" altLang="en-US"/>
              <a:pPr algn="r" eaLnBrk="1" hangingPunct="1">
                <a:spcBef>
                  <a:spcPct val="0"/>
                </a:spcBef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11858BA-D90A-4935-86B0-F6F4814D0B8D}" type="slidenum">
              <a:rPr lang="en-US" altLang="en-US" smtClean="0"/>
              <a:pPr eaLnBrk="1" hangingPunct="1">
                <a:spcBef>
                  <a:spcPct val="0"/>
                </a:spcBef>
              </a:pPr>
              <a:t>51</a:t>
            </a:fld>
            <a:endParaRPr lang="en-US" altLang="en-US" smtClean="0"/>
          </a:p>
        </p:txBody>
      </p:sp>
      <p:sp>
        <p:nvSpPr>
          <p:cNvPr id="12185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186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1861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DDDA4AE-2087-4AB1-88EF-624148921287}" type="slidenum">
              <a:rPr lang="en-US" altLang="en-US"/>
              <a:pPr algn="r" eaLnBrk="1" hangingPunct="1">
                <a:spcBef>
                  <a:spcPct val="0"/>
                </a:spcBef>
              </a:pPr>
              <a:t>51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AB05829-0788-41BA-A88C-5200DC3F5E18}" type="slidenum">
              <a:rPr lang="en-US" altLang="en-US" smtClean="0"/>
              <a:pPr eaLnBrk="1" hangingPunct="1">
                <a:spcBef>
                  <a:spcPct val="0"/>
                </a:spcBef>
              </a:pPr>
              <a:t>75</a:t>
            </a:fld>
            <a:endParaRPr lang="en-US" altLang="en-US" smtClean="0"/>
          </a:p>
        </p:txBody>
      </p:sp>
      <p:sp>
        <p:nvSpPr>
          <p:cNvPr id="12288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88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22885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3C3F2FC-C9DD-4C75-BDE9-EC0A2F70603C}" type="slidenum">
              <a:rPr lang="en-US" altLang="en-US"/>
              <a:pPr algn="r" eaLnBrk="1" hangingPunct="1">
                <a:spcBef>
                  <a:spcPct val="0"/>
                </a:spcBef>
              </a:pPr>
              <a:t>75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4478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BAE3F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0909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908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05000" y="5105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9175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5000" y="5672138"/>
            <a:ext cx="54864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F2760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623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622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7763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200400"/>
            <a:ext cx="4040188" cy="29352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200400"/>
            <a:ext cx="4041775" cy="2925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287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799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6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rgbClr val="2068B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BAE3F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90800"/>
            <a:ext cx="8229600" cy="353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000" smtClean="0"/>
              <a:t>External Benchmarking </a:t>
            </a:r>
          </a:p>
        </p:txBody>
      </p:sp>
      <p:sp>
        <p:nvSpPr>
          <p:cNvPr id="20483" name="Subtitle 2"/>
          <p:cNvSpPr>
            <a:spLocks noGrp="1"/>
          </p:cNvSpPr>
          <p:nvPr>
            <p:ph type="subTitle" idx="1"/>
          </p:nvPr>
        </p:nvSpPr>
        <p:spPr>
          <a:xfrm>
            <a:off x="3962400" y="3352800"/>
            <a:ext cx="3429000" cy="1143000"/>
          </a:xfrm>
        </p:spPr>
        <p:txBody>
          <a:bodyPr>
            <a:normAutofit fontScale="92500"/>
          </a:bodyPr>
          <a:lstStyle/>
          <a:p>
            <a:r>
              <a:rPr lang="en-US" altLang="en-US" sz="2800" dirty="0" smtClean="0"/>
              <a:t>Challenges, Limitations, and Strategies</a:t>
            </a:r>
          </a:p>
        </p:txBody>
      </p:sp>
    </p:spTree>
    <p:extLst>
      <p:ext uri="{BB962C8B-B14F-4D97-AF65-F5344CB8AC3E}">
        <p14:creationId xmlns:p14="http://schemas.microsoft.com/office/powerpoint/2010/main" val="3443403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smtClean="0"/>
              <a:t>	Reported productivity ratios and performance indicators are flawed and used inappropriately within hospitals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Understand the mathematical formulas behind all reported ratios</a:t>
            </a:r>
          </a:p>
          <a:p>
            <a:pPr lvl="1"/>
            <a:r>
              <a:rPr lang="en-US" altLang="en-US" smtClean="0"/>
              <a:t>Insist on including drug cost and total pharmacy cost performance ratios  side-by-side with productivity ratios</a:t>
            </a:r>
          </a:p>
        </p:txBody>
      </p:sp>
    </p:spTree>
    <p:extLst>
      <p:ext uri="{BB962C8B-B14F-4D97-AF65-F5344CB8AC3E}">
        <p14:creationId xmlns:p14="http://schemas.microsoft.com/office/powerpoint/2010/main" val="2109301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mtClean="0"/>
              <a:t>Select productivity and cost ratios wisely preferred ratio denominators include</a:t>
            </a:r>
          </a:p>
          <a:p>
            <a:pPr lvl="2"/>
            <a:r>
              <a:rPr lang="en-US" altLang="en-US" smtClean="0"/>
              <a:t>Patient discharges rather than patient days</a:t>
            </a:r>
          </a:p>
          <a:p>
            <a:pPr lvl="2"/>
            <a:r>
              <a:rPr lang="en-US" altLang="en-US" smtClean="0"/>
              <a:t>Orders processed rather than doses dispensed</a:t>
            </a:r>
          </a:p>
        </p:txBody>
      </p:sp>
      <p:pic>
        <p:nvPicPr>
          <p:cNvPr id="30724" name="Picture 7" descr="C:\Documents and Settings\jtemple\Local Settings\Temporary Internet Files\Content.IE5\ISPS3K6H\MCj0290887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6576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10" descr="C:\Documents and Settings\jtemple\Local Settings\Temporary Internet Files\Content.IE5\JDXEJB8P\MCj040423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10000"/>
            <a:ext cx="27432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0664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229600" cy="1143000"/>
          </a:xfrm>
        </p:spPr>
        <p:txBody>
          <a:bodyPr/>
          <a:lstStyle/>
          <a:p>
            <a:r>
              <a:rPr lang="en-US" altLang="en-US" sz="3200" smtClean="0"/>
              <a:t>Productive Ratios used to Evaluate Pharmacy Services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381000" y="1543050"/>
          <a:ext cx="8763000" cy="4032272"/>
        </p:xfrm>
        <a:graphic>
          <a:graphicData uri="http://schemas.openxmlformats.org/drawingml/2006/table">
            <a:tbl>
              <a:tblPr/>
              <a:tblGrid>
                <a:gridCol w="4381500"/>
                <a:gridCol w="4381500"/>
              </a:tblGrid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Labor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Cost-Based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8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patient day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CMI-weighted revenue-adjusted patient days)</a:t>
                      </a:r>
                      <a:b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Pharmacy Intensity weighted patient days)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(paid)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100 admissions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discharge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dose billed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order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occupied bed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1788" name="Rectangle 1"/>
          <p:cNvSpPr>
            <a:spLocks noChangeArrowheads="1"/>
          </p:cNvSpPr>
          <p:nvPr/>
        </p:nvSpPr>
        <p:spPr bwMode="auto">
          <a:xfrm>
            <a:off x="228600" y="5562600"/>
            <a:ext cx="1381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altLang="en-US" sz="1100" b="0" baseline="3000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A </a:t>
            </a:r>
            <a:r>
              <a:rPr lang="en-US" altLang="en-US" sz="1100" b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Preferred metrics.</a:t>
            </a:r>
            <a:endParaRPr lang="en-US" altLang="en-US" sz="1800" b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99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905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</a:t>
            </a:r>
            <a:r>
              <a:rPr lang="en-US" altLang="en-US" sz="1800" smtClean="0"/>
              <a:t> </a:t>
            </a:r>
          </a:p>
          <a:p>
            <a:pPr>
              <a:buFontTx/>
              <a:buNone/>
            </a:pPr>
            <a:r>
              <a:rPr lang="en-US" altLang="en-US" sz="1800" smtClean="0"/>
              <a:t>	Case Mix Index (CMI) is a flawed measure, routinely used to approximate pharmacy-specific patient acuity and medication resource consumption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Adjust acuity using a pharmacy intensity score rather than CMI</a:t>
            </a:r>
          </a:p>
          <a:p>
            <a:pPr>
              <a:buFontTx/>
              <a:buNone/>
            </a:pPr>
            <a:endParaRPr lang="en-US" altLang="en-US" sz="180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4419600"/>
          <a:ext cx="7696200" cy="1085908"/>
        </p:xfrm>
        <a:graphic>
          <a:graphicData uri="http://schemas.openxmlformats.org/drawingml/2006/table">
            <a:tbl>
              <a:tblPr/>
              <a:tblGrid>
                <a:gridCol w="2044700"/>
                <a:gridCol w="2527300"/>
                <a:gridCol w="3124200"/>
              </a:tblGrid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DRG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CMI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Pharmacy Intensity Score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Hip Replacement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7.8   (8%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5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Kidney Transplant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27.5 (28%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2790" name="TextBox 4"/>
          <p:cNvSpPr txBox="1">
            <a:spLocks noChangeArrowheads="1"/>
          </p:cNvSpPr>
          <p:nvPr/>
        </p:nvSpPr>
        <p:spPr bwMode="auto">
          <a:xfrm>
            <a:off x="381000" y="4038600"/>
            <a:ext cx="1600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i="1">
                <a:solidFill>
                  <a:schemeClr val="tx1"/>
                </a:solidFill>
                <a:latin typeface="Arial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1263532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 </a:t>
            </a:r>
          </a:p>
          <a:p>
            <a:pPr>
              <a:buFontTx/>
              <a:buNone/>
            </a:pPr>
            <a:r>
              <a:rPr lang="en-US" altLang="en-US" sz="1800" i="1" smtClean="0"/>
              <a:t>	</a:t>
            </a:r>
            <a:r>
              <a:rPr lang="en-US" altLang="en-US" sz="1800" smtClean="0"/>
              <a:t>Characteristic questions do not reflect current pharmacy best practice, nor assist with selection of a meaningful peer group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Evaluate characteristic question responses carefully and select a peer group of 15 -20 organizations that are most similar to yours</a:t>
            </a:r>
          </a:p>
          <a:p>
            <a:pPr lvl="1"/>
            <a:r>
              <a:rPr lang="en-US" altLang="en-US" sz="1800" smtClean="0"/>
              <a:t>Work to understand everything about each hospitals pharmacy department</a:t>
            </a:r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r>
              <a:rPr lang="en-US" altLang="en-US" sz="1800" smtClean="0"/>
              <a:t>Compare your services to your peer group with respect to the implementation of best practices</a:t>
            </a:r>
            <a:endParaRPr lang="en-US" alt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4419600"/>
          <a:ext cx="7467600" cy="889070"/>
        </p:xfrm>
        <a:graphic>
          <a:graphicData uri="http://schemas.openxmlformats.org/drawingml/2006/table">
            <a:tbl>
              <a:tblPr/>
              <a:tblGrid>
                <a:gridCol w="2286000"/>
                <a:gridCol w="2514600"/>
                <a:gridCol w="2667000"/>
              </a:tblGrid>
              <a:tr h="371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Clinical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Practice Model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Distributive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Hours of Operation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How data elements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are reported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231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Limitation:</a:t>
            </a:r>
            <a:r>
              <a:rPr lang="en-US" altLang="en-US" sz="21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smtClean="0"/>
              <a:t>	Department definitions and divisions do not allow for data to be submitted to draw meaningful comparisons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Outpatient drug costs are soaring each year from infusion centers and high cost procedure areas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Inpatient drug costs are now the minority and approximated with a revenue adjustment factor</a:t>
            </a:r>
          </a:p>
          <a:p>
            <a:pPr lvl="1">
              <a:lnSpc>
                <a:spcPct val="80000"/>
              </a:lnSpc>
            </a:pPr>
            <a:endParaRPr lang="en-US" altLang="en-US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Strategy to Overcome: 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Develop a system to segregate inpatient drug costs from all other drug costs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Benchmark inpatient costs as a single department, to prevent high cost ambulatory drug from influencing inpatient performance </a:t>
            </a:r>
          </a:p>
        </p:txBody>
      </p:sp>
    </p:spTree>
    <p:extLst>
      <p:ext uri="{BB962C8B-B14F-4D97-AF65-F5344CB8AC3E}">
        <p14:creationId xmlns:p14="http://schemas.microsoft.com/office/powerpoint/2010/main" val="1923123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Drug expenses are not reported or grouped in a meaningful way to reflect areas of major drug expense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Evaluate your drug expense breakouts by drug class categories and ensure they are consistent across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17812138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Limitation: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	</a:t>
            </a:r>
            <a:r>
              <a:rPr lang="en-US" altLang="en-US" sz="2300" smtClean="0"/>
              <a:t>Normalizations are not applied consistently across hospitals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smtClean="0"/>
              <a:t>		e.g. Hospital expense for radiologic contrast media, volatile anesthetics gases, hemophilia factors, IVIG, and albumin may not always be reported as pharmacy drug cost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3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Strategy to Overcome: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Understand the normalization system and confirm they are applied equally across all hospitals in your peer group</a:t>
            </a:r>
          </a:p>
          <a:p>
            <a:pPr>
              <a:lnSpc>
                <a:spcPct val="90000"/>
              </a:lnSpc>
            </a:pPr>
            <a:endParaRPr lang="en-US" altLang="en-US" sz="2300" smtClean="0"/>
          </a:p>
        </p:txBody>
      </p:sp>
    </p:spTree>
    <p:extLst>
      <p:ext uri="{BB962C8B-B14F-4D97-AF65-F5344CB8AC3E}">
        <p14:creationId xmlns:p14="http://schemas.microsoft.com/office/powerpoint/2010/main" val="3958782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839200" cy="1143000"/>
          </a:xfrm>
        </p:spPr>
        <p:txBody>
          <a:bodyPr/>
          <a:lstStyle/>
          <a:p>
            <a:r>
              <a:rPr lang="en-US" altLang="en-US" sz="2000" smtClean="0"/>
              <a:t>Categories for reporting Inpatient drug expenses in vendor benchmarking reports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838200"/>
          <a:ext cx="8077200" cy="4772025"/>
        </p:xfrm>
        <a:graphic>
          <a:graphicData uri="http://schemas.openxmlformats.org/drawingml/2006/table">
            <a:tbl>
              <a:tblPr/>
              <a:tblGrid>
                <a:gridCol w="2506717"/>
                <a:gridCol w="696310"/>
                <a:gridCol w="765941"/>
                <a:gridCol w="4108232"/>
              </a:tblGrid>
              <a:tr h="28163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Inpatient Pharmacy Department:</a:t>
                      </a:r>
                    </a:p>
                  </a:txBody>
                  <a:tcPr marL="9525" marR="9525" marT="952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3,918,000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2,015,000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antineoplastic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1,500,000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Transplant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1,266,000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Cyclosporine, mycophenolate, sirolimus, tacrolimus, basiliximab, daclizumab, muromonab-CD3, anti-thymocyte globulin, cytomegalovirus immune globulin, lymphocyte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1,035,000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Large and Small Volume Solutions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750,000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large and small volume IV, nutrition, and irrigation solutions (includes products purchased by both Pharmacy and Material Service)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600,000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 (Diprivan)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485,000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 (Trasylol)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225,000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180,000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strengths and sizes of 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Inpatient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4,699,000 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not included in above categories, nor excluded in categories below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619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0" y="990600"/>
          <a:ext cx="8305800" cy="4406900"/>
        </p:xfrm>
        <a:graphic>
          <a:graphicData uri="http://schemas.openxmlformats.org/drawingml/2006/table">
            <a:tbl>
              <a:tblPr/>
              <a:tblGrid>
                <a:gridCol w="3048000"/>
                <a:gridCol w="762000"/>
                <a:gridCol w="838200"/>
                <a:gridCol w="3657600"/>
              </a:tblGrid>
              <a:tr h="4937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reported in the vendor's system, but should NOT be included in computation of cost ratios due to site-to-site variability in purchasing practices: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Hemophilia Factors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1,050,000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Factors VIIa, VIII, and IX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239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Radiology Contrast Media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1,115,000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contrast media  (Note: this value also is reported in Radiology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07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 (e.g., desflurane, halothane, isoflurane, sevoflurane) (Note: this value also is reported in Anesthesia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Excluded from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2,565,000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Grand Total Inpatient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19,688,000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Sum of totals from two sections above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38960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r>
              <a:rPr lang="en-US" altLang="en-US" sz="2000" smtClean="0"/>
              <a:t>Drug cost NOT to include in Inpatient Pharmacy Cost Ratios</a:t>
            </a:r>
          </a:p>
        </p:txBody>
      </p:sp>
    </p:spTree>
    <p:extLst>
      <p:ext uri="{BB962C8B-B14F-4D97-AF65-F5344CB8AC3E}">
        <p14:creationId xmlns:p14="http://schemas.microsoft.com/office/powerpoint/2010/main" val="2382968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848600" cy="12192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400" dirty="0" smtClean="0"/>
              <a:t>Prepared for ASHP members by the Section of Pharmacy Practice Managers Advisory Group on Pharmacy Business Management</a:t>
            </a:r>
          </a:p>
        </p:txBody>
      </p:sp>
      <p:pic>
        <p:nvPicPr>
          <p:cNvPr id="2150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4750" y="2286000"/>
            <a:ext cx="3117850" cy="231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5960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696200" cy="4422775"/>
        </p:xfrm>
        <a:graphic>
          <a:graphicData uri="http://schemas.openxmlformats.org/drawingml/2006/table">
            <a:tbl>
              <a:tblPr/>
              <a:tblGrid>
                <a:gridCol w="1924050"/>
                <a:gridCol w="1924050"/>
                <a:gridCol w="1924050"/>
                <a:gridCol w="1924050"/>
              </a:tblGrid>
              <a:tr h="45747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he following categories of drug expense should be included in computation of cost ratios for the Outpatient Pharmacy Department, and this should be reported separately from inpatient data: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8,335,000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 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875,000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195,000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629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Clinics / Outpatient Areas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4,265,000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987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2000" smtClean="0"/>
              <a:t>Ways to categories outpatient drug expenses in vendor benchmarking reports</a:t>
            </a:r>
          </a:p>
        </p:txBody>
      </p:sp>
    </p:spTree>
    <p:extLst>
      <p:ext uri="{BB962C8B-B14F-4D97-AF65-F5344CB8AC3E}">
        <p14:creationId xmlns:p14="http://schemas.microsoft.com/office/powerpoint/2010/main" val="2145845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229600" cy="1143000"/>
          </a:xfrm>
        </p:spPr>
        <p:txBody>
          <a:bodyPr/>
          <a:lstStyle/>
          <a:p>
            <a:r>
              <a:rPr lang="en-US" altLang="en-US" sz="2000" smtClean="0"/>
              <a:t>Other ways to categories outpatient drug expenses in vendor benchmarking reports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848600" cy="4408488"/>
        </p:xfrm>
        <a:graphic>
          <a:graphicData uri="http://schemas.openxmlformats.org/drawingml/2006/table">
            <a:tbl>
              <a:tblPr/>
              <a:tblGrid>
                <a:gridCol w="2079544"/>
                <a:gridCol w="670821"/>
                <a:gridCol w="670821"/>
                <a:gridCol w="4427414"/>
              </a:tblGrid>
              <a:tr h="314319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Outpatient Pharmacy Department, and this should be reported separately from inpatient data:</a:t>
                      </a:r>
                      <a:endParaRPr kumimoji="0" lang="en-US" sz="10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5,200,000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oncology (antineoplastic)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1,300,000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 (Remicade)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Enzyme Deficiency Replacement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Agalsidase beta (Fabrazyme), alglucerase (Ceredase) alpha1-proteinase inhibitor (Aralast, Prolastin)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 (Visudyne)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 type A and type 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Antiemetics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Aprepitant, granisetron, meclizine, ondansetron, prochlorperazine, trimethobenzamide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80,000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 (Xolair)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60,000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Vaccines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40,000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vaccines and toxoids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 /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2,490,000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597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24799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Pharmaceutical manufacture rebates and expired drug credits are not applied consistently across hospitals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Ensure your rebate and expired drug credits are factored out of your cost ratios</a:t>
            </a:r>
          </a:p>
        </p:txBody>
      </p:sp>
    </p:spTree>
    <p:extLst>
      <p:ext uri="{BB962C8B-B14F-4D97-AF65-F5344CB8AC3E}">
        <p14:creationId xmlns:p14="http://schemas.microsoft.com/office/powerpoint/2010/main" val="739623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Disproportionate share (340-B) contract participation is not consistently flagged in vendor systems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If you are not a 340-B hospital ensure you do not have 340-b hospitals in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20723440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Other Limitations of External Benchmarking Software Systems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Limitations:</a:t>
            </a:r>
          </a:p>
          <a:p>
            <a:pPr lvl="1"/>
            <a:r>
              <a:rPr lang="en-US" altLang="en-US" smtClean="0"/>
              <a:t>Data reporting instructions are unclear, leading to inaccurate reporting for many hospitals</a:t>
            </a:r>
          </a:p>
          <a:p>
            <a:pPr lvl="1"/>
            <a:r>
              <a:rPr lang="en-US" altLang="en-US" smtClean="0"/>
              <a:t>Lack of quality assurance for reported data</a:t>
            </a:r>
          </a:p>
          <a:p>
            <a:pPr lvl="1"/>
            <a:r>
              <a:rPr lang="en-US" altLang="en-US" smtClean="0"/>
              <a:t>Clinical workload performance measures are ambiguous, unclear and lack meaning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Ask lots of questions (?) to understand</a:t>
            </a:r>
          </a:p>
          <a:p>
            <a:pPr lvl="1"/>
            <a:r>
              <a:rPr lang="en-US" altLang="en-US" smtClean="0"/>
              <a:t>Work closely with your hospitals data coordinator</a:t>
            </a:r>
          </a:p>
        </p:txBody>
      </p:sp>
    </p:spTree>
    <p:extLst>
      <p:ext uri="{BB962C8B-B14F-4D97-AF65-F5344CB8AC3E}">
        <p14:creationId xmlns:p14="http://schemas.microsoft.com/office/powerpoint/2010/main" val="17901221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000" smtClean="0"/>
              <a:t>External Benchmarking </a:t>
            </a:r>
          </a:p>
        </p:txBody>
      </p:sp>
      <p:sp>
        <p:nvSpPr>
          <p:cNvPr id="45059" name="Subtitle 2"/>
          <p:cNvSpPr>
            <a:spLocks noGrp="1"/>
          </p:cNvSpPr>
          <p:nvPr>
            <p:ph type="subTitle" idx="1"/>
          </p:nvPr>
        </p:nvSpPr>
        <p:spPr>
          <a:xfrm>
            <a:off x="3962400" y="3352800"/>
            <a:ext cx="4495800" cy="1371600"/>
          </a:xfrm>
        </p:spPr>
        <p:txBody>
          <a:bodyPr/>
          <a:lstStyle/>
          <a:p>
            <a:r>
              <a:rPr lang="en-US" altLang="en-US" sz="2800" smtClean="0"/>
              <a:t>Challenges, Limitations, and Strategies</a:t>
            </a:r>
          </a:p>
        </p:txBody>
      </p:sp>
    </p:spTree>
    <p:extLst>
      <p:ext uri="{BB962C8B-B14F-4D97-AF65-F5344CB8AC3E}">
        <p14:creationId xmlns:p14="http://schemas.microsoft.com/office/powerpoint/2010/main" val="11024781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400" smtClean="0"/>
              <a:t>Prepared for ASHP members by the Section of Pharmacy Practice Managers Advisory Group on Pharmacy Business Management</a:t>
            </a:r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457200" y="5486400"/>
            <a:ext cx="670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0">
                <a:solidFill>
                  <a:schemeClr val="tx1"/>
                </a:solidFill>
                <a:latin typeface="Arial" charset="0"/>
              </a:rPr>
              <a:t>http://www.ashp.org/Import/MEMBERCENTER/Sections/SectionofPharmacyPracticeManagers/AboutThisSection/SAGonPharmacyBusinessManagement.aspx</a:t>
            </a:r>
          </a:p>
        </p:txBody>
      </p:sp>
      <p:pic>
        <p:nvPicPr>
          <p:cNvPr id="4608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4750" y="2286000"/>
            <a:ext cx="3117850" cy="231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0003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External Benchmarking</a:t>
            </a:r>
          </a:p>
        </p:txBody>
      </p:sp>
      <p:sp>
        <p:nvSpPr>
          <p:cNvPr id="4710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Provides a tangible means for hospital administrators to compare operational and financial data</a:t>
            </a:r>
          </a:p>
          <a:p>
            <a:pPr lvl="1"/>
            <a:r>
              <a:rPr lang="en-US" altLang="en-US" smtClean="0"/>
              <a:t>At the unit level </a:t>
            </a:r>
          </a:p>
          <a:p>
            <a:pPr lvl="1"/>
            <a:r>
              <a:rPr lang="en-US" altLang="en-US" smtClean="0"/>
              <a:t>At the department level</a:t>
            </a:r>
          </a:p>
          <a:p>
            <a:pPr lvl="1"/>
            <a:r>
              <a:rPr lang="en-US" altLang="en-US" smtClean="0"/>
              <a:t>At the organization level</a:t>
            </a:r>
          </a:p>
          <a:p>
            <a:r>
              <a:rPr lang="en-US" altLang="en-US" smtClean="0"/>
              <a:t>Allows administrators to target key areas for cost control and performance improvement</a:t>
            </a:r>
          </a:p>
        </p:txBody>
      </p:sp>
    </p:spTree>
    <p:extLst>
      <p:ext uri="{BB962C8B-B14F-4D97-AF65-F5344CB8AC3E}">
        <p14:creationId xmlns:p14="http://schemas.microsoft.com/office/powerpoint/2010/main" val="20138535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is it here? 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Shrinking margins and rising costs for pharmaceuticals</a:t>
            </a:r>
          </a:p>
          <a:p>
            <a:r>
              <a:rPr lang="en-US" altLang="en-US" smtClean="0"/>
              <a:t>Changes to prospective reimbursement</a:t>
            </a:r>
          </a:p>
          <a:p>
            <a:r>
              <a:rPr lang="en-US" altLang="en-US" smtClean="0"/>
              <a:t>Improved operational performance</a:t>
            </a:r>
          </a:p>
          <a:p>
            <a:pPr lvl="1"/>
            <a:r>
              <a:rPr lang="en-US" altLang="en-US" smtClean="0"/>
              <a:t>Do more with less</a:t>
            </a:r>
          </a:p>
          <a:p>
            <a:r>
              <a:rPr lang="en-US" altLang="en-US" smtClean="0"/>
              <a:t>Demands for quality and safety, along side increased patient acuity </a:t>
            </a:r>
          </a:p>
          <a:p>
            <a:pPr lvl="1"/>
            <a:r>
              <a:rPr lang="en-US" altLang="en-US" smtClean="0"/>
              <a:t>Shifting complicated care from inpatient to the ambulatory setting</a:t>
            </a:r>
          </a:p>
        </p:txBody>
      </p:sp>
    </p:spTree>
    <p:extLst>
      <p:ext uri="{BB962C8B-B14F-4D97-AF65-F5344CB8AC3E}">
        <p14:creationId xmlns:p14="http://schemas.microsoft.com/office/powerpoint/2010/main" val="1938367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Externally Benchmarking a </a:t>
            </a:r>
            <a:br>
              <a:rPr lang="en-US" altLang="en-US" sz="3200" smtClean="0"/>
            </a:br>
            <a:r>
              <a:rPr lang="en-US" altLang="en-US" sz="3200" smtClean="0"/>
              <a:t>Pharmacy Department 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 tool to assist with external labor productivity monitoring and financial performance</a:t>
            </a:r>
          </a:p>
          <a:p>
            <a:pPr>
              <a:buFontTx/>
              <a:buNone/>
            </a:pPr>
            <a:r>
              <a:rPr lang="en-US" altLang="en-US" i="1" smtClean="0"/>
              <a:t>Strength:</a:t>
            </a:r>
          </a:p>
          <a:p>
            <a:pPr lvl="1"/>
            <a:r>
              <a:rPr lang="en-US" altLang="en-US" smtClean="0"/>
              <a:t>to find and implement best practices of peer organizations (includes patient care services)</a:t>
            </a:r>
          </a:p>
          <a:p>
            <a:pPr>
              <a:buFontTx/>
              <a:buNone/>
            </a:pPr>
            <a:r>
              <a:rPr lang="en-US" altLang="en-US" i="1" smtClean="0"/>
              <a:t>Weakness: </a:t>
            </a:r>
          </a:p>
          <a:p>
            <a:pPr lvl="1"/>
            <a:r>
              <a:rPr lang="en-US" altLang="en-US" smtClean="0"/>
              <a:t>productivity targets from external benchmark vendors are at odds with pharmacy department goals for expanding clinical services and implementing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2021517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External Benchmarking</a:t>
            </a:r>
          </a:p>
        </p:txBody>
      </p:sp>
      <p:sp>
        <p:nvSpPr>
          <p:cNvPr id="22531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Provides a tangible means for hospital administrators to compare operational and financial data</a:t>
            </a:r>
          </a:p>
          <a:p>
            <a:pPr lvl="1"/>
            <a:r>
              <a:rPr lang="en-US" altLang="en-US" smtClean="0"/>
              <a:t>At the unit level </a:t>
            </a:r>
          </a:p>
          <a:p>
            <a:pPr lvl="1"/>
            <a:r>
              <a:rPr lang="en-US" altLang="en-US" smtClean="0"/>
              <a:t>At the department level</a:t>
            </a:r>
          </a:p>
          <a:p>
            <a:pPr lvl="1"/>
            <a:r>
              <a:rPr lang="en-US" altLang="en-US" smtClean="0"/>
              <a:t>At the organization level</a:t>
            </a:r>
          </a:p>
          <a:p>
            <a:r>
              <a:rPr lang="en-US" altLang="en-US" smtClean="0"/>
              <a:t>Allows administrators to target key areas for cost control and performance improvement</a:t>
            </a:r>
          </a:p>
        </p:txBody>
      </p:sp>
    </p:spTree>
    <p:extLst>
      <p:ext uri="{BB962C8B-B14F-4D97-AF65-F5344CB8AC3E}">
        <p14:creationId xmlns:p14="http://schemas.microsoft.com/office/powerpoint/2010/main" val="30454047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Challenges with Externally Benchmarking a Pharmacy Department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Assesses pharmacy value and productivity using staffing and workload ratios derived from product distribution not clinical services</a:t>
            </a:r>
          </a:p>
          <a:p>
            <a:r>
              <a:rPr lang="en-US" altLang="en-US" smtClean="0"/>
              <a:t>Unable to associate total cost of care with individual department costs and services (including clinical practice)</a:t>
            </a:r>
          </a:p>
          <a:p>
            <a:r>
              <a:rPr lang="en-US" altLang="en-US" smtClean="0"/>
              <a:t>Unable to measure patient outcomes and the impact quality and safety measures have on patient outcomes</a:t>
            </a:r>
          </a:p>
        </p:txBody>
      </p:sp>
    </p:spTree>
    <p:extLst>
      <p:ext uri="{BB962C8B-B14F-4D97-AF65-F5344CB8AC3E}">
        <p14:creationId xmlns:p14="http://schemas.microsoft.com/office/powerpoint/2010/main" val="6908513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038600"/>
            <a:ext cx="7772400" cy="1362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898989"/>
                </a:solidFill>
              </a:rPr>
              <a:t>And Strategies to Overcome</a:t>
            </a:r>
            <a:endParaRPr lang="en-US" sz="2800" dirty="0"/>
          </a:p>
        </p:txBody>
      </p:sp>
      <p:sp>
        <p:nvSpPr>
          <p:cNvPr id="9219" name="Subtitle 4"/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772400" cy="15001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sz="2800" smtClean="0"/>
              <a:t>EXTERNAL BENCHMARKING LIMITATIONS USING VENDORS SYSTEMS</a:t>
            </a:r>
            <a:endParaRPr lang="en-US" altLang="en-US" sz="28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72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Origin of Key Data Elements in External Benchmarking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Operating statistics provide the foundation for data reported to an external benchmarking software system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General ledger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Payroll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Charge master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Monthly financials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Manual statistics reported by departments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Billing and coding data</a:t>
            </a:r>
          </a:p>
        </p:txBody>
      </p:sp>
    </p:spTree>
    <p:extLst>
      <p:ext uri="{BB962C8B-B14F-4D97-AF65-F5344CB8AC3E}">
        <p14:creationId xmlns:p14="http://schemas.microsoft.com/office/powerpoint/2010/main" val="36288966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Frequently Reported Pharmacy Data Elements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600" smtClean="0"/>
              <a:t>Operating statistics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Drug expense, gross charges, labor expense, paid hours, worked hours, orders processed, doses administered, gross drug charges, inpatient gross drug charges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Facility information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Patient days, admissions, discharges, clinic visits, case mix index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Staffing configuration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Paid FTE’s, skill mix (% pharmacist, % technicians, % management, % other), overtime hours</a:t>
            </a:r>
          </a:p>
        </p:txBody>
      </p:sp>
    </p:spTree>
    <p:extLst>
      <p:ext uri="{BB962C8B-B14F-4D97-AF65-F5344CB8AC3E}">
        <p14:creationId xmlns:p14="http://schemas.microsoft.com/office/powerpoint/2010/main" val="31022357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smtClean="0"/>
              <a:t>	Reported productivity ratios and performance indicators are flawed and used inappropriately within hospitals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Understand the mathematical formulas behind all reported ratios</a:t>
            </a:r>
          </a:p>
          <a:p>
            <a:pPr lvl="1"/>
            <a:r>
              <a:rPr lang="en-US" altLang="en-US" smtClean="0"/>
              <a:t>Insist on including drug cost and total pharmacy cost performance ratios  side-by-side with productivity ratios</a:t>
            </a:r>
          </a:p>
        </p:txBody>
      </p:sp>
    </p:spTree>
    <p:extLst>
      <p:ext uri="{BB962C8B-B14F-4D97-AF65-F5344CB8AC3E}">
        <p14:creationId xmlns:p14="http://schemas.microsoft.com/office/powerpoint/2010/main" val="3886299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mtClean="0"/>
              <a:t>Select productivity and cost ratios wisely preferred ratio denominators include</a:t>
            </a:r>
          </a:p>
          <a:p>
            <a:pPr lvl="2"/>
            <a:r>
              <a:rPr lang="en-US" altLang="en-US" smtClean="0"/>
              <a:t>Patient discharges rather than patient days</a:t>
            </a:r>
          </a:p>
          <a:p>
            <a:pPr lvl="2"/>
            <a:r>
              <a:rPr lang="en-US" altLang="en-US" smtClean="0"/>
              <a:t>Orders processed rather than doses dispensed</a:t>
            </a:r>
          </a:p>
        </p:txBody>
      </p:sp>
      <p:pic>
        <p:nvPicPr>
          <p:cNvPr id="55300" name="Picture 7" descr="C:\Documents and Settings\jtemple\Local Settings\Temporary Internet Files\Content.IE5\ISPS3K6H\MCj0290887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6576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10" descr="C:\Documents and Settings\jtemple\Local Settings\Temporary Internet Files\Content.IE5\JDXEJB8P\MCj040423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10000"/>
            <a:ext cx="27432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0855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229600" cy="1143000"/>
          </a:xfrm>
        </p:spPr>
        <p:txBody>
          <a:bodyPr/>
          <a:lstStyle/>
          <a:p>
            <a:r>
              <a:rPr lang="en-US" altLang="en-US" sz="3200" smtClean="0"/>
              <a:t>Productive Ratios used to Evaluate Pharmacy Services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381000" y="1543050"/>
          <a:ext cx="8763000" cy="4032250"/>
        </p:xfrm>
        <a:graphic>
          <a:graphicData uri="http://schemas.openxmlformats.org/drawingml/2006/table">
            <a:tbl>
              <a:tblPr/>
              <a:tblGrid>
                <a:gridCol w="4381500"/>
                <a:gridCol w="4381500"/>
              </a:tblGrid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Labor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Cost-Based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8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patient day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CMI-weighted revenue-adjusted patient days)</a:t>
                      </a:r>
                      <a:b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Pharmacy Intensity weighted patient days)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(paid)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100 admissions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discharge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dose billed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order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occupied bed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56364" name="Rectangle 1"/>
          <p:cNvSpPr>
            <a:spLocks noChangeArrowheads="1"/>
          </p:cNvSpPr>
          <p:nvPr/>
        </p:nvSpPr>
        <p:spPr bwMode="auto">
          <a:xfrm>
            <a:off x="228600" y="5562600"/>
            <a:ext cx="1381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altLang="en-US" sz="1100" b="0" baseline="3000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A </a:t>
            </a:r>
            <a:r>
              <a:rPr lang="en-US" altLang="en-US" sz="1100" b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Preferred metrics.</a:t>
            </a:r>
            <a:endParaRPr lang="en-US" altLang="en-US" sz="1800" b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0668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905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</a:t>
            </a:r>
            <a:r>
              <a:rPr lang="en-US" altLang="en-US" sz="1800" smtClean="0"/>
              <a:t> </a:t>
            </a:r>
          </a:p>
          <a:p>
            <a:pPr>
              <a:buFontTx/>
              <a:buNone/>
            </a:pPr>
            <a:r>
              <a:rPr lang="en-US" altLang="en-US" sz="1800" smtClean="0"/>
              <a:t>	Case Mix Index (CMI) is a flawed measure, routinely used to approximate pharmacy-specific patient acuity and medication resource consumption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Adjust acuity using a pharmacy intensity score rather than CMI</a:t>
            </a:r>
          </a:p>
          <a:p>
            <a:pPr>
              <a:buFontTx/>
              <a:buNone/>
            </a:pPr>
            <a:endParaRPr lang="en-US" altLang="en-US" sz="180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4419600"/>
          <a:ext cx="7696200" cy="1085850"/>
        </p:xfrm>
        <a:graphic>
          <a:graphicData uri="http://schemas.openxmlformats.org/drawingml/2006/table">
            <a:tbl>
              <a:tblPr/>
              <a:tblGrid>
                <a:gridCol w="2044700"/>
                <a:gridCol w="2527300"/>
                <a:gridCol w="3124200"/>
              </a:tblGrid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DRG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CMI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Pharmacy Intensity Score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Hip Replacement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7.8   (8%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5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Kidney Transplant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27.5 (28%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57366" name="TextBox 4"/>
          <p:cNvSpPr txBox="1">
            <a:spLocks noChangeArrowheads="1"/>
          </p:cNvSpPr>
          <p:nvPr/>
        </p:nvSpPr>
        <p:spPr bwMode="auto">
          <a:xfrm>
            <a:off x="381000" y="4038600"/>
            <a:ext cx="1600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i="1">
                <a:solidFill>
                  <a:schemeClr val="tx1"/>
                </a:solidFill>
                <a:latin typeface="Arial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7059746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 </a:t>
            </a:r>
          </a:p>
          <a:p>
            <a:pPr>
              <a:buFontTx/>
              <a:buNone/>
            </a:pPr>
            <a:r>
              <a:rPr lang="en-US" altLang="en-US" sz="1800" i="1" smtClean="0"/>
              <a:t>	</a:t>
            </a:r>
            <a:r>
              <a:rPr lang="en-US" altLang="en-US" sz="1800" smtClean="0"/>
              <a:t>Characteristic questions do not reflect current pharmacy best practice, nor assist with selection of a meaningful peer group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Evaluate characteristic question responses carefully and select a peer group of 15 -20 organizations that are most similar to yours</a:t>
            </a:r>
          </a:p>
          <a:p>
            <a:pPr lvl="1"/>
            <a:r>
              <a:rPr lang="en-US" altLang="en-US" sz="1800" smtClean="0"/>
              <a:t>Work to understand everything about each hospitals pharmacy department</a:t>
            </a:r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r>
              <a:rPr lang="en-US" altLang="en-US" sz="1800" smtClean="0"/>
              <a:t>Compare your services to your peer group with respect to the implementation of best practices</a:t>
            </a:r>
            <a:endParaRPr lang="en-US" alt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4419600"/>
          <a:ext cx="7467600" cy="889000"/>
        </p:xfrm>
        <a:graphic>
          <a:graphicData uri="http://schemas.openxmlformats.org/drawingml/2006/table">
            <a:tbl>
              <a:tblPr/>
              <a:tblGrid>
                <a:gridCol w="2286000"/>
                <a:gridCol w="2514600"/>
                <a:gridCol w="2667000"/>
              </a:tblGrid>
              <a:tr h="371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Clinical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Practice Model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Distributive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Hours of Operation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How data elements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are reported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29272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Limitation:</a:t>
            </a:r>
            <a:r>
              <a:rPr lang="en-US" altLang="en-US" sz="21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smtClean="0"/>
              <a:t>	Department definitions and divisions do not allow for data to be submitted to draw meaningful comparisons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Outpatient drug costs are soaring each year from infusion centers and high cost procedure areas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Inpatient drug costs are now the minority and approximated with a revenue adjustment factor</a:t>
            </a:r>
          </a:p>
          <a:p>
            <a:pPr lvl="1">
              <a:lnSpc>
                <a:spcPct val="80000"/>
              </a:lnSpc>
            </a:pPr>
            <a:endParaRPr lang="en-US" altLang="en-US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Strategy to Overcome: 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Develop a system to segregate inpatient drug costs from all other drug costs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Benchmark inpatient costs as a single department, to prevent high cost ambulatory drug from influencing inpatient performance </a:t>
            </a:r>
          </a:p>
        </p:txBody>
      </p:sp>
    </p:spTree>
    <p:extLst>
      <p:ext uri="{BB962C8B-B14F-4D97-AF65-F5344CB8AC3E}">
        <p14:creationId xmlns:p14="http://schemas.microsoft.com/office/powerpoint/2010/main" val="3980872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is it here? 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Shrinking margins and rising costs for pharmaceuticals</a:t>
            </a:r>
          </a:p>
          <a:p>
            <a:r>
              <a:rPr lang="en-US" altLang="en-US" dirty="0" smtClean="0"/>
              <a:t>Changes to prospective reimbursement</a:t>
            </a:r>
          </a:p>
          <a:p>
            <a:r>
              <a:rPr lang="en-US" altLang="en-US" dirty="0" smtClean="0"/>
              <a:t>Improved operational performance</a:t>
            </a:r>
          </a:p>
          <a:p>
            <a:pPr lvl="1"/>
            <a:r>
              <a:rPr lang="en-US" altLang="en-US" dirty="0" smtClean="0"/>
              <a:t>Do more with less</a:t>
            </a:r>
          </a:p>
          <a:p>
            <a:r>
              <a:rPr lang="en-US" altLang="en-US" dirty="0" smtClean="0"/>
              <a:t>Demands for quality and safety, </a:t>
            </a:r>
            <a:r>
              <a:rPr lang="en-US" altLang="en-US" dirty="0" err="1" smtClean="0"/>
              <a:t>along side</a:t>
            </a:r>
            <a:r>
              <a:rPr lang="en-US" altLang="en-US" dirty="0" smtClean="0"/>
              <a:t> increased patient acuity </a:t>
            </a:r>
          </a:p>
          <a:p>
            <a:pPr lvl="1"/>
            <a:r>
              <a:rPr lang="en-US" altLang="en-US" dirty="0" smtClean="0"/>
              <a:t>Shifting complicated care from inpatient to the ambulatory setting</a:t>
            </a:r>
          </a:p>
        </p:txBody>
      </p:sp>
    </p:spTree>
    <p:extLst>
      <p:ext uri="{BB962C8B-B14F-4D97-AF65-F5344CB8AC3E}">
        <p14:creationId xmlns:p14="http://schemas.microsoft.com/office/powerpoint/2010/main" val="179577988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Drug expenses are not reported or grouped in a meaningful way to reflect areas of major drug expense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Evaluate your drug expense breakouts by drug class categories and ensure they are consistent across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34431251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Limitation: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	</a:t>
            </a:r>
            <a:r>
              <a:rPr lang="en-US" altLang="en-US" sz="2300" smtClean="0"/>
              <a:t>Normalizations are not applied consistently across hospitals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smtClean="0"/>
              <a:t>		e.g. Hospital expense for radiologic contrast media, volatile anesthetics gases, hemophilia factors, IVIG, and albumin may not always be reported as pharmacy drug cost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3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Strategy to Overcome: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Understand the normalization system and confirm they are applied equally across all hospitals in your peer group</a:t>
            </a:r>
          </a:p>
          <a:p>
            <a:pPr>
              <a:lnSpc>
                <a:spcPct val="90000"/>
              </a:lnSpc>
            </a:pPr>
            <a:endParaRPr lang="en-US" altLang="en-US" sz="2300" smtClean="0"/>
          </a:p>
        </p:txBody>
      </p:sp>
    </p:spTree>
    <p:extLst>
      <p:ext uri="{BB962C8B-B14F-4D97-AF65-F5344CB8AC3E}">
        <p14:creationId xmlns:p14="http://schemas.microsoft.com/office/powerpoint/2010/main" val="34973062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839200" cy="1143000"/>
          </a:xfrm>
        </p:spPr>
        <p:txBody>
          <a:bodyPr/>
          <a:lstStyle/>
          <a:p>
            <a:r>
              <a:rPr lang="en-US" altLang="en-US" sz="2000" smtClean="0"/>
              <a:t>Categories for reporting Inpatient drug expenses in vendor benchmarking reports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838200"/>
          <a:ext cx="8077200" cy="4772025"/>
        </p:xfrm>
        <a:graphic>
          <a:graphicData uri="http://schemas.openxmlformats.org/drawingml/2006/table">
            <a:tbl>
              <a:tblPr/>
              <a:tblGrid>
                <a:gridCol w="2506717"/>
                <a:gridCol w="696310"/>
                <a:gridCol w="765941"/>
                <a:gridCol w="4108232"/>
              </a:tblGrid>
              <a:tr h="28163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Inpatient Pharmacy Department:</a:t>
                      </a:r>
                    </a:p>
                  </a:txBody>
                  <a:tcPr marL="9525" marR="9525" marT="952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3,918,000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2,015,000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antineoplastic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1,500,000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Transplant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1,266,000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Cyclosporine, mycophenolate, sirolimus, tacrolimus, basiliximab, daclizumab, muromonab-CD3, anti-thymocyte globulin, cytomegalovirus immune globulin, lymphocyte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1,035,000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Large and Small Volume Solutions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750,000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large and small volume IV, nutrition, and irrigation solutions (includes products purchased by both Pharmacy and Material Service)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600,000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 (Diprivan)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485,000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 (Trasylol)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225,000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180,000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strengths and sizes of 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Inpatient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4,699,000 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not included in above categories, nor excluded in categories below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32180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0" y="990600"/>
          <a:ext cx="8305800" cy="4406900"/>
        </p:xfrm>
        <a:graphic>
          <a:graphicData uri="http://schemas.openxmlformats.org/drawingml/2006/table">
            <a:tbl>
              <a:tblPr/>
              <a:tblGrid>
                <a:gridCol w="3048000"/>
                <a:gridCol w="762000"/>
                <a:gridCol w="838200"/>
                <a:gridCol w="3657600"/>
              </a:tblGrid>
              <a:tr h="4937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reported in the vendor's system, but should NOT be included in computation of cost ratios due to site-to-site variability in purchasing practices: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Hemophilia Factors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1,050,000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Factors VIIa, VIII, and IX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239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Radiology Contrast Media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1,115,000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contrast media  (Note: this value also is reported in Radiology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07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 (e.g., desflurane, halothane, isoflurane, sevoflurane) (Note: this value also is reported in Anesthesia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Excluded from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2,565,000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Grand Total Inpatient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19,688,000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Sum of totals from two sections above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63536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r>
              <a:rPr lang="en-US" altLang="en-US" sz="2000" smtClean="0"/>
              <a:t>Drug cost NOT to include in Inpatient Pharmacy Cost Ratios</a:t>
            </a:r>
          </a:p>
        </p:txBody>
      </p:sp>
    </p:spTree>
    <p:extLst>
      <p:ext uri="{BB962C8B-B14F-4D97-AF65-F5344CB8AC3E}">
        <p14:creationId xmlns:p14="http://schemas.microsoft.com/office/powerpoint/2010/main" val="30709544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696200" cy="4422775"/>
        </p:xfrm>
        <a:graphic>
          <a:graphicData uri="http://schemas.openxmlformats.org/drawingml/2006/table">
            <a:tbl>
              <a:tblPr/>
              <a:tblGrid>
                <a:gridCol w="1924050"/>
                <a:gridCol w="1924050"/>
                <a:gridCol w="1924050"/>
                <a:gridCol w="1924050"/>
              </a:tblGrid>
              <a:tr h="45747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he following categories of drug expense should be included in computation of cost ratios for the Outpatient Pharmacy Department, and this should be reported separately from inpatient data: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8,335,000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 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875,000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195,000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629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Clinics / Outpatient Areas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4,265,000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4563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2000" smtClean="0"/>
              <a:t>Ways to categories outpatient drug expenses in vendor benchmarking reports</a:t>
            </a:r>
          </a:p>
        </p:txBody>
      </p:sp>
    </p:spTree>
    <p:extLst>
      <p:ext uri="{BB962C8B-B14F-4D97-AF65-F5344CB8AC3E}">
        <p14:creationId xmlns:p14="http://schemas.microsoft.com/office/powerpoint/2010/main" val="12654337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229600" cy="1143000"/>
          </a:xfrm>
        </p:spPr>
        <p:txBody>
          <a:bodyPr/>
          <a:lstStyle/>
          <a:p>
            <a:r>
              <a:rPr lang="en-US" altLang="en-US" sz="2000" smtClean="0"/>
              <a:t>Other ways to categories outpatient drug expenses in vendor benchmarking reports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848600" cy="4408488"/>
        </p:xfrm>
        <a:graphic>
          <a:graphicData uri="http://schemas.openxmlformats.org/drawingml/2006/table">
            <a:tbl>
              <a:tblPr/>
              <a:tblGrid>
                <a:gridCol w="2079544"/>
                <a:gridCol w="670821"/>
                <a:gridCol w="670821"/>
                <a:gridCol w="4427414"/>
              </a:tblGrid>
              <a:tr h="314319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Outpatient Pharmacy Department, and this should be reported separately from inpatient data:</a:t>
                      </a:r>
                      <a:endParaRPr kumimoji="0" lang="en-US" sz="10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5,200,000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oncology (antineoplastic)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1,300,000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 (Remicade)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Enzyme Deficiency Replacement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Agalsidase beta (Fabrazyme), alglucerase (Ceredase) alpha1-proteinase inhibitor (Aralast, Prolastin)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 (Visudyne)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 type A and type 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Antiemetics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Aprepitant, granisetron, meclizine, ondansetron, prochlorperazine, trimethobenzamide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80,000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 (Xolair)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60,000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Vaccines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40,000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vaccines and toxoids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 /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2,490,000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597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6191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Pharmaceutical manufacture rebates and expired drug credits are not applied consistently across hospitals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Ensure your rebate and expired drug credits are factored out of your cost ratios</a:t>
            </a:r>
          </a:p>
        </p:txBody>
      </p:sp>
    </p:spTree>
    <p:extLst>
      <p:ext uri="{BB962C8B-B14F-4D97-AF65-F5344CB8AC3E}">
        <p14:creationId xmlns:p14="http://schemas.microsoft.com/office/powerpoint/2010/main" val="15174664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Disproportionate share (340-B) contract participation is not consistently flagged in vendor systems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If you are not a 340-B hospital ensure you do not have 340-b hospitals in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8179177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Other Limitations of External Benchmarking Software Systems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Limitations:</a:t>
            </a:r>
          </a:p>
          <a:p>
            <a:pPr lvl="1"/>
            <a:r>
              <a:rPr lang="en-US" altLang="en-US" smtClean="0"/>
              <a:t>Data reporting instructions are unclear, leading to inaccurate reporting for many hospitals</a:t>
            </a:r>
          </a:p>
          <a:p>
            <a:pPr lvl="1"/>
            <a:r>
              <a:rPr lang="en-US" altLang="en-US" smtClean="0"/>
              <a:t>Lack of quality assurance for reported data</a:t>
            </a:r>
          </a:p>
          <a:p>
            <a:pPr lvl="1"/>
            <a:r>
              <a:rPr lang="en-US" altLang="en-US" smtClean="0"/>
              <a:t>Clinical workload performance measures are ambiguous, unclear and lack meaning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Ask lots of questions (?) to understand</a:t>
            </a:r>
          </a:p>
          <a:p>
            <a:pPr lvl="1"/>
            <a:r>
              <a:rPr lang="en-US" altLang="en-US" smtClean="0"/>
              <a:t>Work closely with your hospitals data coordinator</a:t>
            </a:r>
          </a:p>
        </p:txBody>
      </p:sp>
    </p:spTree>
    <p:extLst>
      <p:ext uri="{BB962C8B-B14F-4D97-AF65-F5344CB8AC3E}">
        <p14:creationId xmlns:p14="http://schemas.microsoft.com/office/powerpoint/2010/main" val="9567200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000" smtClean="0"/>
              <a:t>External Benchmarking </a:t>
            </a:r>
          </a:p>
        </p:txBody>
      </p:sp>
      <p:sp>
        <p:nvSpPr>
          <p:cNvPr id="69635" name="Subtitle 2"/>
          <p:cNvSpPr>
            <a:spLocks noGrp="1"/>
          </p:cNvSpPr>
          <p:nvPr>
            <p:ph type="subTitle" idx="1"/>
          </p:nvPr>
        </p:nvSpPr>
        <p:spPr>
          <a:xfrm>
            <a:off x="3962400" y="3352800"/>
            <a:ext cx="4495800" cy="1371600"/>
          </a:xfrm>
        </p:spPr>
        <p:txBody>
          <a:bodyPr/>
          <a:lstStyle/>
          <a:p>
            <a:r>
              <a:rPr lang="en-US" altLang="en-US" sz="2800" smtClean="0"/>
              <a:t>Challenges, Limitations, and Strategies</a:t>
            </a:r>
          </a:p>
        </p:txBody>
      </p:sp>
    </p:spTree>
    <p:extLst>
      <p:ext uri="{BB962C8B-B14F-4D97-AF65-F5344CB8AC3E}">
        <p14:creationId xmlns:p14="http://schemas.microsoft.com/office/powerpoint/2010/main" val="1424128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Externally Benchmarking a </a:t>
            </a:r>
            <a:br>
              <a:rPr lang="en-US" altLang="en-US" sz="3200" smtClean="0"/>
            </a:br>
            <a:r>
              <a:rPr lang="en-US" altLang="en-US" sz="3200" smtClean="0"/>
              <a:t>Pharmacy Department 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 tool to assist with external labor productivity monitoring and financial performance</a:t>
            </a:r>
          </a:p>
          <a:p>
            <a:pPr>
              <a:buFontTx/>
              <a:buNone/>
            </a:pPr>
            <a:r>
              <a:rPr lang="en-US" altLang="en-US" i="1" smtClean="0"/>
              <a:t>Strength:</a:t>
            </a:r>
          </a:p>
          <a:p>
            <a:pPr lvl="1"/>
            <a:r>
              <a:rPr lang="en-US" altLang="en-US" smtClean="0"/>
              <a:t>to find and implement best practices of peer organizations (includes patient care services)</a:t>
            </a:r>
          </a:p>
          <a:p>
            <a:pPr>
              <a:buFontTx/>
              <a:buNone/>
            </a:pPr>
            <a:r>
              <a:rPr lang="en-US" altLang="en-US" i="1" smtClean="0"/>
              <a:t>Weakness: </a:t>
            </a:r>
          </a:p>
          <a:p>
            <a:pPr lvl="1"/>
            <a:r>
              <a:rPr lang="en-US" altLang="en-US" smtClean="0"/>
              <a:t>productivity targets from external benchmark vendors are at odds with pharmacy department goals for expanding clinical services and implementing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19937802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400" smtClean="0"/>
              <a:t>Prepared for ASHP members by the Section of Pharmacy Practice Managers Advisory Group on Pharmacy Business Management</a:t>
            </a:r>
          </a:p>
        </p:txBody>
      </p:sp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457200" y="5486400"/>
            <a:ext cx="670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0">
                <a:solidFill>
                  <a:schemeClr val="tx1"/>
                </a:solidFill>
                <a:latin typeface="Arial" charset="0"/>
              </a:rPr>
              <a:t>http://www.ashp.org/Import/MEMBERCENTER/Sections/SectionofPharmacyPracticeManagers/AboutThisSection/SAGonPharmacyBusinessManagement.aspx</a:t>
            </a:r>
          </a:p>
        </p:txBody>
      </p:sp>
      <p:pic>
        <p:nvPicPr>
          <p:cNvPr id="7066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4750" y="2286000"/>
            <a:ext cx="3117850" cy="231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31085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External Benchmarking</a:t>
            </a:r>
          </a:p>
        </p:txBody>
      </p:sp>
      <p:sp>
        <p:nvSpPr>
          <p:cNvPr id="71683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Provides a tangible means for hospital administrators to compare operational and financial data</a:t>
            </a:r>
          </a:p>
          <a:p>
            <a:pPr lvl="1"/>
            <a:r>
              <a:rPr lang="en-US" altLang="en-US" smtClean="0"/>
              <a:t>At the unit level </a:t>
            </a:r>
          </a:p>
          <a:p>
            <a:pPr lvl="1"/>
            <a:r>
              <a:rPr lang="en-US" altLang="en-US" smtClean="0"/>
              <a:t>At the department level</a:t>
            </a:r>
          </a:p>
          <a:p>
            <a:pPr lvl="1"/>
            <a:r>
              <a:rPr lang="en-US" altLang="en-US" smtClean="0"/>
              <a:t>At the organization level</a:t>
            </a:r>
          </a:p>
          <a:p>
            <a:r>
              <a:rPr lang="en-US" altLang="en-US" smtClean="0"/>
              <a:t>Allows administrators to target key areas for cost control and performance improvement</a:t>
            </a:r>
          </a:p>
        </p:txBody>
      </p:sp>
    </p:spTree>
    <p:extLst>
      <p:ext uri="{BB962C8B-B14F-4D97-AF65-F5344CB8AC3E}">
        <p14:creationId xmlns:p14="http://schemas.microsoft.com/office/powerpoint/2010/main" val="13983849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is it here? 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Shrinking margins and rising costs for pharmaceuticals</a:t>
            </a:r>
          </a:p>
          <a:p>
            <a:r>
              <a:rPr lang="en-US" altLang="en-US" smtClean="0"/>
              <a:t>Changes to prospective reimbursement</a:t>
            </a:r>
          </a:p>
          <a:p>
            <a:r>
              <a:rPr lang="en-US" altLang="en-US" smtClean="0"/>
              <a:t>Improved operational performance</a:t>
            </a:r>
          </a:p>
          <a:p>
            <a:pPr lvl="1"/>
            <a:r>
              <a:rPr lang="en-US" altLang="en-US" smtClean="0"/>
              <a:t>Do more with less</a:t>
            </a:r>
          </a:p>
          <a:p>
            <a:r>
              <a:rPr lang="en-US" altLang="en-US" smtClean="0"/>
              <a:t>Demands for quality and safety, along side increased patient acuity </a:t>
            </a:r>
          </a:p>
          <a:p>
            <a:pPr lvl="1"/>
            <a:r>
              <a:rPr lang="en-US" altLang="en-US" smtClean="0"/>
              <a:t>Shifting complicated care from inpatient to the ambulatory setting</a:t>
            </a:r>
          </a:p>
        </p:txBody>
      </p:sp>
    </p:spTree>
    <p:extLst>
      <p:ext uri="{BB962C8B-B14F-4D97-AF65-F5344CB8AC3E}">
        <p14:creationId xmlns:p14="http://schemas.microsoft.com/office/powerpoint/2010/main" val="31570952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Externally Benchmarking a </a:t>
            </a:r>
            <a:br>
              <a:rPr lang="en-US" altLang="en-US" sz="3200" smtClean="0"/>
            </a:br>
            <a:r>
              <a:rPr lang="en-US" altLang="en-US" sz="3200" smtClean="0"/>
              <a:t>Pharmacy Department 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 tool to assist with external labor productivity monitoring and financial performance</a:t>
            </a:r>
          </a:p>
          <a:p>
            <a:pPr>
              <a:buFontTx/>
              <a:buNone/>
            </a:pPr>
            <a:r>
              <a:rPr lang="en-US" altLang="en-US" i="1" smtClean="0"/>
              <a:t>Strength:</a:t>
            </a:r>
          </a:p>
          <a:p>
            <a:pPr lvl="1"/>
            <a:r>
              <a:rPr lang="en-US" altLang="en-US" smtClean="0"/>
              <a:t>to find and implement best practices of peer organizations (includes patient care services)</a:t>
            </a:r>
          </a:p>
          <a:p>
            <a:pPr>
              <a:buFontTx/>
              <a:buNone/>
            </a:pPr>
            <a:r>
              <a:rPr lang="en-US" altLang="en-US" i="1" smtClean="0"/>
              <a:t>Weakness: </a:t>
            </a:r>
          </a:p>
          <a:p>
            <a:pPr lvl="1"/>
            <a:r>
              <a:rPr lang="en-US" altLang="en-US" smtClean="0"/>
              <a:t>productivity targets from external benchmark vendors are at odds with pharmacy department goals for expanding clinical services and implementing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8338008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Challenges with Externally Benchmarking a Pharmacy Department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Assesses pharmacy value and productivity using staffing and workload ratios derived from product distribution not clinical services</a:t>
            </a:r>
          </a:p>
          <a:p>
            <a:r>
              <a:rPr lang="en-US" altLang="en-US" smtClean="0"/>
              <a:t>Unable to associate total cost of care with individual department costs and services (including clinical practice)</a:t>
            </a:r>
          </a:p>
          <a:p>
            <a:r>
              <a:rPr lang="en-US" altLang="en-US" smtClean="0"/>
              <a:t>Unable to measure patient outcomes and the impact quality and safety measures have on patient outcomes</a:t>
            </a:r>
          </a:p>
        </p:txBody>
      </p:sp>
    </p:spTree>
    <p:extLst>
      <p:ext uri="{BB962C8B-B14F-4D97-AF65-F5344CB8AC3E}">
        <p14:creationId xmlns:p14="http://schemas.microsoft.com/office/powerpoint/2010/main" val="25035020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038600"/>
            <a:ext cx="7772400" cy="1362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898989"/>
                </a:solidFill>
              </a:rPr>
              <a:t>And Strategies to Overcome</a:t>
            </a:r>
            <a:endParaRPr lang="en-US" sz="2800" dirty="0"/>
          </a:p>
        </p:txBody>
      </p:sp>
      <p:sp>
        <p:nvSpPr>
          <p:cNvPr id="9219" name="Subtitle 4"/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772400" cy="15001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sz="2800" smtClean="0"/>
              <a:t>EXTERNAL BENCHMARKING LIMITATIONS USING VENDORS SYSTEMS</a:t>
            </a:r>
            <a:endParaRPr lang="en-US" altLang="en-US" sz="28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1214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Origin of Key Data Elements in External Benchmarking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Operating statistics provide the foundation for data reported to an external benchmarking software system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General ledger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Payroll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Charge master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Monthly financials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Manual statistics reported by departments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Billing and coding data</a:t>
            </a:r>
          </a:p>
        </p:txBody>
      </p:sp>
    </p:spTree>
    <p:extLst>
      <p:ext uri="{BB962C8B-B14F-4D97-AF65-F5344CB8AC3E}">
        <p14:creationId xmlns:p14="http://schemas.microsoft.com/office/powerpoint/2010/main" val="32619694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Frequently Reported Pharmacy Data Elements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600" smtClean="0"/>
              <a:t>Operating statistics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Drug expense, gross charges, labor expense, paid hours, worked hours, orders processed, doses administered, gross drug charges, inpatient gross drug charges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Facility information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Patient days, admissions, discharges, clinic visits, case mix index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Staffing configuration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Paid FTE’s, skill mix (% pharmacist, % technicians, % management, % other), overtime hours</a:t>
            </a:r>
          </a:p>
        </p:txBody>
      </p:sp>
    </p:spTree>
    <p:extLst>
      <p:ext uri="{BB962C8B-B14F-4D97-AF65-F5344CB8AC3E}">
        <p14:creationId xmlns:p14="http://schemas.microsoft.com/office/powerpoint/2010/main" val="39763198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smtClean="0"/>
              <a:t>	Reported productivity ratios and performance indicators are flawed and used inappropriately within hospitals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Understand the mathematical formulas behind all reported ratios</a:t>
            </a:r>
          </a:p>
          <a:p>
            <a:pPr lvl="1"/>
            <a:r>
              <a:rPr lang="en-US" altLang="en-US" smtClean="0"/>
              <a:t>Insist on including drug cost and total pharmacy cost performance ratios  side-by-side with productivity ratios</a:t>
            </a:r>
          </a:p>
        </p:txBody>
      </p:sp>
    </p:spTree>
    <p:extLst>
      <p:ext uri="{BB962C8B-B14F-4D97-AF65-F5344CB8AC3E}">
        <p14:creationId xmlns:p14="http://schemas.microsoft.com/office/powerpoint/2010/main" val="547449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798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mtClean="0"/>
              <a:t>Select productivity and cost ratios wisely preferred ratio denominators include</a:t>
            </a:r>
          </a:p>
          <a:p>
            <a:pPr lvl="2"/>
            <a:r>
              <a:rPr lang="en-US" altLang="en-US" smtClean="0"/>
              <a:t>Patient discharges rather than patient days</a:t>
            </a:r>
          </a:p>
          <a:p>
            <a:pPr lvl="2"/>
            <a:r>
              <a:rPr lang="en-US" altLang="en-US" smtClean="0"/>
              <a:t>Orders processed rather than doses dispensed</a:t>
            </a:r>
          </a:p>
        </p:txBody>
      </p:sp>
      <p:pic>
        <p:nvPicPr>
          <p:cNvPr id="79876" name="Picture 7" descr="C:\Documents and Settings\jtemple\Local Settings\Temporary Internet Files\Content.IE5\ISPS3K6H\MCj0290887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6576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7" name="Picture 10" descr="C:\Documents and Settings\jtemple\Local Settings\Temporary Internet Files\Content.IE5\JDXEJB8P\MCj040423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10000"/>
            <a:ext cx="27432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7365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Challenges with Externally Benchmarking a Pharmacy Department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Assesses pharmacy value and productivity using staffing and workload ratios derived from product distribution not clinical services</a:t>
            </a:r>
          </a:p>
          <a:p>
            <a:r>
              <a:rPr lang="en-US" altLang="en-US" smtClean="0"/>
              <a:t>Unable to associate total cost of care with individual department costs and services (including clinical practice)</a:t>
            </a:r>
          </a:p>
          <a:p>
            <a:r>
              <a:rPr lang="en-US" altLang="en-US" smtClean="0"/>
              <a:t>Unable to measure patient outcomes and the impact quality and safety measures have on patient outcomes</a:t>
            </a:r>
          </a:p>
        </p:txBody>
      </p:sp>
    </p:spTree>
    <p:extLst>
      <p:ext uri="{BB962C8B-B14F-4D97-AF65-F5344CB8AC3E}">
        <p14:creationId xmlns:p14="http://schemas.microsoft.com/office/powerpoint/2010/main" val="12774450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229600" cy="1143000"/>
          </a:xfrm>
        </p:spPr>
        <p:txBody>
          <a:bodyPr/>
          <a:lstStyle/>
          <a:p>
            <a:r>
              <a:rPr lang="en-US" altLang="en-US" sz="3200" smtClean="0"/>
              <a:t>Productive Ratios used to Evaluate Pharmacy Services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381000" y="1543050"/>
          <a:ext cx="8763000" cy="4032250"/>
        </p:xfrm>
        <a:graphic>
          <a:graphicData uri="http://schemas.openxmlformats.org/drawingml/2006/table">
            <a:tbl>
              <a:tblPr/>
              <a:tblGrid>
                <a:gridCol w="4381500"/>
                <a:gridCol w="4381500"/>
              </a:tblGrid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Labor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Cost-Based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8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patient day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CMI-weighted revenue-adjusted patient days)</a:t>
                      </a:r>
                      <a:b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Pharmacy Intensity weighted patient days)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(paid)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100 admissions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discharge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dose billed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order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occupied bed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80940" name="Rectangle 1"/>
          <p:cNvSpPr>
            <a:spLocks noChangeArrowheads="1"/>
          </p:cNvSpPr>
          <p:nvPr/>
        </p:nvSpPr>
        <p:spPr bwMode="auto">
          <a:xfrm>
            <a:off x="228600" y="5562600"/>
            <a:ext cx="1381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altLang="en-US" sz="1100" b="0" baseline="3000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A </a:t>
            </a:r>
            <a:r>
              <a:rPr lang="en-US" altLang="en-US" sz="1100" b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Preferred metrics.</a:t>
            </a:r>
            <a:endParaRPr lang="en-US" altLang="en-US" sz="1800" b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90465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8192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905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</a:t>
            </a:r>
            <a:r>
              <a:rPr lang="en-US" altLang="en-US" sz="1800" smtClean="0"/>
              <a:t> </a:t>
            </a:r>
          </a:p>
          <a:p>
            <a:pPr>
              <a:buFontTx/>
              <a:buNone/>
            </a:pPr>
            <a:r>
              <a:rPr lang="en-US" altLang="en-US" sz="1800" smtClean="0"/>
              <a:t>	Case Mix Index (CMI) is a flawed measure, routinely used to approximate pharmacy-specific patient acuity and medication resource consumption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Adjust acuity using a pharmacy intensity score rather than CMI</a:t>
            </a:r>
          </a:p>
          <a:p>
            <a:pPr>
              <a:buFontTx/>
              <a:buNone/>
            </a:pPr>
            <a:endParaRPr lang="en-US" altLang="en-US" sz="180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4419600"/>
          <a:ext cx="7696200" cy="1085850"/>
        </p:xfrm>
        <a:graphic>
          <a:graphicData uri="http://schemas.openxmlformats.org/drawingml/2006/table">
            <a:tbl>
              <a:tblPr/>
              <a:tblGrid>
                <a:gridCol w="2044700"/>
                <a:gridCol w="2527300"/>
                <a:gridCol w="3124200"/>
              </a:tblGrid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DRG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CMI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Pharmacy Intensity Score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Hip Replacement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7.8   (8%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5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Kidney Transplant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27.5 (28%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81942" name="TextBox 4"/>
          <p:cNvSpPr txBox="1">
            <a:spLocks noChangeArrowheads="1"/>
          </p:cNvSpPr>
          <p:nvPr/>
        </p:nvSpPr>
        <p:spPr bwMode="auto">
          <a:xfrm>
            <a:off x="381000" y="4038600"/>
            <a:ext cx="1600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i="1">
                <a:solidFill>
                  <a:schemeClr val="tx1"/>
                </a:solidFill>
                <a:latin typeface="Arial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3075802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 </a:t>
            </a:r>
          </a:p>
          <a:p>
            <a:pPr>
              <a:buFontTx/>
              <a:buNone/>
            </a:pPr>
            <a:r>
              <a:rPr lang="en-US" altLang="en-US" sz="1800" i="1" smtClean="0"/>
              <a:t>	</a:t>
            </a:r>
            <a:r>
              <a:rPr lang="en-US" altLang="en-US" sz="1800" smtClean="0"/>
              <a:t>Characteristic questions do not reflect current pharmacy best practice, nor assist with selection of a meaningful peer group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Evaluate characteristic question responses carefully and select a peer group of 15 -20 organizations that are most similar to yours</a:t>
            </a:r>
          </a:p>
          <a:p>
            <a:pPr lvl="1"/>
            <a:r>
              <a:rPr lang="en-US" altLang="en-US" sz="1800" smtClean="0"/>
              <a:t>Work to understand everything about each hospitals pharmacy department</a:t>
            </a:r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r>
              <a:rPr lang="en-US" altLang="en-US" sz="1800" smtClean="0"/>
              <a:t>Compare your services to your peer group with respect to the implementation of best practices</a:t>
            </a:r>
            <a:endParaRPr lang="en-US" alt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4419600"/>
          <a:ext cx="7467600" cy="889000"/>
        </p:xfrm>
        <a:graphic>
          <a:graphicData uri="http://schemas.openxmlformats.org/drawingml/2006/table">
            <a:tbl>
              <a:tblPr/>
              <a:tblGrid>
                <a:gridCol w="2286000"/>
                <a:gridCol w="2514600"/>
                <a:gridCol w="2667000"/>
              </a:tblGrid>
              <a:tr h="371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Clinical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Practice Model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Distributive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Hours of Operation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How data elements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are reported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41253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83971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Limitation:</a:t>
            </a:r>
            <a:r>
              <a:rPr lang="en-US" altLang="en-US" sz="21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smtClean="0"/>
              <a:t>	Department definitions and divisions do not allow for data to be submitted to draw meaningful comparisons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Outpatient drug costs are soaring each year from infusion centers and high cost procedure areas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Inpatient drug costs are now the minority and approximated with a revenue adjustment factor</a:t>
            </a:r>
          </a:p>
          <a:p>
            <a:pPr lvl="1">
              <a:lnSpc>
                <a:spcPct val="80000"/>
              </a:lnSpc>
            </a:pPr>
            <a:endParaRPr lang="en-US" altLang="en-US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Strategy to Overcome: 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Develop a system to segregate inpatient drug costs from all other drug costs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Benchmark inpatient costs as a single department, to prevent high cost ambulatory drug from influencing inpatient performance </a:t>
            </a:r>
          </a:p>
        </p:txBody>
      </p:sp>
    </p:spTree>
    <p:extLst>
      <p:ext uri="{BB962C8B-B14F-4D97-AF65-F5344CB8AC3E}">
        <p14:creationId xmlns:p14="http://schemas.microsoft.com/office/powerpoint/2010/main" val="25767799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Drug expenses are not reported or grouped in a meaningful way to reflect areas of major drug expense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Evaluate your drug expense breakouts by drug class categories and ensure they are consistent across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331276135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860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Limitation: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	</a:t>
            </a:r>
            <a:r>
              <a:rPr lang="en-US" altLang="en-US" sz="2300" smtClean="0"/>
              <a:t>Normalizations are not applied consistently across hospitals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smtClean="0"/>
              <a:t>		e.g. Hospital expense for radiologic contrast media, volatile anesthetics gases, hemophilia factors, IVIG, and albumin may not always be reported as pharmacy drug cost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3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Strategy to Overcome: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Understand the normalization system and confirm they are applied equally across all hospitals in your peer group</a:t>
            </a:r>
          </a:p>
          <a:p>
            <a:pPr>
              <a:lnSpc>
                <a:spcPct val="90000"/>
              </a:lnSpc>
            </a:pPr>
            <a:endParaRPr lang="en-US" altLang="en-US" sz="2300" smtClean="0"/>
          </a:p>
        </p:txBody>
      </p:sp>
    </p:spTree>
    <p:extLst>
      <p:ext uri="{BB962C8B-B14F-4D97-AF65-F5344CB8AC3E}">
        <p14:creationId xmlns:p14="http://schemas.microsoft.com/office/powerpoint/2010/main" val="11561333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839200" cy="1143000"/>
          </a:xfrm>
        </p:spPr>
        <p:txBody>
          <a:bodyPr/>
          <a:lstStyle/>
          <a:p>
            <a:r>
              <a:rPr lang="en-US" altLang="en-US" sz="2000" smtClean="0"/>
              <a:t>Categories for reporting Inpatient drug expenses in vendor benchmarking reports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838200"/>
          <a:ext cx="8077200" cy="4772025"/>
        </p:xfrm>
        <a:graphic>
          <a:graphicData uri="http://schemas.openxmlformats.org/drawingml/2006/table">
            <a:tbl>
              <a:tblPr/>
              <a:tblGrid>
                <a:gridCol w="2506717"/>
                <a:gridCol w="696310"/>
                <a:gridCol w="765941"/>
                <a:gridCol w="4108232"/>
              </a:tblGrid>
              <a:tr h="28163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Inpatient Pharmacy Department:</a:t>
                      </a:r>
                    </a:p>
                  </a:txBody>
                  <a:tcPr marL="9525" marR="9525" marT="952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3,918,000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2,015,000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antineoplastic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1,500,000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Transplant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1,266,000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Cyclosporine, mycophenolate, sirolimus, tacrolimus, basiliximab, daclizumab, muromonab-CD3, anti-thymocyte globulin, cytomegalovirus immune globulin, lymphocyte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1,035,000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Large and Small Volume Solutions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750,000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large and small volume IV, nutrition, and irrigation solutions (includes products purchased by both Pharmacy and Material Service)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600,000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 (Diprivan)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485,000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 (Trasylol)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225,000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180,000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strengths and sizes of 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Inpatient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4,699,000 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not included in above categories, nor excluded in categories below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1046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0" y="990600"/>
          <a:ext cx="8305800" cy="4406900"/>
        </p:xfrm>
        <a:graphic>
          <a:graphicData uri="http://schemas.openxmlformats.org/drawingml/2006/table">
            <a:tbl>
              <a:tblPr/>
              <a:tblGrid>
                <a:gridCol w="3048000"/>
                <a:gridCol w="762000"/>
                <a:gridCol w="838200"/>
                <a:gridCol w="3657600"/>
              </a:tblGrid>
              <a:tr h="4937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reported in the vendor's system, but should NOT be included in computation of cost ratios due to site-to-site variability in purchasing practices: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Hemophilia Factors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1,050,000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Factors VIIa, VIII, and IX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239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Radiology Contrast Media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1,115,000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contrast media  (Note: this value also is reported in Radiology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07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 (e.g., desflurane, halothane, isoflurane, sevoflurane) (Note: this value also is reported in Anesthesia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Excluded from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2,565,000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Grand Total Inpatient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19,688,000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Sum of totals from two sections above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88112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r>
              <a:rPr lang="en-US" altLang="en-US" sz="2000" smtClean="0"/>
              <a:t>Drug cost NOT to include in Inpatient Pharmacy Cost Ratios</a:t>
            </a:r>
          </a:p>
        </p:txBody>
      </p:sp>
    </p:spTree>
    <p:extLst>
      <p:ext uri="{BB962C8B-B14F-4D97-AF65-F5344CB8AC3E}">
        <p14:creationId xmlns:p14="http://schemas.microsoft.com/office/powerpoint/2010/main" val="272318478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696200" cy="4422775"/>
        </p:xfrm>
        <a:graphic>
          <a:graphicData uri="http://schemas.openxmlformats.org/drawingml/2006/table">
            <a:tbl>
              <a:tblPr/>
              <a:tblGrid>
                <a:gridCol w="1924050"/>
                <a:gridCol w="1924050"/>
                <a:gridCol w="1924050"/>
                <a:gridCol w="1924050"/>
              </a:tblGrid>
              <a:tr h="45747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he following categories of drug expense should be included in computation of cost ratios for the Outpatient Pharmacy Department, and this should be reported separately from inpatient data: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8,335,000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 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875,000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195,000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629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Clinics / Outpatient Areas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4,265,000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9139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2000" smtClean="0"/>
              <a:t>Ways to categories outpatient drug expenses in vendor benchmarking reports</a:t>
            </a:r>
          </a:p>
        </p:txBody>
      </p:sp>
    </p:spTree>
    <p:extLst>
      <p:ext uri="{BB962C8B-B14F-4D97-AF65-F5344CB8AC3E}">
        <p14:creationId xmlns:p14="http://schemas.microsoft.com/office/powerpoint/2010/main" val="19990384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229600" cy="1143000"/>
          </a:xfrm>
        </p:spPr>
        <p:txBody>
          <a:bodyPr/>
          <a:lstStyle/>
          <a:p>
            <a:r>
              <a:rPr lang="en-US" altLang="en-US" sz="2000" smtClean="0"/>
              <a:t>Other ways to categories outpatient drug expenses in vendor benchmarking reports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848600" cy="4408488"/>
        </p:xfrm>
        <a:graphic>
          <a:graphicData uri="http://schemas.openxmlformats.org/drawingml/2006/table">
            <a:tbl>
              <a:tblPr/>
              <a:tblGrid>
                <a:gridCol w="2079544"/>
                <a:gridCol w="670821"/>
                <a:gridCol w="670821"/>
                <a:gridCol w="4427414"/>
              </a:tblGrid>
              <a:tr h="314319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Outpatient Pharmacy Department, and this should be reported separately from inpatient data:</a:t>
                      </a:r>
                      <a:endParaRPr kumimoji="0" lang="en-US" sz="10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5,200,000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oncology (antineoplastic)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1,300,000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 (Remicade)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Enzyme Deficiency Replacement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Agalsidase beta (Fabrazyme), alglucerase (Ceredase) alpha1-proteinase inhibitor (Aralast, Prolastin)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 (Visudyne)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 type A and type 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Antiemetics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Aprepitant, granisetron, meclizine, ondansetron, prochlorperazine, trimethobenzamide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80,000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 (Xolair)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60,000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Vaccines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40,000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vaccines and toxoids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 /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2,490,000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597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8717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038600"/>
            <a:ext cx="7772400" cy="1362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898989"/>
                </a:solidFill>
              </a:rPr>
              <a:t>And Strategies to Overcome</a:t>
            </a:r>
            <a:endParaRPr lang="en-US" sz="2800" dirty="0"/>
          </a:p>
        </p:txBody>
      </p:sp>
      <p:sp>
        <p:nvSpPr>
          <p:cNvPr id="9219" name="Subtitle 4"/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772400" cy="15001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sz="2800" smtClean="0"/>
              <a:t>EXTERNAL BENCHMARKING LIMITATIONS USING VENDORS SYSTEMS</a:t>
            </a:r>
            <a:endParaRPr lang="en-US" altLang="en-US" sz="28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71653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911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Pharmaceutical manufacture rebates and expired drug credits are not applied consistently across hospitals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Ensure your rebate and expired drug credits are factored out of your cost ratios</a:t>
            </a:r>
          </a:p>
        </p:txBody>
      </p:sp>
    </p:spTree>
    <p:extLst>
      <p:ext uri="{BB962C8B-B14F-4D97-AF65-F5344CB8AC3E}">
        <p14:creationId xmlns:p14="http://schemas.microsoft.com/office/powerpoint/2010/main" val="102211814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921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Disproportionate share (340-B) contract participation is not consistently flagged in vendor systems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If you are not a 340-B hospital ensure you do not have 340-b hospitals in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37106793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Other Limitations of External Benchmarking Software Systems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Limitations:</a:t>
            </a:r>
          </a:p>
          <a:p>
            <a:pPr lvl="1"/>
            <a:r>
              <a:rPr lang="en-US" altLang="en-US" smtClean="0"/>
              <a:t>Data reporting instructions are unclear, leading to inaccurate reporting for many hospitals</a:t>
            </a:r>
          </a:p>
          <a:p>
            <a:pPr lvl="1"/>
            <a:r>
              <a:rPr lang="en-US" altLang="en-US" smtClean="0"/>
              <a:t>Lack of quality assurance for reported data</a:t>
            </a:r>
          </a:p>
          <a:p>
            <a:pPr lvl="1"/>
            <a:r>
              <a:rPr lang="en-US" altLang="en-US" smtClean="0"/>
              <a:t>Clinical workload performance measures are ambiguous, unclear and lack meaning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Ask lots of questions (?) to understand</a:t>
            </a:r>
          </a:p>
          <a:p>
            <a:pPr lvl="1"/>
            <a:r>
              <a:rPr lang="en-US" altLang="en-US" smtClean="0"/>
              <a:t>Work closely with your hospitals data coordinator</a:t>
            </a:r>
          </a:p>
        </p:txBody>
      </p:sp>
    </p:spTree>
    <p:extLst>
      <p:ext uri="{BB962C8B-B14F-4D97-AF65-F5344CB8AC3E}">
        <p14:creationId xmlns:p14="http://schemas.microsoft.com/office/powerpoint/2010/main" val="18000927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000" smtClean="0"/>
              <a:t>External Benchmarking </a:t>
            </a:r>
          </a:p>
        </p:txBody>
      </p:sp>
      <p:sp>
        <p:nvSpPr>
          <p:cNvPr id="94211" name="Subtitle 2"/>
          <p:cNvSpPr>
            <a:spLocks noGrp="1"/>
          </p:cNvSpPr>
          <p:nvPr>
            <p:ph type="subTitle" idx="1"/>
          </p:nvPr>
        </p:nvSpPr>
        <p:spPr>
          <a:xfrm>
            <a:off x="3962400" y="3352800"/>
            <a:ext cx="4495800" cy="1371600"/>
          </a:xfrm>
        </p:spPr>
        <p:txBody>
          <a:bodyPr/>
          <a:lstStyle/>
          <a:p>
            <a:r>
              <a:rPr lang="en-US" altLang="en-US" sz="2800" smtClean="0"/>
              <a:t>Challenges, Limitations, and Strategies</a:t>
            </a:r>
          </a:p>
        </p:txBody>
      </p:sp>
    </p:spTree>
    <p:extLst>
      <p:ext uri="{BB962C8B-B14F-4D97-AF65-F5344CB8AC3E}">
        <p14:creationId xmlns:p14="http://schemas.microsoft.com/office/powerpoint/2010/main" val="170838783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2400" smtClean="0"/>
              <a:t>Prepared for ASHP members by the Section of Pharmacy Practice Managers Advisory Group on Pharmacy Business Management</a:t>
            </a:r>
          </a:p>
        </p:txBody>
      </p:sp>
      <p:sp>
        <p:nvSpPr>
          <p:cNvPr id="95235" name="Rectangle 4"/>
          <p:cNvSpPr>
            <a:spLocks noChangeArrowheads="1"/>
          </p:cNvSpPr>
          <p:nvPr/>
        </p:nvSpPr>
        <p:spPr bwMode="auto">
          <a:xfrm>
            <a:off x="457200" y="5486400"/>
            <a:ext cx="6705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0">
                <a:solidFill>
                  <a:schemeClr val="tx1"/>
                </a:solidFill>
                <a:latin typeface="Arial" charset="0"/>
              </a:rPr>
              <a:t>http://www.ashp.org/Import/MEMBERCENTER/Sections/SectionofPharmacyPracticeManagers/AboutThisSection/SAGonPharmacyBusinessManagement.aspx</a:t>
            </a:r>
          </a:p>
        </p:txBody>
      </p:sp>
      <p:pic>
        <p:nvPicPr>
          <p:cNvPr id="95236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44750" y="2286000"/>
            <a:ext cx="3117850" cy="2311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2717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External Benchmarking</a:t>
            </a:r>
          </a:p>
        </p:txBody>
      </p:sp>
      <p:sp>
        <p:nvSpPr>
          <p:cNvPr id="9625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Provides a tangible means for hospital administrators to compare operational and financial data</a:t>
            </a:r>
          </a:p>
          <a:p>
            <a:pPr lvl="1"/>
            <a:r>
              <a:rPr lang="en-US" altLang="en-US" smtClean="0"/>
              <a:t>At the unit level </a:t>
            </a:r>
          </a:p>
          <a:p>
            <a:pPr lvl="1"/>
            <a:r>
              <a:rPr lang="en-US" altLang="en-US" smtClean="0"/>
              <a:t>At the department level</a:t>
            </a:r>
          </a:p>
          <a:p>
            <a:pPr lvl="1"/>
            <a:r>
              <a:rPr lang="en-US" altLang="en-US" smtClean="0"/>
              <a:t>At the organization level</a:t>
            </a:r>
          </a:p>
          <a:p>
            <a:r>
              <a:rPr lang="en-US" altLang="en-US" smtClean="0"/>
              <a:t>Allows administrators to target key areas for cost control and performance improvement</a:t>
            </a:r>
          </a:p>
        </p:txBody>
      </p:sp>
    </p:spTree>
    <p:extLst>
      <p:ext uri="{BB962C8B-B14F-4D97-AF65-F5344CB8AC3E}">
        <p14:creationId xmlns:p14="http://schemas.microsoft.com/office/powerpoint/2010/main" val="164058342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Why is it here? </a:t>
            </a:r>
          </a:p>
        </p:txBody>
      </p:sp>
      <p:sp>
        <p:nvSpPr>
          <p:cNvPr id="972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Shrinking margins and rising costs for pharmaceuticals</a:t>
            </a:r>
          </a:p>
          <a:p>
            <a:r>
              <a:rPr lang="en-US" altLang="en-US" smtClean="0"/>
              <a:t>Changes to prospective reimbursement</a:t>
            </a:r>
          </a:p>
          <a:p>
            <a:r>
              <a:rPr lang="en-US" altLang="en-US" smtClean="0"/>
              <a:t>Improved operational performance</a:t>
            </a:r>
          </a:p>
          <a:p>
            <a:pPr lvl="1"/>
            <a:r>
              <a:rPr lang="en-US" altLang="en-US" smtClean="0"/>
              <a:t>Do more with less</a:t>
            </a:r>
          </a:p>
          <a:p>
            <a:r>
              <a:rPr lang="en-US" altLang="en-US" smtClean="0"/>
              <a:t>Demands for quality and safety, along side increased patient acuity </a:t>
            </a:r>
          </a:p>
          <a:p>
            <a:pPr lvl="1"/>
            <a:r>
              <a:rPr lang="en-US" altLang="en-US" smtClean="0"/>
              <a:t>Shifting complicated care from inpatient to the ambulatory setting</a:t>
            </a:r>
          </a:p>
        </p:txBody>
      </p:sp>
    </p:spTree>
    <p:extLst>
      <p:ext uri="{BB962C8B-B14F-4D97-AF65-F5344CB8AC3E}">
        <p14:creationId xmlns:p14="http://schemas.microsoft.com/office/powerpoint/2010/main" val="332898524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Externally Benchmarking a </a:t>
            </a:r>
            <a:br>
              <a:rPr lang="en-US" altLang="en-US" sz="3200" smtClean="0"/>
            </a:br>
            <a:r>
              <a:rPr lang="en-US" altLang="en-US" sz="3200" smtClean="0"/>
              <a:t>Pharmacy Department </a:t>
            </a:r>
          </a:p>
        </p:txBody>
      </p:sp>
      <p:sp>
        <p:nvSpPr>
          <p:cNvPr id="983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 tool to assist with external labor productivity monitoring and financial performance</a:t>
            </a:r>
          </a:p>
          <a:p>
            <a:pPr>
              <a:buFontTx/>
              <a:buNone/>
            </a:pPr>
            <a:r>
              <a:rPr lang="en-US" altLang="en-US" i="1" smtClean="0"/>
              <a:t>Strength:</a:t>
            </a:r>
          </a:p>
          <a:p>
            <a:pPr lvl="1"/>
            <a:r>
              <a:rPr lang="en-US" altLang="en-US" smtClean="0"/>
              <a:t>to find and implement best practices of peer organizations (includes patient care services)</a:t>
            </a:r>
          </a:p>
          <a:p>
            <a:pPr>
              <a:buFontTx/>
              <a:buNone/>
            </a:pPr>
            <a:r>
              <a:rPr lang="en-US" altLang="en-US" i="1" smtClean="0"/>
              <a:t>Weakness: </a:t>
            </a:r>
          </a:p>
          <a:p>
            <a:pPr lvl="1"/>
            <a:r>
              <a:rPr lang="en-US" altLang="en-US" smtClean="0"/>
              <a:t>productivity targets from external benchmark vendors are at odds with pharmacy department goals for expanding clinical services and implementing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267751954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Challenges with Externally Benchmarking a Pharmacy Department</a:t>
            </a:r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/>
              <a:t>Assesses pharmacy value and productivity using staffing and workload ratios derived from product distribution not clinical services</a:t>
            </a:r>
          </a:p>
          <a:p>
            <a:r>
              <a:rPr lang="en-US" altLang="en-US" smtClean="0"/>
              <a:t>Unable to associate total cost of care with individual department costs and services (including clinical practice)</a:t>
            </a:r>
          </a:p>
          <a:p>
            <a:r>
              <a:rPr lang="en-US" altLang="en-US" smtClean="0"/>
              <a:t>Unable to measure patient outcomes and the impact quality and safety measures have on patient outcomes</a:t>
            </a:r>
          </a:p>
        </p:txBody>
      </p:sp>
    </p:spTree>
    <p:extLst>
      <p:ext uri="{BB962C8B-B14F-4D97-AF65-F5344CB8AC3E}">
        <p14:creationId xmlns:p14="http://schemas.microsoft.com/office/powerpoint/2010/main" val="411273988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038600"/>
            <a:ext cx="7772400" cy="136207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dirty="0" smtClean="0">
                <a:solidFill>
                  <a:srgbClr val="898989"/>
                </a:solidFill>
              </a:rPr>
              <a:t>And Strategies to Overcome</a:t>
            </a:r>
            <a:endParaRPr lang="en-US" sz="2800" dirty="0"/>
          </a:p>
        </p:txBody>
      </p:sp>
      <p:sp>
        <p:nvSpPr>
          <p:cNvPr id="9219" name="Subtitle 4"/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7772400" cy="15001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en-US" sz="2800" smtClean="0"/>
              <a:t>EXTERNAL BENCHMARKING LIMITATIONS USING VENDORS SYSTEMS</a:t>
            </a:r>
            <a:endParaRPr lang="en-US" altLang="en-US" sz="2800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3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Origin of Key Data Elements in External Benchmarking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Operating statistics provide the foundation for data reported to an external benchmarking software system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General ledger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Payroll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Charge master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Monthly financials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Manual statistics reported by departments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Billing and coding data</a:t>
            </a:r>
          </a:p>
        </p:txBody>
      </p:sp>
    </p:spTree>
    <p:extLst>
      <p:ext uri="{BB962C8B-B14F-4D97-AF65-F5344CB8AC3E}">
        <p14:creationId xmlns:p14="http://schemas.microsoft.com/office/powerpoint/2010/main" val="312582851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Origin of Key Data Elements in External Benchmarking</a:t>
            </a:r>
          </a:p>
        </p:txBody>
      </p:sp>
      <p:sp>
        <p:nvSpPr>
          <p:cNvPr id="1013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mtClean="0"/>
              <a:t>Operating statistics provide the foundation for data reported to an external benchmarking software system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General ledger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Payroll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Charge master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Monthly financials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Manual statistics reported by departments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Billing and coding data</a:t>
            </a:r>
          </a:p>
        </p:txBody>
      </p:sp>
    </p:spTree>
    <p:extLst>
      <p:ext uri="{BB962C8B-B14F-4D97-AF65-F5344CB8AC3E}">
        <p14:creationId xmlns:p14="http://schemas.microsoft.com/office/powerpoint/2010/main" val="108190670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Frequently Reported Pharmacy Data Elements</a:t>
            </a:r>
          </a:p>
        </p:txBody>
      </p:sp>
      <p:sp>
        <p:nvSpPr>
          <p:cNvPr id="1024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600" smtClean="0"/>
              <a:t>Operating statistics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Drug expense, gross charges, labor expense, paid hours, worked hours, orders processed, doses administered, gross drug charges, inpatient gross drug charges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Facility information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Patient days, admissions, discharges, clinic visits, case mix index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Staffing configuration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Paid FTE’s, skill mix (% pharmacist, % technicians, % management, % other), overtime hours</a:t>
            </a:r>
          </a:p>
        </p:txBody>
      </p:sp>
    </p:spTree>
    <p:extLst>
      <p:ext uri="{BB962C8B-B14F-4D97-AF65-F5344CB8AC3E}">
        <p14:creationId xmlns:p14="http://schemas.microsoft.com/office/powerpoint/2010/main" val="235753745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1034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smtClean="0"/>
              <a:t>	Reported productivity ratios and performance indicators are flawed and used inappropriately within hospitals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Understand the mathematical formulas behind all reported ratios</a:t>
            </a:r>
          </a:p>
          <a:p>
            <a:pPr lvl="1"/>
            <a:r>
              <a:rPr lang="en-US" altLang="en-US" smtClean="0"/>
              <a:t>Insist on including drug cost and total pharmacy cost performance ratios  side-by-side with productivity ratios</a:t>
            </a:r>
          </a:p>
        </p:txBody>
      </p:sp>
    </p:spTree>
    <p:extLst>
      <p:ext uri="{BB962C8B-B14F-4D97-AF65-F5344CB8AC3E}">
        <p14:creationId xmlns:p14="http://schemas.microsoft.com/office/powerpoint/2010/main" val="349409932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1044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en-US" smtClean="0"/>
              <a:t>Select productivity and cost ratios wisely preferred ratio denominators include</a:t>
            </a:r>
          </a:p>
          <a:p>
            <a:pPr lvl="2"/>
            <a:r>
              <a:rPr lang="en-US" altLang="en-US" smtClean="0"/>
              <a:t>Patient discharges rather than patient days</a:t>
            </a:r>
          </a:p>
          <a:p>
            <a:pPr lvl="2"/>
            <a:r>
              <a:rPr lang="en-US" altLang="en-US" smtClean="0"/>
              <a:t>Orders processed rather than doses dispensed</a:t>
            </a:r>
          </a:p>
        </p:txBody>
      </p:sp>
      <p:pic>
        <p:nvPicPr>
          <p:cNvPr id="104452" name="Picture 7" descr="C:\Documents and Settings\jtemple\Local Settings\Temporary Internet Files\Content.IE5\ISPS3K6H\MCj02908870000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86200"/>
            <a:ext cx="3657600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10" descr="C:\Documents and Settings\jtemple\Local Settings\Temporary Internet Files\Content.IE5\JDXEJB8P\MCj04042390000[1]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810000"/>
            <a:ext cx="27432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6251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/>
          </p:nvPr>
        </p:nvSpPr>
        <p:spPr>
          <a:xfrm>
            <a:off x="228600" y="533400"/>
            <a:ext cx="8229600" cy="1143000"/>
          </a:xfrm>
        </p:spPr>
        <p:txBody>
          <a:bodyPr/>
          <a:lstStyle/>
          <a:p>
            <a:r>
              <a:rPr lang="en-US" altLang="en-US" sz="3200" smtClean="0"/>
              <a:t>Productive Ratios used to Evaluate Pharmacy Services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381000" y="1543050"/>
          <a:ext cx="8763000" cy="4032250"/>
        </p:xfrm>
        <a:graphic>
          <a:graphicData uri="http://schemas.openxmlformats.org/drawingml/2006/table">
            <a:tbl>
              <a:tblPr/>
              <a:tblGrid>
                <a:gridCol w="4381500"/>
                <a:gridCol w="4381500"/>
              </a:tblGrid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Labor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Cost-Based Productivity Ratios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8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patient day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CMI-weighted revenue-adjusted patient days)</a:t>
                      </a:r>
                      <a:b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(Hours worked per 100 Pharmacy Intensity weighted patient days)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(paid)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100 admissions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adjusted discharge 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paid per adjusted discharge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adjusted discharge</a:t>
                      </a:r>
                      <a:r>
                        <a:rPr kumimoji="0" lang="en-US" sz="10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A</a:t>
                      </a:r>
                      <a:endParaRPr kumimoji="0" 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Hours worked per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dose billed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Labor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9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order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pharmacy cost per 100 orders processed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occupied bed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3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FTEs per adjusted patient day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05516" name="Rectangle 1"/>
          <p:cNvSpPr>
            <a:spLocks noChangeArrowheads="1"/>
          </p:cNvSpPr>
          <p:nvPr/>
        </p:nvSpPr>
        <p:spPr bwMode="auto">
          <a:xfrm>
            <a:off x="228600" y="5562600"/>
            <a:ext cx="1381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</a:pPr>
            <a:r>
              <a:rPr lang="en-US" altLang="en-US" sz="1100" b="0" baseline="3000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A </a:t>
            </a:r>
            <a:r>
              <a:rPr lang="en-US" altLang="en-US" sz="1100" b="0">
                <a:solidFill>
                  <a:schemeClr val="tx1"/>
                </a:solidFill>
                <a:latin typeface="Arial" charset="0"/>
                <a:ea typeface="Times New Roman" pitchFamily="18" charset="0"/>
                <a:cs typeface="Arial" charset="0"/>
              </a:rPr>
              <a:t>Preferred metrics.</a:t>
            </a:r>
            <a:endParaRPr lang="en-US" altLang="en-US" sz="1800" b="0">
              <a:solidFill>
                <a:schemeClr val="tx1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339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106499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1905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</a:t>
            </a:r>
            <a:r>
              <a:rPr lang="en-US" altLang="en-US" sz="1800" smtClean="0"/>
              <a:t> </a:t>
            </a:r>
          </a:p>
          <a:p>
            <a:pPr>
              <a:buFontTx/>
              <a:buNone/>
            </a:pPr>
            <a:r>
              <a:rPr lang="en-US" altLang="en-US" sz="1800" smtClean="0"/>
              <a:t>	Case Mix Index (CMI) is a flawed measure, routinely used to approximate pharmacy-specific patient acuity and medication resource consumption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Adjust acuity using a pharmacy intensity score rather than CMI</a:t>
            </a:r>
          </a:p>
          <a:p>
            <a:pPr>
              <a:buFontTx/>
              <a:buNone/>
            </a:pPr>
            <a:endParaRPr lang="en-US" altLang="en-US" sz="180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4419600"/>
          <a:ext cx="7696200" cy="1085850"/>
        </p:xfrm>
        <a:graphic>
          <a:graphicData uri="http://schemas.openxmlformats.org/drawingml/2006/table">
            <a:tbl>
              <a:tblPr/>
              <a:tblGrid>
                <a:gridCol w="2044700"/>
                <a:gridCol w="2527300"/>
                <a:gridCol w="3124200"/>
              </a:tblGrid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DRG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CMI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Pharmacy Intensity Score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35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Hip Replacement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7.8   (8%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5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Kidney Transplant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3.2 (17% of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27.5 (28% of the highest DRG)</a:t>
                      </a:r>
                    </a:p>
                  </a:txBody>
                  <a:tcPr marT="45676" marB="4567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106518" name="TextBox 4"/>
          <p:cNvSpPr txBox="1">
            <a:spLocks noChangeArrowheads="1"/>
          </p:cNvSpPr>
          <p:nvPr/>
        </p:nvSpPr>
        <p:spPr bwMode="auto">
          <a:xfrm>
            <a:off x="381000" y="4038600"/>
            <a:ext cx="1600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2400" b="1">
                <a:solidFill>
                  <a:srgbClr val="2068BA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F2760E"/>
              </a:buClr>
              <a:buFont typeface="Arial" charset="0"/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0" i="1">
                <a:solidFill>
                  <a:schemeClr val="tx1"/>
                </a:solidFill>
                <a:latin typeface="Arial" charset="0"/>
              </a:rPr>
              <a:t>Example</a:t>
            </a:r>
          </a:p>
        </p:txBody>
      </p:sp>
    </p:spTree>
    <p:extLst>
      <p:ext uri="{BB962C8B-B14F-4D97-AF65-F5344CB8AC3E}">
        <p14:creationId xmlns:p14="http://schemas.microsoft.com/office/powerpoint/2010/main" val="86862968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10752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1800" i="1" smtClean="0"/>
              <a:t>Limitation: </a:t>
            </a:r>
          </a:p>
          <a:p>
            <a:pPr>
              <a:buFontTx/>
              <a:buNone/>
            </a:pPr>
            <a:r>
              <a:rPr lang="en-US" altLang="en-US" sz="1800" i="1" smtClean="0"/>
              <a:t>	</a:t>
            </a:r>
            <a:r>
              <a:rPr lang="en-US" altLang="en-US" sz="1800" smtClean="0"/>
              <a:t>Characteristic questions do not reflect current pharmacy best practice, nor assist with selection of a meaningful peer group</a:t>
            </a:r>
          </a:p>
          <a:p>
            <a:pPr>
              <a:buFontTx/>
              <a:buNone/>
            </a:pPr>
            <a:r>
              <a:rPr lang="en-US" altLang="en-US" sz="1800" i="1" smtClean="0"/>
              <a:t>Strategy to Overcome: </a:t>
            </a:r>
          </a:p>
          <a:p>
            <a:pPr lvl="1"/>
            <a:r>
              <a:rPr lang="en-US" altLang="en-US" sz="1800" smtClean="0"/>
              <a:t>Evaluate characteristic question responses carefully and select a peer group of 15 -20 organizations that are most similar to yours</a:t>
            </a:r>
          </a:p>
          <a:p>
            <a:pPr lvl="1"/>
            <a:r>
              <a:rPr lang="en-US" altLang="en-US" sz="1800" smtClean="0"/>
              <a:t>Work to understand everything about each hospitals pharmacy department</a:t>
            </a:r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endParaRPr lang="en-US" altLang="en-US" sz="1800" smtClean="0"/>
          </a:p>
          <a:p>
            <a:pPr lvl="1">
              <a:buFont typeface="Calibri" pitchFamily="34" charset="0"/>
              <a:buChar char="–"/>
            </a:pPr>
            <a:r>
              <a:rPr lang="en-US" altLang="en-US" sz="1800" smtClean="0"/>
              <a:t>Compare your services to your peer group with respect to the implementation of best practices</a:t>
            </a:r>
            <a:endParaRPr lang="en-US" altLang="en-US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295400" y="4419600"/>
          <a:ext cx="7467600" cy="889000"/>
        </p:xfrm>
        <a:graphic>
          <a:graphicData uri="http://schemas.openxmlformats.org/drawingml/2006/table">
            <a:tbl>
              <a:tblPr/>
              <a:tblGrid>
                <a:gridCol w="2286000"/>
                <a:gridCol w="2514600"/>
                <a:gridCol w="2667000"/>
              </a:tblGrid>
              <a:tr h="371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Clinical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Practice Model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Distributive Services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Hours of Operation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How data elements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  are reported</a:t>
                      </a: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664" marB="4566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8904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108547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Limitation:</a:t>
            </a:r>
            <a:r>
              <a:rPr lang="en-US" altLang="en-US" sz="2100" smtClean="0"/>
              <a:t>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smtClean="0"/>
              <a:t>	Department definitions and divisions do not allow for data to be submitted to draw meaningful comparisons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Outpatient drug costs are soaring each year from infusion centers and high cost procedure areas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Inpatient drug costs are now the minority and approximated with a revenue adjustment factor</a:t>
            </a:r>
          </a:p>
          <a:p>
            <a:pPr lvl="1">
              <a:lnSpc>
                <a:spcPct val="80000"/>
              </a:lnSpc>
            </a:pPr>
            <a:endParaRPr lang="en-US" altLang="en-US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en-US" sz="2100" i="1" smtClean="0"/>
              <a:t>Strategy to Overcome: 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Develop a system to segregate inpatient drug costs from all other drug costs</a:t>
            </a:r>
          </a:p>
          <a:p>
            <a:pPr lvl="1">
              <a:lnSpc>
                <a:spcPct val="80000"/>
              </a:lnSpc>
            </a:pPr>
            <a:r>
              <a:rPr lang="en-US" altLang="en-US" smtClean="0"/>
              <a:t>Benchmark inpatient costs as a single department, to prevent high cost ambulatory drug from influencing inpatient performance </a:t>
            </a:r>
          </a:p>
        </p:txBody>
      </p:sp>
    </p:spTree>
    <p:extLst>
      <p:ext uri="{BB962C8B-B14F-4D97-AF65-F5344CB8AC3E}">
        <p14:creationId xmlns:p14="http://schemas.microsoft.com/office/powerpoint/2010/main" val="208941363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109571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447800"/>
            <a:ext cx="7239000" cy="5105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Drug expenses are not reported or grouped in a meaningful way to reflect areas of major drug expense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Evaluate your drug expense breakouts by drug class categories and ensure they are consistent across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147707790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External Benchmarking Software Systems</a:t>
            </a:r>
          </a:p>
        </p:txBody>
      </p:sp>
      <p:sp>
        <p:nvSpPr>
          <p:cNvPr id="1105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Limitation: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	</a:t>
            </a:r>
            <a:r>
              <a:rPr lang="en-US" altLang="en-US" sz="2300" smtClean="0"/>
              <a:t>Normalizations are not applied consistently across hospitals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smtClean="0"/>
              <a:t>		e.g. Hospital expense for radiologic contrast media, volatile anesthetics gases, hemophilia factors, IVIG, and albumin may not always be reported as pharmacy drug cost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3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300" i="1" smtClean="0"/>
              <a:t>Strategy to Overcome:</a:t>
            </a:r>
          </a:p>
          <a:p>
            <a:pPr lvl="1">
              <a:lnSpc>
                <a:spcPct val="90000"/>
              </a:lnSpc>
            </a:pPr>
            <a:r>
              <a:rPr lang="en-US" altLang="en-US" smtClean="0"/>
              <a:t>Understand the normalization system and confirm they are applied equally across all hospitals in your peer group</a:t>
            </a:r>
          </a:p>
          <a:p>
            <a:pPr>
              <a:lnSpc>
                <a:spcPct val="90000"/>
              </a:lnSpc>
            </a:pPr>
            <a:endParaRPr lang="en-US" altLang="en-US" sz="2300" smtClean="0"/>
          </a:p>
        </p:txBody>
      </p:sp>
    </p:spTree>
    <p:extLst>
      <p:ext uri="{BB962C8B-B14F-4D97-AF65-F5344CB8AC3E}">
        <p14:creationId xmlns:p14="http://schemas.microsoft.com/office/powerpoint/2010/main" val="4118075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Frequently Reported Pharmacy Data Elements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600" smtClean="0"/>
              <a:t>Operating statistics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Drug expense, gross charges, labor expense, paid hours, worked hours, orders processed, doses administered, gross drug charges, inpatient gross drug charges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Facility information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Patient days, admissions, discharges, clinic visits, case mix index</a:t>
            </a:r>
          </a:p>
          <a:p>
            <a:pPr>
              <a:lnSpc>
                <a:spcPct val="80000"/>
              </a:lnSpc>
            </a:pPr>
            <a:r>
              <a:rPr lang="en-US" altLang="en-US" sz="2600" smtClean="0"/>
              <a:t>Staffing configuration</a:t>
            </a:r>
          </a:p>
          <a:p>
            <a:pPr lvl="1">
              <a:lnSpc>
                <a:spcPct val="80000"/>
              </a:lnSpc>
            </a:pPr>
            <a:r>
              <a:rPr lang="en-US" altLang="en-US" sz="2200" smtClean="0"/>
              <a:t>Paid FTE’s, skill mix (% pharmacist, % technicians, % management, % other), overtime hours</a:t>
            </a:r>
          </a:p>
        </p:txBody>
      </p:sp>
    </p:spTree>
    <p:extLst>
      <p:ext uri="{BB962C8B-B14F-4D97-AF65-F5344CB8AC3E}">
        <p14:creationId xmlns:p14="http://schemas.microsoft.com/office/powerpoint/2010/main" val="425966446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839200" cy="1143000"/>
          </a:xfrm>
        </p:spPr>
        <p:txBody>
          <a:bodyPr/>
          <a:lstStyle/>
          <a:p>
            <a:r>
              <a:rPr lang="en-US" altLang="en-US" sz="2000" smtClean="0"/>
              <a:t>Categories for reporting Inpatient drug expenses in vendor benchmarking reports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838200"/>
          <a:ext cx="8077200" cy="4772025"/>
        </p:xfrm>
        <a:graphic>
          <a:graphicData uri="http://schemas.openxmlformats.org/drawingml/2006/table">
            <a:tbl>
              <a:tblPr/>
              <a:tblGrid>
                <a:gridCol w="2506717"/>
                <a:gridCol w="696310"/>
                <a:gridCol w="765941"/>
                <a:gridCol w="4108232"/>
              </a:tblGrid>
              <a:tr h="281632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Inpatient Pharmacy Department:</a:t>
                      </a:r>
                    </a:p>
                  </a:txBody>
                  <a:tcPr marL="9525" marR="9525" marT="9526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3,918,000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anti-infective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2,015,000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antineoplastic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1,500,000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2104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Transplant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1,266,000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Cyclosporine, mycophenolate, sirolimus, tacrolimus, basiliximab, daclizumab, muromonab-CD3, anti-thymocyte globulin, cytomegalovirus immune globulin, lymphocyte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1,035,000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Large and Small Volume Solutions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750,000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large and small volume IV, nutrition, and irrigation solutions (includes products purchased by both Pharmacy and Material Service)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600,000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Propofol (Diprivan)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485,000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450,000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Aprotinin (Trasylol)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163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225,000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180,000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strengths and sizes of albumin and plasma protein fraction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7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Inpatient Drugs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4,699,000 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not included in above categories, nor excluded in categories below</a:t>
                      </a:r>
                    </a:p>
                  </a:txBody>
                  <a:tcPr marL="9525" marR="9525" marT="9526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1151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6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74513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0" y="990600"/>
          <a:ext cx="8305800" cy="4406900"/>
        </p:xfrm>
        <a:graphic>
          <a:graphicData uri="http://schemas.openxmlformats.org/drawingml/2006/table">
            <a:tbl>
              <a:tblPr/>
              <a:tblGrid>
                <a:gridCol w="3048000"/>
                <a:gridCol w="762000"/>
                <a:gridCol w="838200"/>
                <a:gridCol w="3657600"/>
              </a:tblGrid>
              <a:tr h="493713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reported in the vendor's system, but should NOT be included in computation of cost ratios due to site-to-site variability in purchasing practices: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Hemophilia Factors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1,050,000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Factors VIIa, VIII, and IX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8239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Radiology Contrast Media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1,115,000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contrast media  (Note: this value also is reported in Radiology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071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Volatile anesthetic gases (e.g., desflurane, halothane, isoflurane, sevoflurane) (Note: this value also is reported in Anesthesia Department Report)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Excluded from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2,565,000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Inpatient Drugs Included in Ratios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17,123,000 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71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Grand Total Inpatient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19,688,000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Sum of totals from two sections above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12688" name="Title 1"/>
          <p:cNvSpPr>
            <a:spLocks noGrp="1"/>
          </p:cNvSpPr>
          <p:nvPr>
            <p:ph type="title" idx="4294967295"/>
          </p:nvPr>
        </p:nvSpPr>
        <p:spPr>
          <a:xfrm>
            <a:off x="0" y="228600"/>
            <a:ext cx="8991600" cy="1143000"/>
          </a:xfrm>
        </p:spPr>
        <p:txBody>
          <a:bodyPr/>
          <a:lstStyle/>
          <a:p>
            <a:r>
              <a:rPr lang="en-US" altLang="en-US" sz="2000" smtClean="0"/>
              <a:t>Drug cost NOT to include in Inpatient Pharmacy Cost Ratios</a:t>
            </a:r>
          </a:p>
        </p:txBody>
      </p:sp>
    </p:spTree>
    <p:extLst>
      <p:ext uri="{BB962C8B-B14F-4D97-AF65-F5344CB8AC3E}">
        <p14:creationId xmlns:p14="http://schemas.microsoft.com/office/powerpoint/2010/main" val="57296631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696200" cy="4422775"/>
        </p:xfrm>
        <a:graphic>
          <a:graphicData uri="http://schemas.openxmlformats.org/drawingml/2006/table">
            <a:tbl>
              <a:tblPr/>
              <a:tblGrid>
                <a:gridCol w="1924050"/>
                <a:gridCol w="1924050"/>
                <a:gridCol w="1924050"/>
                <a:gridCol w="1924050"/>
              </a:tblGrid>
              <a:tr h="457478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</a:t>
                      </a: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he following categories of drug expense should be included in computation of cost ratios for the Outpatient Pharmacy Department, and this should be reported separately from inpatient data:</a:t>
                      </a:r>
                    </a:p>
                  </a:txBody>
                  <a:tcPr marL="9525" marR="9525" marT="952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Location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8,335,000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1,000,000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 Non-Oncology Infusion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875,000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Dialysis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400,000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Ambulatory Surgery Center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195,000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drugs used in an Emergency Department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6295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Clinics / Outpatient Areas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4,265,000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45747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715" name="Title 1"/>
          <p:cNvSpPr>
            <a:spLocks noGrp="1"/>
          </p:cNvSpPr>
          <p:nvPr>
            <p:ph type="title" idx="4294967295"/>
          </p:nvPr>
        </p:nvSpPr>
        <p:spPr>
          <a:xfrm>
            <a:off x="1905000" y="31750"/>
            <a:ext cx="7239000" cy="1143000"/>
          </a:xfrm>
        </p:spPr>
        <p:txBody>
          <a:bodyPr/>
          <a:lstStyle/>
          <a:p>
            <a:r>
              <a:rPr lang="en-US" altLang="en-US" sz="2000" smtClean="0"/>
              <a:t>Ways to categories outpatient drug expenses in vendor benchmarking reports</a:t>
            </a:r>
          </a:p>
        </p:txBody>
      </p:sp>
    </p:spTree>
    <p:extLst>
      <p:ext uri="{BB962C8B-B14F-4D97-AF65-F5344CB8AC3E}">
        <p14:creationId xmlns:p14="http://schemas.microsoft.com/office/powerpoint/2010/main" val="405826626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8229600" cy="1143000"/>
          </a:xfrm>
        </p:spPr>
        <p:txBody>
          <a:bodyPr/>
          <a:lstStyle/>
          <a:p>
            <a:r>
              <a:rPr lang="en-US" altLang="en-US" sz="2000" smtClean="0"/>
              <a:t>Other ways to categories outpatient drug expenses in vendor benchmarking reports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914400"/>
          <a:ext cx="7848600" cy="4408488"/>
        </p:xfrm>
        <a:graphic>
          <a:graphicData uri="http://schemas.openxmlformats.org/drawingml/2006/table">
            <a:tbl>
              <a:tblPr/>
              <a:tblGrid>
                <a:gridCol w="2079544"/>
                <a:gridCol w="670821"/>
                <a:gridCol w="670821"/>
                <a:gridCol w="4427414"/>
              </a:tblGrid>
              <a:tr h="314319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</a:rPr>
                        <a:t>The following categories of drug expense should be included in computation of cost ratios for the Outpatient Pharmacy Department, and this should be reported separately from inpatient data:</a:t>
                      </a:r>
                      <a:endParaRPr kumimoji="0" lang="en-US" sz="10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Drug Expense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Source of Data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Category Definition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Oncology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5,200,000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oncology (antineoplastic)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Blood and Immune System Modifiers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Darbepotin, epoetin, filgrastim, pegfilgrastim, sargramostim, adalimumab, alafacept, aldesleukine, omalizumab, interferons (all variations)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IV Immune Globulin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1,300,000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brands of IVIG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1,200,000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Infliximab (Remicade)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Enzyme Deficiency Replacement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800,000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Agalsidase beta (Fabrazyme), alglucerase (Ceredase) alpha1-proteinase inhibitor (Aralast, Prolastin)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Verteporfin (Visudyne)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500,000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Botulinum toxin type A and type 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Antiemetics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Aprepitant, granisetron, meclizine, ondansetron, prochlorperazine, trimethobenzamide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384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Anticoagulants and Thrombolytic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200,000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Abciximab, alteplase, anti-thrombin III, argatroban, bivalirudin, enoxaparin, eptifibatide, heparin, lepirudin, reteplase, streptokinase, tirofiban, urokinase, warfarin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80,000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Omalizumab (Xolair)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60,000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Nesiritide (Natrecor)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Vaccines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     40,000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vaccines and toxoids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328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Clinic /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  2,490,000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Computed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All other drugs used in outpatient settings not included in the above categories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2597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Total Outpatient Drugs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15,070,000 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Hospital</a:t>
                      </a: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525" marR="9525" marT="952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961126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1157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Pharmaceutical manufacture rebates and expired drug credits are not applied consistently across hospitals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Ensure your rebate and expired drug credits are factored out of your cost ratios</a:t>
            </a:r>
          </a:p>
        </p:txBody>
      </p:sp>
    </p:spTree>
    <p:extLst>
      <p:ext uri="{BB962C8B-B14F-4D97-AF65-F5344CB8AC3E}">
        <p14:creationId xmlns:p14="http://schemas.microsoft.com/office/powerpoint/2010/main" val="359637374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mtClean="0"/>
              <a:t>External Benchmarking Software Systems</a:t>
            </a:r>
          </a:p>
        </p:txBody>
      </p:sp>
      <p:sp>
        <p:nvSpPr>
          <p:cNvPr id="1167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Limitation: </a:t>
            </a:r>
          </a:p>
          <a:p>
            <a:pPr>
              <a:buFontTx/>
              <a:buNone/>
            </a:pPr>
            <a:r>
              <a:rPr lang="en-US" altLang="en-US" i="1" smtClean="0"/>
              <a:t>	</a:t>
            </a:r>
            <a:r>
              <a:rPr lang="en-US" altLang="en-US" smtClean="0"/>
              <a:t>Disproportionate share (340-B) contract participation is not consistently flagged in vendor systems</a:t>
            </a:r>
          </a:p>
          <a:p>
            <a:pPr>
              <a:buFontTx/>
              <a:buNone/>
            </a:pPr>
            <a:endParaRPr lang="en-US" altLang="en-US" smtClean="0"/>
          </a:p>
          <a:p>
            <a:pPr>
              <a:buFontTx/>
              <a:buNone/>
            </a:pPr>
            <a:r>
              <a:rPr lang="en-US" altLang="en-US" i="1" smtClean="0"/>
              <a:t>Strategy to Overcome: </a:t>
            </a:r>
          </a:p>
          <a:p>
            <a:pPr lvl="1"/>
            <a:r>
              <a:rPr lang="en-US" altLang="en-US" smtClean="0"/>
              <a:t>If you are not a 340-B hospital ensure you do not have 340-b hospitals in your peer group</a:t>
            </a:r>
          </a:p>
        </p:txBody>
      </p:sp>
    </p:spTree>
    <p:extLst>
      <p:ext uri="{BB962C8B-B14F-4D97-AF65-F5344CB8AC3E}">
        <p14:creationId xmlns:p14="http://schemas.microsoft.com/office/powerpoint/2010/main" val="212565401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smtClean="0"/>
              <a:t>Other Limitations of External Benchmarking Software Systems</a:t>
            </a:r>
          </a:p>
        </p:txBody>
      </p:sp>
      <p:sp>
        <p:nvSpPr>
          <p:cNvPr id="1177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i="1" smtClean="0"/>
              <a:t>Limitations:</a:t>
            </a:r>
          </a:p>
          <a:p>
            <a:pPr lvl="1"/>
            <a:r>
              <a:rPr lang="en-US" altLang="en-US" smtClean="0"/>
              <a:t>Data reporting instructions are unclear, leading to inaccurate reporting for many hospitals</a:t>
            </a:r>
          </a:p>
          <a:p>
            <a:pPr lvl="1"/>
            <a:r>
              <a:rPr lang="en-US" altLang="en-US" smtClean="0"/>
              <a:t>Lack of quality assurance for reported data</a:t>
            </a:r>
          </a:p>
          <a:p>
            <a:pPr lvl="1"/>
            <a:r>
              <a:rPr lang="en-US" altLang="en-US" smtClean="0"/>
              <a:t>Clinical workload performance measures are ambiguous, unclear and lack meaning</a:t>
            </a:r>
          </a:p>
          <a:p>
            <a:pPr>
              <a:buFontTx/>
              <a:buNone/>
            </a:pPr>
            <a:r>
              <a:rPr lang="en-US" altLang="en-US" i="1" smtClean="0"/>
              <a:t>Strategy to Overcome:</a:t>
            </a:r>
          </a:p>
          <a:p>
            <a:pPr lvl="1"/>
            <a:r>
              <a:rPr lang="en-US" altLang="en-US" smtClean="0"/>
              <a:t>Ask lots of questions (?) to understand</a:t>
            </a:r>
          </a:p>
          <a:p>
            <a:pPr lvl="1"/>
            <a:r>
              <a:rPr lang="en-US" altLang="en-US" smtClean="0"/>
              <a:t>Work closely with your hospitals data coordinator</a:t>
            </a:r>
          </a:p>
        </p:txBody>
      </p:sp>
    </p:spTree>
    <p:extLst>
      <p:ext uri="{BB962C8B-B14F-4D97-AF65-F5344CB8AC3E}">
        <p14:creationId xmlns:p14="http://schemas.microsoft.com/office/powerpoint/2010/main" val="4289139057"/>
      </p:ext>
    </p:extLst>
  </p:cSld>
  <p:clrMapOvr>
    <a:masterClrMapping/>
  </p:clrMapOvr>
</p:sld>
</file>

<file path=ppt/theme/theme1.xml><?xml version="1.0" encoding="utf-8"?>
<a:theme xmlns:a="http://schemas.openxmlformats.org/drawingml/2006/main" name="ASHP Powerpoint Templates 4-in-1">
  <a:themeElements>
    <a:clrScheme name="ASHP Template 1">
      <a:dk1>
        <a:sysClr val="windowText" lastClr="000000"/>
      </a:dk1>
      <a:lt1>
        <a:sysClr val="window" lastClr="FFFFFF"/>
      </a:lt1>
      <a:dk2>
        <a:srgbClr val="1065B5"/>
      </a:dk2>
      <a:lt2>
        <a:srgbClr val="F2762C"/>
      </a:lt2>
      <a:accent1>
        <a:srgbClr val="59C7E2"/>
      </a:accent1>
      <a:accent2>
        <a:srgbClr val="BAE3F7"/>
      </a:accent2>
      <a:accent3>
        <a:srgbClr val="2068BA"/>
      </a:accent3>
      <a:accent4>
        <a:srgbClr val="4A5F70"/>
      </a:accent4>
      <a:accent5>
        <a:srgbClr val="4BACC6"/>
      </a:accent5>
      <a:accent6>
        <a:srgbClr val="F79646"/>
      </a:accent6>
      <a:hlink>
        <a:srgbClr val="2068BA"/>
      </a:hlink>
      <a:folHlink>
        <a:srgbClr val="FDC4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Template 2 (bottom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dium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ight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ASHP Powerpoint Templates 4-in-1</Template>
  <TotalTime>11</TotalTime>
  <Words>5977</Words>
  <Application>Microsoft Office PowerPoint</Application>
  <PresentationFormat>On-screen Show (4:3)</PresentationFormat>
  <Paragraphs>1331</Paragraphs>
  <Slides>96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96</vt:i4>
      </vt:variant>
    </vt:vector>
  </HeadingPairs>
  <TitlesOfParts>
    <vt:vector size="100" baseType="lpstr">
      <vt:lpstr>ASHP Powerpoint Templates 4-in-1</vt:lpstr>
      <vt:lpstr>Dark Template 2 (bottom)</vt:lpstr>
      <vt:lpstr>Medium Template 2</vt:lpstr>
      <vt:lpstr>Light Template 2</vt:lpstr>
      <vt:lpstr>External Benchmarking </vt:lpstr>
      <vt:lpstr>Prepared for ASHP members by the Section of Pharmacy Practice Managers Advisory Group on Pharmacy Business Management</vt:lpstr>
      <vt:lpstr>External Benchmarking</vt:lpstr>
      <vt:lpstr>Why is it here? </vt:lpstr>
      <vt:lpstr>Externally Benchmarking a  Pharmacy Department </vt:lpstr>
      <vt:lpstr>Challenges with Externally Benchmarking a Pharmacy Department</vt:lpstr>
      <vt:lpstr>And Strategies to Overcome</vt:lpstr>
      <vt:lpstr>Origin of Key Data Elements in External Benchmarking</vt:lpstr>
      <vt:lpstr>Frequently Reported Pharmacy Data Elements</vt:lpstr>
      <vt:lpstr>External Benchmarking Software Systems</vt:lpstr>
      <vt:lpstr>External Benchmarking Software Systems</vt:lpstr>
      <vt:lpstr>Productive Ratios used to Evaluate Pharmacy Services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Categories for reporting Inpatient drug expenses in vendor benchmarking reports </vt:lpstr>
      <vt:lpstr>Drug cost NOT to include in Inpatient Pharmacy Cost Ratios</vt:lpstr>
      <vt:lpstr>Ways to categories outpatient drug expenses in vendor benchmarking reports</vt:lpstr>
      <vt:lpstr>Other ways to categories outpatient drug expenses in vendor benchmarking reports</vt:lpstr>
      <vt:lpstr>External Benchmarking Software Systems</vt:lpstr>
      <vt:lpstr>External Benchmarking Software Systems</vt:lpstr>
      <vt:lpstr>Other Limitations of External Benchmarking Software Systems</vt:lpstr>
      <vt:lpstr>External Benchmarking </vt:lpstr>
      <vt:lpstr>Prepared for ASHP members by the Section of Pharmacy Practice Managers Advisory Group on Pharmacy Business Management</vt:lpstr>
      <vt:lpstr>External Benchmarking</vt:lpstr>
      <vt:lpstr>Why is it here? </vt:lpstr>
      <vt:lpstr>Externally Benchmarking a  Pharmacy Department </vt:lpstr>
      <vt:lpstr>Challenges with Externally Benchmarking a Pharmacy Department</vt:lpstr>
      <vt:lpstr>And Strategies to Overcome</vt:lpstr>
      <vt:lpstr>Origin of Key Data Elements in External Benchmarking</vt:lpstr>
      <vt:lpstr>Frequently Reported Pharmacy Data Elements</vt:lpstr>
      <vt:lpstr>External Benchmarking Software Systems</vt:lpstr>
      <vt:lpstr>External Benchmarking Software Systems</vt:lpstr>
      <vt:lpstr>Productive Ratios used to Evaluate Pharmacy Services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Categories for reporting Inpatient drug expenses in vendor benchmarking reports </vt:lpstr>
      <vt:lpstr>Drug cost NOT to include in Inpatient Pharmacy Cost Ratios</vt:lpstr>
      <vt:lpstr>Ways to categories outpatient drug expenses in vendor benchmarking reports</vt:lpstr>
      <vt:lpstr>Other ways to categories outpatient drug expenses in vendor benchmarking reports</vt:lpstr>
      <vt:lpstr>External Benchmarking Software Systems</vt:lpstr>
      <vt:lpstr>External Benchmarking Software Systems</vt:lpstr>
      <vt:lpstr>Other Limitations of External Benchmarking Software Systems</vt:lpstr>
      <vt:lpstr>External Benchmarking </vt:lpstr>
      <vt:lpstr>Prepared for ASHP members by the Section of Pharmacy Practice Managers Advisory Group on Pharmacy Business Management</vt:lpstr>
      <vt:lpstr>External Benchmarking</vt:lpstr>
      <vt:lpstr>Why is it here? </vt:lpstr>
      <vt:lpstr>Externally Benchmarking a  Pharmacy Department </vt:lpstr>
      <vt:lpstr>Challenges with Externally Benchmarking a Pharmacy Department</vt:lpstr>
      <vt:lpstr>And Strategies to Overcome</vt:lpstr>
      <vt:lpstr>Origin of Key Data Elements in External Benchmarking</vt:lpstr>
      <vt:lpstr>Frequently Reported Pharmacy Data Elements</vt:lpstr>
      <vt:lpstr>External Benchmarking Software Systems</vt:lpstr>
      <vt:lpstr>External Benchmarking Software Systems</vt:lpstr>
      <vt:lpstr>Productive Ratios used to Evaluate Pharmacy Services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Categories for reporting Inpatient drug expenses in vendor benchmarking reports </vt:lpstr>
      <vt:lpstr>Drug cost NOT to include in Inpatient Pharmacy Cost Ratios</vt:lpstr>
      <vt:lpstr>Ways to categories outpatient drug expenses in vendor benchmarking reports</vt:lpstr>
      <vt:lpstr>Other ways to categories outpatient drug expenses in vendor benchmarking reports</vt:lpstr>
      <vt:lpstr>External Benchmarking Software Systems</vt:lpstr>
      <vt:lpstr>External Benchmarking Software Systems</vt:lpstr>
      <vt:lpstr>Other Limitations of External Benchmarking Software Systems</vt:lpstr>
      <vt:lpstr>External Benchmarking </vt:lpstr>
      <vt:lpstr>Prepared for ASHP members by the Section of Pharmacy Practice Managers Advisory Group on Pharmacy Business Management</vt:lpstr>
      <vt:lpstr>External Benchmarking</vt:lpstr>
      <vt:lpstr>Why is it here? </vt:lpstr>
      <vt:lpstr>Externally Benchmarking a  Pharmacy Department </vt:lpstr>
      <vt:lpstr>Challenges with Externally Benchmarking a Pharmacy Department</vt:lpstr>
      <vt:lpstr>And Strategies to Overcome</vt:lpstr>
      <vt:lpstr>Origin of Key Data Elements in External Benchmarking</vt:lpstr>
      <vt:lpstr>Frequently Reported Pharmacy Data Elements</vt:lpstr>
      <vt:lpstr>External Benchmarking Software Systems</vt:lpstr>
      <vt:lpstr>External Benchmarking Software Systems</vt:lpstr>
      <vt:lpstr>Productive Ratios used to Evaluate Pharmacy Services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External Benchmarking Software Systems</vt:lpstr>
      <vt:lpstr>Categories for reporting Inpatient drug expenses in vendor benchmarking reports </vt:lpstr>
      <vt:lpstr>Drug cost NOT to include in Inpatient Pharmacy Cost Ratios</vt:lpstr>
      <vt:lpstr>Ways to categories outpatient drug expenses in vendor benchmarking reports</vt:lpstr>
      <vt:lpstr>Other ways to categories outpatient drug expenses in vendor benchmarking reports</vt:lpstr>
      <vt:lpstr>External Benchmarking Software Systems</vt:lpstr>
      <vt:lpstr>External Benchmarking Software Systems</vt:lpstr>
      <vt:lpstr>Other Limitations of External Benchmarking Software Systems</vt:lpstr>
    </vt:vector>
  </TitlesOfParts>
  <Company>American Society of Health-System Pharmacists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External Benchmarking </dc:title>
  <dc:creator>Thrity Rangwala</dc:creator>
  <cp:lastModifiedBy>David Chen</cp:lastModifiedBy>
  <cp:revision>3</cp:revision>
  <dcterms:created xsi:type="dcterms:W3CDTF">2017-10-30T14:45:39Z</dcterms:created>
  <dcterms:modified xsi:type="dcterms:W3CDTF">2017-10-30T15:53:58Z</dcterms:modified>
</cp:coreProperties>
</file>