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0" r:id="rId3"/>
    <p:sldMasterId id="2147483680" r:id="rId4"/>
  </p:sld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60E"/>
    <a:srgbClr val="BAE3F7"/>
    <a:srgbClr val="2068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294" y="-2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4.emf"/><Relationship Id="rId1" Type="http://schemas.openxmlformats.org/officeDocument/2006/relationships/image" Target="../media/image11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SHP PP template no words-01-min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2130425"/>
            <a:ext cx="6705600" cy="1470025"/>
          </a:xfrm>
        </p:spPr>
        <p:txBody>
          <a:bodyPr>
            <a:noAutofit/>
          </a:bodyPr>
          <a:lstStyle>
            <a:lvl1pPr>
              <a:defRPr sz="54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86200"/>
            <a:ext cx="6400800" cy="1447800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 smtClean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SHP PP template no words-01-min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2130425"/>
            <a:ext cx="6705600" cy="1470025"/>
          </a:xfrm>
        </p:spPr>
        <p:txBody>
          <a:bodyPr>
            <a:noAutofit/>
          </a:bodyPr>
          <a:lstStyle>
            <a:lvl1pPr>
              <a:defRPr sz="5400" b="1">
                <a:solidFill>
                  <a:srgbClr val="BAE3F7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524000" y="3886200"/>
            <a:ext cx="6400800" cy="1752600"/>
          </a:xfrm>
        </p:spPr>
        <p:txBody>
          <a:bodyPr/>
          <a:lstStyle>
            <a:lvl1pPr marL="0" indent="0" algn="l">
              <a:buNone/>
              <a:defRPr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264275"/>
            <a:ext cx="2133600" cy="365125"/>
          </a:xfrm>
        </p:spPr>
        <p:txBody>
          <a:bodyPr/>
          <a:lstStyle/>
          <a:p>
            <a:fld id="{5709DE64-BED2-4487-B404-63453A8636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09098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908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264275"/>
            <a:ext cx="2133600" cy="365125"/>
          </a:xfrm>
        </p:spPr>
        <p:txBody>
          <a:bodyPr/>
          <a:lstStyle/>
          <a:p>
            <a:fld id="{5709DE64-BED2-4487-B404-63453A8636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264275"/>
            <a:ext cx="2133600" cy="365125"/>
          </a:xfrm>
        </p:spPr>
        <p:txBody>
          <a:bodyPr/>
          <a:lstStyle/>
          <a:p>
            <a:fld id="{5709DE64-BED2-4487-B404-63453A8636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264275"/>
            <a:ext cx="2133600" cy="365125"/>
          </a:xfrm>
        </p:spPr>
        <p:txBody>
          <a:bodyPr/>
          <a:lstStyle/>
          <a:p>
            <a:fld id="{5709DE64-BED2-4487-B404-63453A8636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264275"/>
            <a:ext cx="2133600" cy="365125"/>
          </a:xfrm>
        </p:spPr>
        <p:txBody>
          <a:bodyPr/>
          <a:lstStyle/>
          <a:p>
            <a:fld id="{5709DE64-BED2-4487-B404-63453A8636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264275"/>
            <a:ext cx="2133600" cy="365125"/>
          </a:xfrm>
        </p:spPr>
        <p:txBody>
          <a:bodyPr/>
          <a:lstStyle/>
          <a:p>
            <a:fld id="{5709DE64-BED2-4487-B404-63453A8636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264275"/>
            <a:ext cx="2133600" cy="365125"/>
          </a:xfrm>
        </p:spPr>
        <p:txBody>
          <a:bodyPr/>
          <a:lstStyle/>
          <a:p>
            <a:fld id="{5709DE64-BED2-4487-B404-63453A8636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1AEE-321A-4FA7-B6EA-F9A249664B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89EF-81EB-4F20-913A-8F8B4BA98D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0" y="228600"/>
            <a:ext cx="50292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89EF-81EB-4F20-913A-8F8B4BA98D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3657600" y="228600"/>
            <a:ext cx="50292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89EF-81EB-4F20-913A-8F8B4BA98D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89EF-81EB-4F20-913A-8F8B4BA98D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89EF-81EB-4F20-913A-8F8B4BA98D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44780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667000"/>
            <a:ext cx="3008313" cy="3459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89EF-81EB-4F20-913A-8F8B4BA98D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05000" y="51054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05000" y="9175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05000" y="5672138"/>
            <a:ext cx="5486400" cy="5762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89EF-81EB-4F20-913A-8F8B4BA98D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rgbClr val="F2760E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447800"/>
            <a:ext cx="8229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3829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E9F0-81E6-4C78-8298-AA02B28F5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86238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3622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219200"/>
            <a:ext cx="8229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514600"/>
            <a:ext cx="4038600" cy="3611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514600"/>
            <a:ext cx="4038600" cy="3611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E9F0-81E6-4C78-8298-AA02B28F5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147763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408238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200400"/>
            <a:ext cx="4040188" cy="293522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408238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200400"/>
            <a:ext cx="4041775" cy="2925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E9F0-81E6-4C78-8298-AA02B28F5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524000"/>
            <a:ext cx="8229600" cy="1143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E9F0-81E6-4C78-8298-AA02B28F5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E9F0-81E6-4C78-8298-AA02B28F5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4287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667000"/>
            <a:ext cx="3008313" cy="34591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E9F0-81E6-4C78-8298-AA02B28F5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066799"/>
            <a:ext cx="5486400" cy="36607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E9F0-81E6-4C78-8298-AA02B28F5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1AEE-321A-4FA7-B6EA-F9A249664B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1AEE-321A-4FA7-B6EA-F9A249664B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1AEE-321A-4FA7-B6EA-F9A249664B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1AEE-321A-4FA7-B6EA-F9A249664B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1AEE-321A-4FA7-B6EA-F9A249664B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1AEE-321A-4FA7-B6EA-F9A249664B8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3.jp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image" Target="../media/image5.jpg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image" Target="../media/image6.jpg"/><Relationship Id="rId5" Type="http://schemas.openxmlformats.org/officeDocument/2006/relationships/slideLayout" Target="../slideLayouts/slideLayout32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91AEE-321A-4FA7-B6EA-F9A249664B8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rgbClr val="F2760E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rgbClr val="2068B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2760E"/>
        </a:buClr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2760E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2760E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F2760E"/>
        </a:buClr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5709DE64-BED2-4487-B404-63453A86365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rgbClr val="BAE3F7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2760E"/>
        </a:buClr>
        <a:buFont typeface="Arial" pitchFamily="34" charset="0"/>
        <a:buChar char="–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2760E"/>
        </a:buClr>
        <a:buFont typeface="Arial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2760E"/>
        </a:buClr>
        <a:buFont typeface="Arial" pitchFamily="34" charset="0"/>
        <a:buChar char="–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F2760E"/>
        </a:buClr>
        <a:buFont typeface="Arial" pitchFamily="34" charset="0"/>
        <a:buChar char="»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219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590800"/>
            <a:ext cx="8229600" cy="353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3C89EF-81EB-4F20-913A-8F8B4BA98DD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rgbClr val="F2760E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bg1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1"/>
        </a:buClr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1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1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/>
        </a:buClr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8E9F0-81E6-4C78-8298-AA02B28F5A0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F2760E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4A5F70"/>
        </a:buClr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4A5F70"/>
        </a:buClr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4A5F70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4A5F70"/>
        </a:buClr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4A5F70"/>
        </a:buClr>
        <a:buFont typeface="Arial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10.png"/><Relationship Id="rId4" Type="http://schemas.openxmlformats.org/officeDocument/2006/relationships/image" Target="../media/image11.emf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13" Type="http://schemas.openxmlformats.org/officeDocument/2006/relationships/image" Target="../media/image9.png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12" Type="http://schemas.openxmlformats.org/officeDocument/2006/relationships/image" Target="../media/image16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4.emf"/><Relationship Id="rId11" Type="http://schemas.openxmlformats.org/officeDocument/2006/relationships/oleObject" Target="../embeddings/oleObject11.bin"/><Relationship Id="rId5" Type="http://schemas.openxmlformats.org/officeDocument/2006/relationships/oleObject" Target="../embeddings/oleObject8.bin"/><Relationship Id="rId10" Type="http://schemas.openxmlformats.org/officeDocument/2006/relationships/image" Target="../media/image15.emf"/><Relationship Id="rId4" Type="http://schemas.openxmlformats.org/officeDocument/2006/relationships/image" Target="../media/image11.emf"/><Relationship Id="rId9" Type="http://schemas.openxmlformats.org/officeDocument/2006/relationships/oleObject" Target="../embeddings/oleObject10.bin"/><Relationship Id="rId1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dirty="0"/>
              <a:t>So You Want </a:t>
            </a:r>
            <a:r>
              <a:rPr lang="en-US" sz="3600" dirty="0" smtClean="0"/>
              <a:t>To Perform </a:t>
            </a:r>
            <a:r>
              <a:rPr lang="en-US" sz="3600" dirty="0"/>
              <a:t>Internal Benchmarking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962400" y="3352800"/>
            <a:ext cx="3962400" cy="20574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Presentation Series: The Effective Use of Workload and Productivity Systems in Health-System Pharmacy</a:t>
            </a:r>
          </a:p>
        </p:txBody>
      </p:sp>
    </p:spTree>
    <p:extLst>
      <p:ext uri="{BB962C8B-B14F-4D97-AF65-F5344CB8AC3E}">
        <p14:creationId xmlns:p14="http://schemas.microsoft.com/office/powerpoint/2010/main" val="13701248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3"/>
          <p:cNvGraphicFramePr>
            <a:graphicFrameLocks noChangeAspect="1"/>
          </p:cNvGraphicFramePr>
          <p:nvPr/>
        </p:nvGraphicFramePr>
        <p:xfrm>
          <a:off x="1143000" y="46038"/>
          <a:ext cx="6934200" cy="681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Visio" r:id="rId3" imgW="6953135" imgH="6828971" progId="Visio.Drawing.6">
                  <p:embed/>
                </p:oleObj>
              </mc:Choice>
              <mc:Fallback>
                <p:oleObj name="Visio" r:id="rId3" imgW="6953135" imgH="6828971" progId="Visio.Drawing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46038"/>
                        <a:ext cx="6934200" cy="681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52" name="Object 4"/>
          <p:cNvGraphicFramePr>
            <a:graphicFrameLocks noChangeAspect="1"/>
          </p:cNvGraphicFramePr>
          <p:nvPr/>
        </p:nvGraphicFramePr>
        <p:xfrm>
          <a:off x="1676400" y="609600"/>
          <a:ext cx="5867400" cy="571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Visio" r:id="rId5" imgW="5897603" imgH="5792289" progId="Visio.Drawing.6">
                  <p:embed/>
                </p:oleObj>
              </mc:Choice>
              <mc:Fallback>
                <p:oleObj name="Visio" r:id="rId5" imgW="5897603" imgH="5792289" progId="Visio.Drawing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609600"/>
                        <a:ext cx="5867400" cy="571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0326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8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1219200" y="46038"/>
          <a:ext cx="6934200" cy="6811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7" name="Visio" r:id="rId3" imgW="6953135" imgH="6828971" progId="Visio.Drawing.6">
                  <p:embed/>
                </p:oleObj>
              </mc:Choice>
              <mc:Fallback>
                <p:oleObj name="Visio" r:id="rId3" imgW="6953135" imgH="6828971" progId="Visio.Drawing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46038"/>
                        <a:ext cx="6934200" cy="68119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3"/>
          <p:cNvGraphicFramePr>
            <a:graphicFrameLocks noChangeAspect="1"/>
          </p:cNvGraphicFramePr>
          <p:nvPr/>
        </p:nvGraphicFramePr>
        <p:xfrm>
          <a:off x="1752600" y="582613"/>
          <a:ext cx="5867400" cy="571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8" name="Visio" r:id="rId5" imgW="5897603" imgH="5792289" progId="Visio.Drawing.6">
                  <p:embed/>
                </p:oleObj>
              </mc:Choice>
              <mc:Fallback>
                <p:oleObj name="Visio" r:id="rId5" imgW="5897603" imgH="5792289" progId="Visio.Drawing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582613"/>
                        <a:ext cx="5867400" cy="571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76" name="Object 4"/>
          <p:cNvGraphicFramePr>
            <a:graphicFrameLocks noChangeAspect="1"/>
          </p:cNvGraphicFramePr>
          <p:nvPr/>
        </p:nvGraphicFramePr>
        <p:xfrm>
          <a:off x="2209800" y="1036638"/>
          <a:ext cx="5029200" cy="486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9" name="Visio" r:id="rId7" imgW="5193792" imgH="5101046" progId="Visio.Drawing.6">
                  <p:embed/>
                </p:oleObj>
              </mc:Choice>
              <mc:Fallback>
                <p:oleObj name="Visio" r:id="rId7" imgW="5193792" imgH="5101046" progId="Visio.Drawing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036638"/>
                        <a:ext cx="5029200" cy="486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77" name="Text Box 5"/>
          <p:cNvSpPr txBox="1">
            <a:spLocks noChangeArrowheads="1"/>
          </p:cNvSpPr>
          <p:nvPr/>
        </p:nvSpPr>
        <p:spPr bwMode="auto">
          <a:xfrm>
            <a:off x="7543800" y="731838"/>
            <a:ext cx="1447800" cy="641350"/>
          </a:xfrm>
          <a:prstGeom prst="rect">
            <a:avLst/>
          </a:prstGeom>
          <a:solidFill>
            <a:srgbClr val="3399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SzPct val="75000"/>
              <a:buBlip>
                <a:blip r:embed="rId9"/>
              </a:buBlip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A23D2A"/>
              </a:buClr>
              <a:buSzPct val="85000"/>
              <a:buFont typeface="Wingdings" pitchFamily="2" charset="2"/>
              <a:buChar char="v"/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SzPct val="80000"/>
              <a:buBlip>
                <a:blip r:embed="rId10"/>
              </a:buBlip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A23D2A"/>
              </a:buClr>
              <a:buSzPct val="70000"/>
              <a:buFont typeface="Wingdings" pitchFamily="2" charset="2"/>
              <a:buChar char="Ø"/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A23D2A"/>
              </a:buClr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23D2A"/>
              </a:buClr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23D2A"/>
              </a:buClr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23D2A"/>
              </a:buClr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23D2A"/>
              </a:buClr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en-US" sz="1800" b="0">
                <a:latin typeface="Arial" charset="0"/>
                <a:cs typeface="Arial" charset="0"/>
              </a:rPr>
              <a:t>Technician Focus</a:t>
            </a:r>
          </a:p>
        </p:txBody>
      </p:sp>
      <p:sp>
        <p:nvSpPr>
          <p:cNvPr id="79878" name="Line 6"/>
          <p:cNvSpPr>
            <a:spLocks noChangeShapeType="1"/>
          </p:cNvSpPr>
          <p:nvPr/>
        </p:nvSpPr>
        <p:spPr bwMode="auto">
          <a:xfrm flipH="1" flipV="1">
            <a:off x="6019800" y="655638"/>
            <a:ext cx="1524000" cy="3810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79879" name="Line 7"/>
          <p:cNvSpPr>
            <a:spLocks noChangeShapeType="1"/>
          </p:cNvSpPr>
          <p:nvPr/>
        </p:nvSpPr>
        <p:spPr bwMode="auto">
          <a:xfrm flipH="1" flipV="1">
            <a:off x="6019800" y="1036638"/>
            <a:ext cx="1524000" cy="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9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98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98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9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98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98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9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98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98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9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79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7" grpId="0" animBg="1"/>
      <p:bldP spid="79878" grpId="0" animBg="1"/>
      <p:bldP spid="7987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1066800" y="0"/>
          <a:ext cx="6934200" cy="681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" name="Visio" r:id="rId3" imgW="6953135" imgH="6828971" progId="Visio.Drawing.6">
                  <p:embed/>
                </p:oleObj>
              </mc:Choice>
              <mc:Fallback>
                <p:oleObj name="Visio" r:id="rId3" imgW="6953135" imgH="6828971" progId="Visio.Drawing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0"/>
                        <a:ext cx="6934200" cy="6811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rgbClr val="FFFF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9" name="Object 3"/>
          <p:cNvGraphicFramePr>
            <a:graphicFrameLocks noChangeAspect="1"/>
          </p:cNvGraphicFramePr>
          <p:nvPr/>
        </p:nvGraphicFramePr>
        <p:xfrm>
          <a:off x="1600200" y="536575"/>
          <a:ext cx="5867400" cy="571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8" name="Visio" r:id="rId5" imgW="5900559" imgH="5795191" progId="Visio.Drawing.6">
                  <p:embed/>
                </p:oleObj>
              </mc:Choice>
              <mc:Fallback>
                <p:oleObj name="Visio" r:id="rId5" imgW="5900559" imgH="5795191" progId="Visio.Drawing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536575"/>
                        <a:ext cx="5867400" cy="571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0" name="Object 4"/>
          <p:cNvGraphicFramePr>
            <a:graphicFrameLocks noChangeAspect="1"/>
          </p:cNvGraphicFramePr>
          <p:nvPr/>
        </p:nvGraphicFramePr>
        <p:xfrm>
          <a:off x="2057400" y="990600"/>
          <a:ext cx="5029200" cy="486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9" name="Visio" r:id="rId7" imgW="5193792" imgH="5101046" progId="Visio.Drawing.6">
                  <p:embed/>
                </p:oleObj>
              </mc:Choice>
              <mc:Fallback>
                <p:oleObj name="Visio" r:id="rId7" imgW="5193792" imgH="5101046" progId="Visio.Drawing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990600"/>
                        <a:ext cx="5029200" cy="486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01" name="Object 5"/>
          <p:cNvGraphicFramePr>
            <a:graphicFrameLocks noChangeAspect="1"/>
          </p:cNvGraphicFramePr>
          <p:nvPr/>
        </p:nvGraphicFramePr>
        <p:xfrm>
          <a:off x="2667000" y="1524000"/>
          <a:ext cx="3786188" cy="371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0" name="Visio" r:id="rId9" imgW="3786170" imgH="3718560" progId="Visio.Drawing.6">
                  <p:embed/>
                </p:oleObj>
              </mc:Choice>
              <mc:Fallback>
                <p:oleObj name="Visio" r:id="rId9" imgW="3786170" imgH="3718560" progId="Visio.Drawing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524000"/>
                        <a:ext cx="3786188" cy="3717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0902" name="Object 6"/>
          <p:cNvGraphicFramePr>
            <a:graphicFrameLocks noChangeAspect="1"/>
          </p:cNvGraphicFramePr>
          <p:nvPr/>
        </p:nvGraphicFramePr>
        <p:xfrm>
          <a:off x="3733800" y="2590800"/>
          <a:ext cx="1733550" cy="170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" name="Visio" r:id="rId11" imgW="1733481" imgH="1702526" progId="Visio.Drawing.6">
                  <p:embed/>
                </p:oleObj>
              </mc:Choice>
              <mc:Fallback>
                <p:oleObj name="Visio" r:id="rId11" imgW="1733481" imgH="1702526" progId="Visio.Drawing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2590800"/>
                        <a:ext cx="1733550" cy="170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903" name="Text Box 7"/>
          <p:cNvSpPr txBox="1">
            <a:spLocks noChangeArrowheads="1"/>
          </p:cNvSpPr>
          <p:nvPr/>
        </p:nvSpPr>
        <p:spPr bwMode="auto">
          <a:xfrm>
            <a:off x="7696200" y="5029200"/>
            <a:ext cx="1447800" cy="641350"/>
          </a:xfrm>
          <a:prstGeom prst="rect">
            <a:avLst/>
          </a:prstGeom>
          <a:solidFill>
            <a:srgbClr val="3399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SzPct val="75000"/>
              <a:buBlip>
                <a:blip r:embed="rId13"/>
              </a:buBlip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A23D2A"/>
              </a:buClr>
              <a:buSzPct val="85000"/>
              <a:buFont typeface="Wingdings" pitchFamily="2" charset="2"/>
              <a:buChar char="v"/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SzPct val="80000"/>
              <a:buBlip>
                <a:blip r:embed="rId14"/>
              </a:buBlip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A23D2A"/>
              </a:buClr>
              <a:buSzPct val="70000"/>
              <a:buFont typeface="Wingdings" pitchFamily="2" charset="2"/>
              <a:buChar char="Ø"/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A23D2A"/>
              </a:buClr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23D2A"/>
              </a:buClr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23D2A"/>
              </a:buClr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23D2A"/>
              </a:buClr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23D2A"/>
              </a:buClr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en-US" sz="1800" b="0">
                <a:latin typeface="Arial" charset="0"/>
                <a:cs typeface="Arial" charset="0"/>
              </a:rPr>
              <a:t>Pharmacist Focus</a:t>
            </a:r>
          </a:p>
        </p:txBody>
      </p:sp>
      <p:sp>
        <p:nvSpPr>
          <p:cNvPr id="80904" name="Line 8"/>
          <p:cNvSpPr>
            <a:spLocks noChangeShapeType="1"/>
          </p:cNvSpPr>
          <p:nvPr/>
        </p:nvSpPr>
        <p:spPr bwMode="auto">
          <a:xfrm flipH="1" flipV="1">
            <a:off x="5867400" y="3505200"/>
            <a:ext cx="1828800" cy="18288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80905" name="Line 9"/>
          <p:cNvSpPr>
            <a:spLocks noChangeShapeType="1"/>
          </p:cNvSpPr>
          <p:nvPr/>
        </p:nvSpPr>
        <p:spPr bwMode="auto">
          <a:xfrm flipH="1" flipV="1">
            <a:off x="6400800" y="4495800"/>
            <a:ext cx="1295400" cy="8382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4346" name="AutoShape 10"/>
          <p:cNvSpPr>
            <a:spLocks noChangeArrowheads="1"/>
          </p:cNvSpPr>
          <p:nvPr/>
        </p:nvSpPr>
        <p:spPr bwMode="auto">
          <a:xfrm rot="8748721">
            <a:off x="4411663" y="1384300"/>
            <a:ext cx="3733800" cy="15240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43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0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0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09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09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0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09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09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0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09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09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0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3" grpId="0" animBg="1"/>
      <p:bldP spid="80904" grpId="0" animBg="1"/>
      <p:bldP spid="8090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Step 5 – What to Measure</a:t>
            </a:r>
          </a:p>
        </p:txBody>
      </p:sp>
      <p:sp>
        <p:nvSpPr>
          <p:cNvPr id="81924" name="Rectangle 4"/>
          <p:cNvSpPr>
            <a:spLocks noGrp="1" noChangeArrowheads="1"/>
          </p:cNvSpPr>
          <p:nvPr>
            <p:ph idx="1"/>
          </p:nvPr>
        </p:nvSpPr>
        <p:spPr>
          <a:xfrm>
            <a:off x="685800" y="14478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000" smtClean="0"/>
              <a:t>Your core processes…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Product procurement, storage, retrieval and preparation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Orders placed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Line items ordered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Line items shorted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IV Admixtures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Drug Distribution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Locations served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Pyxis loads, unloads, refills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Pyxis turnaround time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Carousel activity</a:t>
            </a:r>
          </a:p>
          <a:p>
            <a:pPr lvl="2" eaLnBrk="1" hangingPunct="1">
              <a:lnSpc>
                <a:spcPct val="90000"/>
              </a:lnSpc>
            </a:pPr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764019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19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19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9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19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19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19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19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19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19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19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19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19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19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19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19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19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19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192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19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19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192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19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19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192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819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19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192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Step 5 – What to Measure</a:t>
            </a:r>
          </a:p>
        </p:txBody>
      </p:sp>
      <p:sp>
        <p:nvSpPr>
          <p:cNvPr id="82948" name="Rectangle 4"/>
          <p:cNvSpPr>
            <a:spLocks noChangeArrowheads="1"/>
          </p:cNvSpPr>
          <p:nvPr/>
        </p:nvSpPr>
        <p:spPr bwMode="auto">
          <a:xfrm>
            <a:off x="1981200" y="1600200"/>
            <a:ext cx="7083425" cy="449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SzPct val="75000"/>
              <a:buBlip>
                <a:blip r:embed="rId2"/>
              </a:buBlip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A23D2A"/>
              </a:buClr>
              <a:buSzPct val="85000"/>
              <a:buFont typeface="Wingdings" pitchFamily="2" charset="2"/>
              <a:buChar char="v"/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SzPct val="80000"/>
              <a:buBlip>
                <a:blip r:embed="rId3"/>
              </a:buBlip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A23D2A"/>
              </a:buClr>
              <a:buSzPct val="70000"/>
              <a:buFont typeface="Wingdings" pitchFamily="2" charset="2"/>
              <a:buChar char="Ø"/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A23D2A"/>
              </a:buClr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23D2A"/>
              </a:buClr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23D2A"/>
              </a:buClr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23D2A"/>
              </a:buClr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23D2A"/>
              </a:buClr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altLang="en-US" sz="2400" b="0">
                <a:latin typeface="Arial" charset="0"/>
              </a:rPr>
              <a:t>Order Management</a:t>
            </a:r>
          </a:p>
          <a:p>
            <a:pPr lvl="1" eaLnBrk="1" hangingPunct="1">
              <a:lnSpc>
                <a:spcPct val="90000"/>
              </a:lnSpc>
              <a:buClrTx/>
              <a:buSzTx/>
              <a:buFontTx/>
              <a:buChar char="–"/>
            </a:pPr>
            <a:r>
              <a:rPr lang="en-US" altLang="en-US" b="0">
                <a:latin typeface="Arial" charset="0"/>
              </a:rPr>
              <a:t>Total orders entered </a:t>
            </a:r>
          </a:p>
          <a:p>
            <a:pPr lvl="1" eaLnBrk="1" hangingPunct="1">
              <a:lnSpc>
                <a:spcPct val="90000"/>
              </a:lnSpc>
              <a:buClrTx/>
              <a:buSzTx/>
              <a:buFontTx/>
              <a:buChar char="–"/>
            </a:pPr>
            <a:r>
              <a:rPr lang="en-US" altLang="en-US" b="0">
                <a:latin typeface="Arial" charset="0"/>
              </a:rPr>
              <a:t>Average order turnaround time</a:t>
            </a:r>
          </a:p>
          <a:p>
            <a:pPr lvl="1" eaLnBrk="1" hangingPunct="1">
              <a:lnSpc>
                <a:spcPct val="90000"/>
              </a:lnSpc>
              <a:buClrTx/>
              <a:buSzTx/>
              <a:buFontTx/>
              <a:buChar char="–"/>
            </a:pPr>
            <a:r>
              <a:rPr lang="en-US" altLang="en-US" b="0">
                <a:latin typeface="Arial" charset="0"/>
              </a:rPr>
              <a:t>Order scan volume</a:t>
            </a:r>
          </a:p>
          <a:p>
            <a:pPr lvl="1" eaLnBrk="1" hangingPunct="1">
              <a:lnSpc>
                <a:spcPct val="90000"/>
              </a:lnSpc>
              <a:buClrTx/>
              <a:buSzTx/>
              <a:buFontTx/>
              <a:buChar char="–"/>
            </a:pPr>
            <a:r>
              <a:rPr lang="en-US" altLang="en-US" b="0">
                <a:latin typeface="Arial" charset="0"/>
              </a:rPr>
              <a:t>Orders by hour</a:t>
            </a:r>
          </a:p>
          <a:p>
            <a:pPr eaLnBrk="1" hangingPunct="1">
              <a:lnSpc>
                <a:spcPct val="90000"/>
              </a:lnSpc>
              <a:buSzTx/>
              <a:buFontTx/>
              <a:buChar char="•"/>
            </a:pPr>
            <a:r>
              <a:rPr lang="en-US" altLang="en-US" sz="2400" b="0">
                <a:latin typeface="Arial" charset="0"/>
              </a:rPr>
              <a:t>Clinical Involvement</a:t>
            </a:r>
          </a:p>
          <a:p>
            <a:pPr lvl="1" eaLnBrk="1" hangingPunct="1">
              <a:lnSpc>
                <a:spcPct val="90000"/>
              </a:lnSpc>
              <a:buClrTx/>
              <a:buSzTx/>
              <a:buFontTx/>
              <a:buChar char="–"/>
            </a:pPr>
            <a:r>
              <a:rPr lang="en-US" altLang="en-US" b="0">
                <a:latin typeface="Arial" charset="0"/>
              </a:rPr>
              <a:t>Clinical interventions</a:t>
            </a:r>
          </a:p>
          <a:p>
            <a:pPr lvl="1" eaLnBrk="1" hangingPunct="1">
              <a:lnSpc>
                <a:spcPct val="90000"/>
              </a:lnSpc>
              <a:buClrTx/>
              <a:buSzTx/>
              <a:buFontTx/>
              <a:buChar char="–"/>
            </a:pPr>
            <a:r>
              <a:rPr lang="en-US" altLang="en-US" b="0">
                <a:latin typeface="Arial" charset="0"/>
              </a:rPr>
              <a:t>Medication reconciliations performed</a:t>
            </a:r>
          </a:p>
          <a:p>
            <a:pPr lvl="1" eaLnBrk="1" hangingPunct="1">
              <a:lnSpc>
                <a:spcPct val="90000"/>
              </a:lnSpc>
              <a:buClrTx/>
              <a:buSzTx/>
              <a:buFontTx/>
              <a:buChar char="–"/>
            </a:pPr>
            <a:r>
              <a:rPr lang="en-US" altLang="en-US" b="0">
                <a:latin typeface="Arial" charset="0"/>
              </a:rPr>
              <a:t>Clinical trigger events (clinical rules)</a:t>
            </a:r>
          </a:p>
          <a:p>
            <a:pPr lvl="1" eaLnBrk="1" hangingPunct="1">
              <a:lnSpc>
                <a:spcPct val="90000"/>
              </a:lnSpc>
              <a:buClrTx/>
              <a:buSzTx/>
              <a:buFontTx/>
              <a:buChar char="–"/>
            </a:pPr>
            <a:r>
              <a:rPr lang="en-US" altLang="en-US" b="0">
                <a:latin typeface="Arial" charset="0"/>
              </a:rPr>
              <a:t>Pharmacoeconomics projects</a:t>
            </a:r>
          </a:p>
        </p:txBody>
      </p:sp>
    </p:spTree>
    <p:extLst>
      <p:ext uri="{BB962C8B-B14F-4D97-AF65-F5344CB8AC3E}">
        <p14:creationId xmlns:p14="http://schemas.microsoft.com/office/powerpoint/2010/main" val="2913354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9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9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29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29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29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29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29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29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9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29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29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29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29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29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29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29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29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29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29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29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29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29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29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29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29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29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29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Step 5 – What to Measure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You can measure the</a:t>
            </a:r>
          </a:p>
          <a:p>
            <a:pPr lvl="1" eaLnBrk="1" hangingPunct="1"/>
            <a:r>
              <a:rPr lang="en-US" altLang="en-US" smtClean="0"/>
              <a:t>Work done</a:t>
            </a:r>
          </a:p>
          <a:p>
            <a:pPr lvl="1" eaLnBrk="1" hangingPunct="1"/>
            <a:r>
              <a:rPr lang="en-US" altLang="en-US" smtClean="0"/>
              <a:t>The time the work takes</a:t>
            </a:r>
          </a:p>
          <a:p>
            <a:pPr lvl="1" eaLnBrk="1" hangingPunct="1"/>
            <a:r>
              <a:rPr lang="en-US" altLang="en-US" smtClean="0"/>
              <a:t>Work NOT done</a:t>
            </a:r>
          </a:p>
          <a:p>
            <a:pPr lvl="1" eaLnBrk="1" hangingPunct="1"/>
            <a:r>
              <a:rPr lang="en-US" altLang="en-US" smtClean="0"/>
              <a:t>The savings generated by the work done</a:t>
            </a:r>
          </a:p>
          <a:p>
            <a:pPr lvl="1" eaLnBrk="1" hangingPunct="1"/>
            <a:r>
              <a:rPr lang="en-US" altLang="en-US" smtClean="0"/>
              <a:t>The opportunity cost of the work NOT done</a:t>
            </a:r>
          </a:p>
          <a:p>
            <a:pPr eaLnBrk="1" hangingPunct="1"/>
            <a:r>
              <a:rPr lang="en-US" altLang="en-US" smtClean="0"/>
              <a:t>The ways to utilize the data is limited more by your imagination than anything else</a:t>
            </a:r>
          </a:p>
        </p:txBody>
      </p:sp>
    </p:spTree>
    <p:extLst>
      <p:ext uri="{BB962C8B-B14F-4D97-AF65-F5344CB8AC3E}">
        <p14:creationId xmlns:p14="http://schemas.microsoft.com/office/powerpoint/2010/main" val="10160496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Step 6 – Acquiring Data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Avoid manual data collection as much as possible</a:t>
            </a:r>
          </a:p>
          <a:p>
            <a:pPr lvl="1" eaLnBrk="1" hangingPunct="1"/>
            <a:r>
              <a:rPr lang="en-US" altLang="en-US" smtClean="0"/>
              <a:t>Time consuming</a:t>
            </a:r>
          </a:p>
          <a:p>
            <a:pPr lvl="1" eaLnBrk="1" hangingPunct="1"/>
            <a:r>
              <a:rPr lang="en-US" altLang="en-US" smtClean="0"/>
              <a:t>Error prone</a:t>
            </a:r>
          </a:p>
          <a:p>
            <a:pPr lvl="1" eaLnBrk="1" hangingPunct="1"/>
            <a:r>
              <a:rPr lang="en-US" altLang="en-US" smtClean="0"/>
              <a:t>Must be manually entered into data tool and data storage</a:t>
            </a:r>
          </a:p>
          <a:p>
            <a:pPr eaLnBrk="1" hangingPunct="1"/>
            <a:r>
              <a:rPr lang="en-US" altLang="en-US" smtClean="0"/>
              <a:t>Use automated (pre-existing) data collection wherever possible</a:t>
            </a:r>
          </a:p>
          <a:p>
            <a:pPr lvl="1" eaLnBrk="1" hangingPunct="1"/>
            <a:r>
              <a:rPr lang="en-US" altLang="en-US" smtClean="0"/>
              <a:t>More accurate</a:t>
            </a:r>
          </a:p>
          <a:p>
            <a:pPr lvl="1" eaLnBrk="1" hangingPunct="1"/>
            <a:r>
              <a:rPr lang="en-US" altLang="en-US" smtClean="0"/>
              <a:t>Easier</a:t>
            </a:r>
          </a:p>
        </p:txBody>
      </p:sp>
    </p:spTree>
    <p:extLst>
      <p:ext uri="{BB962C8B-B14F-4D97-AF65-F5344CB8AC3E}">
        <p14:creationId xmlns:p14="http://schemas.microsoft.com/office/powerpoint/2010/main" val="14620139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Step 6 – Data Acquisition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002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1800" smtClean="0"/>
              <a:t>Financial System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800" smtClean="0"/>
              <a:t>Discharges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800" smtClean="0"/>
              <a:t>Patient Days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800" smtClean="0"/>
              <a:t>Adjusted Discharges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800" smtClean="0"/>
              <a:t>Various expenses and revenue data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800" smtClean="0"/>
              <a:t>Purchasing system (wholesaler)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800" smtClean="0"/>
              <a:t>Detailed purchases data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 smtClean="0"/>
              <a:t>Includes orders generated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 smtClean="0"/>
              <a:t>Invoices processed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 smtClean="0"/>
              <a:t>Line Items ordered / handled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 smtClean="0"/>
              <a:t>Doses received / handled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 smtClean="0"/>
              <a:t>Cost data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z="1800" smtClean="0"/>
              <a:t>AHFS data</a:t>
            </a:r>
          </a:p>
        </p:txBody>
      </p:sp>
    </p:spTree>
    <p:extLst>
      <p:ext uri="{BB962C8B-B14F-4D97-AF65-F5344CB8AC3E}">
        <p14:creationId xmlns:p14="http://schemas.microsoft.com/office/powerpoint/2010/main" val="28833565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Step 6 – Data Acquisition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8288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smtClean="0"/>
              <a:t>Carousel Data / Automated Dispensing Cabinet Data</a:t>
            </a:r>
          </a:p>
          <a:p>
            <a:pPr lvl="1" eaLnBrk="1" hangingPunct="1"/>
            <a:r>
              <a:rPr lang="en-US" altLang="en-US" smtClean="0"/>
              <a:t>Transactions generated</a:t>
            </a:r>
          </a:p>
          <a:p>
            <a:pPr lvl="1" eaLnBrk="1" hangingPunct="1"/>
            <a:r>
              <a:rPr lang="en-US" altLang="en-US" smtClean="0"/>
              <a:t>Individual involved</a:t>
            </a:r>
          </a:p>
          <a:p>
            <a:pPr lvl="1" eaLnBrk="1" hangingPunct="1"/>
            <a:r>
              <a:rPr lang="en-US" altLang="en-US" smtClean="0"/>
              <a:t>Work intensity by hour of the day</a:t>
            </a:r>
          </a:p>
          <a:p>
            <a:pPr eaLnBrk="1" hangingPunct="1"/>
            <a:r>
              <a:rPr lang="en-US" altLang="en-US" smtClean="0"/>
              <a:t>Order Scanning System (Pyxis Connect)</a:t>
            </a:r>
          </a:p>
          <a:p>
            <a:pPr lvl="1" eaLnBrk="1" hangingPunct="1"/>
            <a:r>
              <a:rPr lang="en-US" altLang="en-US" smtClean="0"/>
              <a:t>Order sheets processed</a:t>
            </a:r>
          </a:p>
          <a:p>
            <a:pPr lvl="1" eaLnBrk="1" hangingPunct="1"/>
            <a:r>
              <a:rPr lang="en-US" altLang="en-US" smtClean="0"/>
              <a:t>Order sheet turn-around time</a:t>
            </a:r>
          </a:p>
          <a:p>
            <a:pPr lvl="1" eaLnBrk="1" hangingPunct="1"/>
            <a:r>
              <a:rPr lang="en-US" altLang="en-US" smtClean="0"/>
              <a:t>Workload intensity by hour of the day</a:t>
            </a:r>
          </a:p>
          <a:p>
            <a:pPr lvl="1" eaLnBrk="1" hangingPunct="1"/>
            <a:r>
              <a:rPr lang="en-US" altLang="en-US" smtClean="0"/>
              <a:t>Productivity data per individual</a:t>
            </a:r>
          </a:p>
        </p:txBody>
      </p:sp>
    </p:spTree>
    <p:extLst>
      <p:ext uri="{BB962C8B-B14F-4D97-AF65-F5344CB8AC3E}">
        <p14:creationId xmlns:p14="http://schemas.microsoft.com/office/powerpoint/2010/main" val="42740656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Step 6 – Data Acquisition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Pharmacy Information System</a:t>
            </a:r>
          </a:p>
          <a:p>
            <a:pPr lvl="1" eaLnBrk="1" hangingPunct="1"/>
            <a:r>
              <a:rPr lang="en-US" altLang="en-US" smtClean="0"/>
              <a:t>Orders processed</a:t>
            </a:r>
          </a:p>
          <a:p>
            <a:pPr lvl="1" eaLnBrk="1" hangingPunct="1"/>
            <a:r>
              <a:rPr lang="en-US" altLang="en-US" smtClean="0"/>
              <a:t>Active orders</a:t>
            </a:r>
          </a:p>
          <a:p>
            <a:pPr lvl="1" eaLnBrk="1" hangingPunct="1"/>
            <a:r>
              <a:rPr lang="en-US" altLang="en-US" smtClean="0"/>
              <a:t>New orders</a:t>
            </a:r>
          </a:p>
          <a:p>
            <a:pPr lvl="1" eaLnBrk="1" hangingPunct="1"/>
            <a:r>
              <a:rPr lang="en-US" altLang="en-US" smtClean="0"/>
              <a:t>Who did what when (individual productivity)</a:t>
            </a:r>
          </a:p>
          <a:p>
            <a:pPr lvl="1" eaLnBrk="1" hangingPunct="1"/>
            <a:r>
              <a:rPr lang="en-US" altLang="en-US" smtClean="0"/>
              <a:t>Clinical opportunities identified</a:t>
            </a:r>
          </a:p>
          <a:p>
            <a:pPr eaLnBrk="1" hangingPunct="1"/>
            <a:r>
              <a:rPr lang="en-US" altLang="en-US" smtClean="0"/>
              <a:t>Clinical intervention system</a:t>
            </a:r>
          </a:p>
          <a:p>
            <a:pPr lvl="1" eaLnBrk="1" hangingPunct="1"/>
            <a:r>
              <a:rPr lang="en-US" altLang="en-US" smtClean="0"/>
              <a:t>Total interventions performed</a:t>
            </a:r>
          </a:p>
          <a:p>
            <a:pPr lvl="1" eaLnBrk="1" hangingPunct="1"/>
            <a:r>
              <a:rPr lang="en-US" altLang="en-US" smtClean="0"/>
              <a:t>Separated by various categories</a:t>
            </a:r>
          </a:p>
        </p:txBody>
      </p:sp>
    </p:spTree>
    <p:extLst>
      <p:ext uri="{BB962C8B-B14F-4D97-AF65-F5344CB8AC3E}">
        <p14:creationId xmlns:p14="http://schemas.microsoft.com/office/powerpoint/2010/main" val="3656275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2400" dirty="0" smtClean="0"/>
              <a:t>Prepared for ASHP members by the Section of Pharmacy Practice Managers Advisory Group on Pharmacy Business Management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22682" y="1524000"/>
            <a:ext cx="8229600" cy="452596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 descr="\\Wifl\shared\Web\_Public\ASHP Branding\ASHP Sub-Brands\Sections and Forums\Section of Pharmacy Practice Managers\RGB\sppm-logo-rgb-al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0366" y="1996440"/>
            <a:ext cx="3574233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11984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Step 7 – Link work to workload</a:t>
            </a:r>
          </a:p>
        </p:txBody>
      </p:sp>
      <p:sp>
        <p:nvSpPr>
          <p:cNvPr id="22531" name="Rectangle 5"/>
          <p:cNvSpPr>
            <a:spLocks noGrp="1" noChangeArrowheads="1"/>
          </p:cNvSpPr>
          <p:nvPr>
            <p:ph idx="1"/>
          </p:nvPr>
        </p:nvSpPr>
        <p:spPr>
          <a:xfrm>
            <a:off x="1447800" y="4267200"/>
            <a:ext cx="6400800" cy="1752600"/>
          </a:xfrm>
        </p:spPr>
        <p:txBody>
          <a:bodyPr/>
          <a:lstStyle/>
          <a:p>
            <a:pPr eaLnBrk="1" hangingPunct="1"/>
            <a:r>
              <a:rPr lang="en-US" altLang="en-US" sz="2000" smtClean="0"/>
              <a:t>Address all 4 core processes</a:t>
            </a:r>
          </a:p>
          <a:p>
            <a:pPr eaLnBrk="1" hangingPunct="1"/>
            <a:r>
              <a:rPr lang="en-US" altLang="en-US" sz="2000" smtClean="0"/>
              <a:t>Draws from existing databases</a:t>
            </a:r>
          </a:p>
          <a:p>
            <a:pPr eaLnBrk="1" hangingPunct="1"/>
            <a:r>
              <a:rPr lang="en-US" altLang="en-US" sz="2000" smtClean="0"/>
              <a:t>Uses a consistent assigned workload unit (average minutes per unit)</a:t>
            </a:r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95400"/>
            <a:ext cx="7620000" cy="283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11759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Step 8 – What does the data say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8288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smtClean="0"/>
              <a:t>Measured over time what story does the data tell</a:t>
            </a:r>
          </a:p>
          <a:p>
            <a:pPr lvl="1" eaLnBrk="1" hangingPunct="1"/>
            <a:r>
              <a:rPr lang="en-US" altLang="en-US" smtClean="0"/>
              <a:t>Is the amount of work increasing?</a:t>
            </a:r>
          </a:p>
          <a:p>
            <a:pPr lvl="1" eaLnBrk="1" hangingPunct="1"/>
            <a:r>
              <a:rPr lang="en-US" altLang="en-US" smtClean="0"/>
              <a:t>Is it increasing faster than the resources to perform it has increased?</a:t>
            </a:r>
          </a:p>
          <a:p>
            <a:pPr lvl="1" eaLnBrk="1" hangingPunct="1"/>
            <a:r>
              <a:rPr lang="en-US" altLang="en-US" smtClean="0"/>
              <a:t>What is being done?</a:t>
            </a:r>
          </a:p>
          <a:p>
            <a:pPr lvl="1" eaLnBrk="1" hangingPunct="1"/>
            <a:r>
              <a:rPr lang="en-US" altLang="en-US" smtClean="0"/>
              <a:t>What is NOT being done?</a:t>
            </a:r>
          </a:p>
          <a:p>
            <a:pPr lvl="1" eaLnBrk="1" hangingPunct="1"/>
            <a:r>
              <a:rPr lang="en-US" altLang="en-US" smtClean="0"/>
              <a:t>What is the benefit of what is done?</a:t>
            </a:r>
          </a:p>
          <a:p>
            <a:pPr lvl="1" eaLnBrk="1" hangingPunct="1"/>
            <a:r>
              <a:rPr lang="en-US" altLang="en-US" smtClean="0"/>
              <a:t>What is the opportunity cost of what does not get gone?</a:t>
            </a:r>
          </a:p>
          <a:p>
            <a:pPr eaLnBrk="1" hangingPunct="1"/>
            <a:r>
              <a:rPr lang="en-US" altLang="en-US" smtClean="0"/>
              <a:t>Do resources need to be re-allocated</a:t>
            </a:r>
          </a:p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638511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Step 9 - Communicate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72400" cy="3276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000" smtClean="0"/>
              <a:t>The point of any data collection should be to eventually share the data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smtClean="0"/>
              <a:t>Determine what the message of the data analysis is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smtClean="0"/>
              <a:t>Use the results of the data analysis to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Improve processes that need to be improved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Tell the success stories uncovered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Identify areas for action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smtClean="0"/>
              <a:t>If needed action requires a re-allocation of resources, then do so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smtClean="0"/>
              <a:t>If needed action required additional resources, then share the data</a:t>
            </a:r>
          </a:p>
        </p:txBody>
      </p:sp>
    </p:spTree>
    <p:extLst>
      <p:ext uri="{BB962C8B-B14F-4D97-AF65-F5344CB8AC3E}">
        <p14:creationId xmlns:p14="http://schemas.microsoft.com/office/powerpoint/2010/main" val="30109848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Step 10 – Senior Leadership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72400" cy="3505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000" smtClean="0"/>
              <a:t>At some point, you will eventually uncover a need for additional resources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smtClean="0"/>
              <a:t>This will require the involvement of senior leadership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smtClean="0"/>
              <a:t>Use your data and the results of your data analysis to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Show that you understand the issue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Detail the magnitude of the issue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Show what options were considered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Resource re-allocation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Capitol options (automation / renovation)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Additional Manpower</a:t>
            </a:r>
          </a:p>
        </p:txBody>
      </p:sp>
    </p:spTree>
    <p:extLst>
      <p:ext uri="{BB962C8B-B14F-4D97-AF65-F5344CB8AC3E}">
        <p14:creationId xmlns:p14="http://schemas.microsoft.com/office/powerpoint/2010/main" val="32593965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Step 10 – Senior Leadership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981200"/>
            <a:ext cx="7772400" cy="3733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000" smtClean="0"/>
              <a:t>Present the selected option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smtClean="0"/>
              <a:t>Use the data to make your point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smtClean="0"/>
              <a:t>Know your audience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Executive summary approach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Less is more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Deal with biases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smtClean="0"/>
              <a:t>Cover the opportunity costs of NOT doing something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smtClean="0"/>
              <a:t>Know how to counter the “data” that may be mentioned about external benchmarking processes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000" smtClean="0"/>
              <a:t>Be able to completely explain the working of your internal benchmarking process</a:t>
            </a:r>
          </a:p>
        </p:txBody>
      </p:sp>
    </p:spTree>
    <p:extLst>
      <p:ext uri="{BB962C8B-B14F-4D97-AF65-F5344CB8AC3E}">
        <p14:creationId xmlns:p14="http://schemas.microsoft.com/office/powerpoint/2010/main" val="36681735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Summary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5240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smtClean="0"/>
              <a:t>Be familiar with the AHSP White Paper “The Effective Use of Workload and Productivity Systems in Health-System Pharmacy”</a:t>
            </a:r>
          </a:p>
          <a:p>
            <a:pPr eaLnBrk="1" hangingPunct="1"/>
            <a:r>
              <a:rPr lang="en-US" altLang="en-US" smtClean="0"/>
              <a:t>Understand how external and internal benchmarking works, the advantages and disadvantages of each</a:t>
            </a:r>
          </a:p>
          <a:p>
            <a:pPr eaLnBrk="1" hangingPunct="1"/>
            <a:r>
              <a:rPr lang="en-US" altLang="en-US" smtClean="0"/>
              <a:t>Understand how to collect, analyze and share data / information</a:t>
            </a:r>
          </a:p>
          <a:p>
            <a:pPr eaLnBrk="1" hangingPunct="1"/>
            <a:r>
              <a:rPr lang="en-US" altLang="en-US" smtClean="0"/>
              <a:t>Keep your leadership “in the loop”!</a:t>
            </a:r>
          </a:p>
        </p:txBody>
      </p:sp>
    </p:spTree>
    <p:extLst>
      <p:ext uri="{BB962C8B-B14F-4D97-AF65-F5344CB8AC3E}">
        <p14:creationId xmlns:p14="http://schemas.microsoft.com/office/powerpoint/2010/main" val="1300641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Objective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The objective of this presentation is to create a list of actions for a pharmacy director to perform to implement or improve an internal benchmarking system</a:t>
            </a:r>
          </a:p>
          <a:p>
            <a:pPr eaLnBrk="1" hangingPunct="1"/>
            <a:endParaRPr lang="en-US" altLang="en-US" smtClean="0"/>
          </a:p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456954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Goals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600200"/>
            <a:ext cx="77724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To be able to define what internal benchmarking is, and what advantages can be derived from performing this function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To be able to develop the data sources necessary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To be able to use the data to develop operational information, to track and trend workload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To be able to communicate the outcomes of internal benchmarking to senior leadership</a:t>
            </a:r>
          </a:p>
        </p:txBody>
      </p:sp>
    </p:spTree>
    <p:extLst>
      <p:ext uri="{BB962C8B-B14F-4D97-AF65-F5344CB8AC3E}">
        <p14:creationId xmlns:p14="http://schemas.microsoft.com/office/powerpoint/2010/main" val="3435430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Step 1 – What is Internal Benchmarking?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Internal benchmarking is best defined as the process of measuring your current performance against your historical performance</a:t>
            </a:r>
          </a:p>
          <a:p>
            <a:pPr lvl="1" eaLnBrk="1" hangingPunct="1"/>
            <a:r>
              <a:rPr lang="en-US" altLang="en-US" smtClean="0"/>
              <a:t>Provides a measure of self-comparison over time</a:t>
            </a:r>
          </a:p>
          <a:p>
            <a:pPr eaLnBrk="1" hangingPunct="1"/>
            <a:r>
              <a:rPr lang="en-US" altLang="en-US" smtClean="0"/>
              <a:t>Internal benchmarking can be done against</a:t>
            </a:r>
          </a:p>
          <a:p>
            <a:pPr lvl="1" eaLnBrk="1" hangingPunct="1"/>
            <a:r>
              <a:rPr lang="en-US" altLang="en-US" smtClean="0"/>
              <a:t>Quality measures</a:t>
            </a:r>
          </a:p>
          <a:p>
            <a:pPr lvl="1" eaLnBrk="1" hangingPunct="1"/>
            <a:r>
              <a:rPr lang="en-US" altLang="en-US" smtClean="0"/>
              <a:t>Workload measures</a:t>
            </a:r>
          </a:p>
          <a:p>
            <a:pPr lvl="1" eaLnBrk="1" hangingPunct="1"/>
            <a:r>
              <a:rPr lang="en-US" altLang="en-US" smtClean="0"/>
              <a:t>Financial measures</a:t>
            </a:r>
          </a:p>
        </p:txBody>
      </p:sp>
    </p:spTree>
    <p:extLst>
      <p:ext uri="{BB962C8B-B14F-4D97-AF65-F5344CB8AC3E}">
        <p14:creationId xmlns:p14="http://schemas.microsoft.com/office/powerpoint/2010/main" val="2566860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Step 2 – Why Internal Benchmarking?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15240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 sz="2400" smtClean="0"/>
              <a:t>This is the ONLY process that compares your performance to a known entity – you!</a:t>
            </a:r>
          </a:p>
          <a:p>
            <a:pPr eaLnBrk="1" hangingPunct="1"/>
            <a:r>
              <a:rPr lang="en-US" altLang="en-US" sz="2400" smtClean="0"/>
              <a:t>Minimizes the variables</a:t>
            </a:r>
          </a:p>
          <a:p>
            <a:pPr eaLnBrk="1" hangingPunct="1"/>
            <a:r>
              <a:rPr lang="en-US" altLang="en-US" sz="2400" smtClean="0"/>
              <a:t>Allows for control of some of the variables</a:t>
            </a:r>
          </a:p>
          <a:p>
            <a:pPr eaLnBrk="1" hangingPunct="1"/>
            <a:r>
              <a:rPr lang="en-US" altLang="en-US" sz="2400" smtClean="0"/>
              <a:t>Allows measurement of issues unique to you and your shop</a:t>
            </a:r>
          </a:p>
          <a:p>
            <a:pPr eaLnBrk="1" hangingPunct="1"/>
            <a:r>
              <a:rPr lang="en-US" altLang="en-US" sz="2400" smtClean="0"/>
              <a:t>Allows you to measure the impact of changes over time thus allowing for the elimination of changes that failed to product the desired level of change</a:t>
            </a:r>
          </a:p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13757368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Step 3 - Barriers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295400"/>
            <a:ext cx="7772400" cy="4114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en-US" sz="2400" smtClean="0"/>
              <a:t>Requires commitment and work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mtClean="0"/>
              <a:t>Acquisition of data – baseline and ongoing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mtClean="0"/>
              <a:t>Development of a consistent set of measurements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smtClean="0"/>
              <a:t>You must determine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mtClean="0"/>
              <a:t>What you MUST measure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mtClean="0"/>
              <a:t>What you CAN measure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mtClean="0"/>
              <a:t>How to deal with variables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400" smtClean="0"/>
              <a:t>You must develop a framework within which to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mtClean="0"/>
              <a:t>Store the data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mtClean="0"/>
              <a:t>Assess and analyze the data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mtClean="0"/>
              <a:t>Make decisions based on the data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mtClean="0"/>
              <a:t>Implement changes to drive the data in desired directions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mtClean="0"/>
              <a:t>How to communicate identified trends or issues to your department, and to senior leadership</a:t>
            </a:r>
          </a:p>
        </p:txBody>
      </p:sp>
    </p:spTree>
    <p:extLst>
      <p:ext uri="{BB962C8B-B14F-4D97-AF65-F5344CB8AC3E}">
        <p14:creationId xmlns:p14="http://schemas.microsoft.com/office/powerpoint/2010/main" val="1995028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 smtClean="0"/>
              <a:t>Step 4 – A Recommended Framework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Consider measures that address the Four Core Processes on a hospital pharmacy</a:t>
            </a:r>
          </a:p>
          <a:p>
            <a:pPr lvl="1" eaLnBrk="1" hangingPunct="1"/>
            <a:r>
              <a:rPr lang="en-US" altLang="en-US" smtClean="0"/>
              <a:t>Product Procurement, Storage and Preparation Process</a:t>
            </a:r>
          </a:p>
          <a:p>
            <a:pPr lvl="1" eaLnBrk="1" hangingPunct="1"/>
            <a:r>
              <a:rPr lang="en-US" altLang="en-US" smtClean="0"/>
              <a:t>Drug Distribution</a:t>
            </a:r>
          </a:p>
          <a:p>
            <a:pPr lvl="1" eaLnBrk="1" hangingPunct="1"/>
            <a:r>
              <a:rPr lang="en-US" altLang="en-US" smtClean="0"/>
              <a:t>Order Management</a:t>
            </a:r>
          </a:p>
          <a:p>
            <a:pPr lvl="1" eaLnBrk="1" hangingPunct="1"/>
            <a:r>
              <a:rPr lang="en-US" altLang="en-US" smtClean="0"/>
              <a:t>Clinical Involvement</a:t>
            </a:r>
          </a:p>
          <a:p>
            <a:pPr eaLnBrk="1" hangingPunct="1"/>
            <a:r>
              <a:rPr lang="en-US" altLang="en-US" smtClean="0"/>
              <a:t>Know the processes and how to measure the various components of each</a:t>
            </a:r>
          </a:p>
        </p:txBody>
      </p:sp>
    </p:spTree>
    <p:extLst>
      <p:ext uri="{BB962C8B-B14F-4D97-AF65-F5344CB8AC3E}">
        <p14:creationId xmlns:p14="http://schemas.microsoft.com/office/powerpoint/2010/main" val="2569439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Pharmacy 101</a:t>
            </a:r>
          </a:p>
        </p:txBody>
      </p:sp>
      <p:sp>
        <p:nvSpPr>
          <p:cNvPr id="77827" name="Rectangle 3"/>
          <p:cNvSpPr>
            <a:spLocks noChangeArrowheads="1"/>
          </p:cNvSpPr>
          <p:nvPr/>
        </p:nvSpPr>
        <p:spPr bwMode="auto">
          <a:xfrm>
            <a:off x="3200400" y="2514600"/>
            <a:ext cx="3962400" cy="277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SzPct val="75000"/>
              <a:buBlip>
                <a:blip r:embed="rId3"/>
              </a:buBlip>
              <a:defRPr sz="28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A23D2A"/>
              </a:buClr>
              <a:buSzPct val="85000"/>
              <a:buFont typeface="Wingdings" pitchFamily="2" charset="2"/>
              <a:buChar char="v"/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SzPct val="80000"/>
              <a:buBlip>
                <a:blip r:embed="rId4"/>
              </a:buBlip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A23D2A"/>
              </a:buClr>
              <a:buSzPct val="70000"/>
              <a:buFont typeface="Wingdings" pitchFamily="2" charset="2"/>
              <a:buChar char="Ø"/>
              <a:defRPr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A23D2A"/>
              </a:buClr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23D2A"/>
              </a:buClr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23D2A"/>
              </a:buClr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23D2A"/>
              </a:buClr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23D2A"/>
              </a:buClr>
              <a:buChar char="•"/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SzTx/>
              <a:buFontTx/>
              <a:buChar char="•"/>
            </a:pPr>
            <a:r>
              <a:rPr lang="en-US" altLang="en-US" sz="1600" b="0">
                <a:latin typeface="Arial" charset="0"/>
              </a:rPr>
              <a:t>The four “core” processes that define a hospital pharmacy department</a:t>
            </a:r>
          </a:p>
          <a:p>
            <a:pPr eaLnBrk="1" hangingPunct="1">
              <a:buSzTx/>
              <a:buFontTx/>
              <a:buChar char="•"/>
            </a:pPr>
            <a:r>
              <a:rPr lang="en-US" altLang="en-US" sz="1600" b="0">
                <a:latin typeface="Arial" charset="0"/>
              </a:rPr>
              <a:t>Presents pharmacy in a simple and easy to understand format for the non-pharmacist</a:t>
            </a:r>
          </a:p>
        </p:txBody>
      </p:sp>
      <p:graphicFrame>
        <p:nvGraphicFramePr>
          <p:cNvPr id="77828" name="Object 4"/>
          <p:cNvGraphicFramePr>
            <a:graphicFrameLocks noChangeAspect="1"/>
          </p:cNvGraphicFramePr>
          <p:nvPr/>
        </p:nvGraphicFramePr>
        <p:xfrm>
          <a:off x="2209800" y="915988"/>
          <a:ext cx="5715000" cy="561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Visio" r:id="rId5" imgW="6956460" imgH="6832237" progId="Visio.Drawing.6">
                  <p:embed/>
                </p:oleObj>
              </mc:Choice>
              <mc:Fallback>
                <p:oleObj name="Visio" r:id="rId5" imgW="6956460" imgH="6832237" progId="Visio.Drawing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915988"/>
                        <a:ext cx="5715000" cy="561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8761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78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78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7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SHP Powerpoint Templates 4-in-1">
  <a:themeElements>
    <a:clrScheme name="ASHP Template 1">
      <a:dk1>
        <a:sysClr val="windowText" lastClr="000000"/>
      </a:dk1>
      <a:lt1>
        <a:sysClr val="window" lastClr="FFFFFF"/>
      </a:lt1>
      <a:dk2>
        <a:srgbClr val="1065B5"/>
      </a:dk2>
      <a:lt2>
        <a:srgbClr val="F2762C"/>
      </a:lt2>
      <a:accent1>
        <a:srgbClr val="59C7E2"/>
      </a:accent1>
      <a:accent2>
        <a:srgbClr val="BAE3F7"/>
      </a:accent2>
      <a:accent3>
        <a:srgbClr val="2068BA"/>
      </a:accent3>
      <a:accent4>
        <a:srgbClr val="4A5F70"/>
      </a:accent4>
      <a:accent5>
        <a:srgbClr val="4BACC6"/>
      </a:accent5>
      <a:accent6>
        <a:srgbClr val="F79646"/>
      </a:accent6>
      <a:hlink>
        <a:srgbClr val="2068BA"/>
      </a:hlink>
      <a:folHlink>
        <a:srgbClr val="FDC42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ark Template 2 (bottom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edium Templat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ight Template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ASHP Powerpoint Templates 4-in-1</Template>
  <TotalTime>3</TotalTime>
  <Words>1051</Words>
  <Application>Microsoft Office PowerPoint</Application>
  <PresentationFormat>On-screen Show (4:3)</PresentationFormat>
  <Paragraphs>169</Paragraphs>
  <Slides>25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ASHP Powerpoint Templates 4-in-1</vt:lpstr>
      <vt:lpstr>Dark Template 2 (bottom)</vt:lpstr>
      <vt:lpstr>Medium Template 2</vt:lpstr>
      <vt:lpstr>Light Template 2</vt:lpstr>
      <vt:lpstr>Visio</vt:lpstr>
      <vt:lpstr>So You Want To Perform Internal Benchmarking</vt:lpstr>
      <vt:lpstr>Prepared for ASHP members by the Section of Pharmacy Practice Managers Advisory Group on Pharmacy Business Management</vt:lpstr>
      <vt:lpstr>Objective</vt:lpstr>
      <vt:lpstr>Goals</vt:lpstr>
      <vt:lpstr>Step 1 – What is Internal Benchmarking?</vt:lpstr>
      <vt:lpstr>Step 2 – Why Internal Benchmarking?</vt:lpstr>
      <vt:lpstr>Step 3 - Barriers</vt:lpstr>
      <vt:lpstr>Step 4 – A Recommended Framework</vt:lpstr>
      <vt:lpstr>Pharmacy 101</vt:lpstr>
      <vt:lpstr>PowerPoint Presentation</vt:lpstr>
      <vt:lpstr>PowerPoint Presentation</vt:lpstr>
      <vt:lpstr>PowerPoint Presentation</vt:lpstr>
      <vt:lpstr>Step 5 – What to Measure</vt:lpstr>
      <vt:lpstr>Step 5 – What to Measure</vt:lpstr>
      <vt:lpstr>Step 5 – What to Measure</vt:lpstr>
      <vt:lpstr>Step 6 – Acquiring Data</vt:lpstr>
      <vt:lpstr>Step 6 – Data Acquisition</vt:lpstr>
      <vt:lpstr>Step 6 – Data Acquisition</vt:lpstr>
      <vt:lpstr>Step 6 – Data Acquisition</vt:lpstr>
      <vt:lpstr>Step 7 – Link work to workload</vt:lpstr>
      <vt:lpstr>Step 8 – What does the data say</vt:lpstr>
      <vt:lpstr>Step 9 - Communicate</vt:lpstr>
      <vt:lpstr>Step 10 – Senior Leadership</vt:lpstr>
      <vt:lpstr>Step 10 – Senior Leadership</vt:lpstr>
      <vt:lpstr>Summary</vt:lpstr>
    </vt:vector>
  </TitlesOfParts>
  <Company>American Society of Health-System Pharmacists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 You Want To Perform Internal Benchmarking</dc:title>
  <dc:creator>Thrity Rangwala</dc:creator>
  <cp:lastModifiedBy>David Chen</cp:lastModifiedBy>
  <cp:revision>3</cp:revision>
  <dcterms:created xsi:type="dcterms:W3CDTF">2017-10-30T15:09:19Z</dcterms:created>
  <dcterms:modified xsi:type="dcterms:W3CDTF">2017-10-30T15:55:09Z</dcterms:modified>
</cp:coreProperties>
</file>