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handoutMasterIdLst>
    <p:handoutMasterId r:id="rId41"/>
  </p:handoutMasterIdLst>
  <p:sldIdLst>
    <p:sldId id="291" r:id="rId5"/>
    <p:sldId id="388" r:id="rId6"/>
    <p:sldId id="293" r:id="rId7"/>
    <p:sldId id="264" r:id="rId8"/>
    <p:sldId id="389" r:id="rId9"/>
    <p:sldId id="380" r:id="rId10"/>
    <p:sldId id="391" r:id="rId11"/>
    <p:sldId id="392" r:id="rId12"/>
    <p:sldId id="393" r:id="rId13"/>
    <p:sldId id="394" r:id="rId14"/>
    <p:sldId id="396" r:id="rId15"/>
    <p:sldId id="395" r:id="rId16"/>
    <p:sldId id="275" r:id="rId17"/>
    <p:sldId id="400" r:id="rId18"/>
    <p:sldId id="406" r:id="rId19"/>
    <p:sldId id="397" r:id="rId20"/>
    <p:sldId id="402" r:id="rId21"/>
    <p:sldId id="403" r:id="rId22"/>
    <p:sldId id="404" r:id="rId23"/>
    <p:sldId id="405" r:id="rId24"/>
    <p:sldId id="278" r:id="rId25"/>
    <p:sldId id="280" r:id="rId26"/>
    <p:sldId id="390" r:id="rId27"/>
    <p:sldId id="408" r:id="rId28"/>
    <p:sldId id="282" r:id="rId29"/>
    <p:sldId id="407" r:id="rId30"/>
    <p:sldId id="288" r:id="rId31"/>
    <p:sldId id="409" r:id="rId32"/>
    <p:sldId id="398" r:id="rId33"/>
    <p:sldId id="399" r:id="rId34"/>
    <p:sldId id="411" r:id="rId35"/>
    <p:sldId id="410" r:id="rId36"/>
    <p:sldId id="377" r:id="rId37"/>
    <p:sldId id="287" r:id="rId38"/>
    <p:sldId id="29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SHP101" id="{217585B8-BBD7-4FA5-9FC9-3867A6BE2D4B}">
          <p14:sldIdLst>
            <p14:sldId id="291"/>
            <p14:sldId id="388"/>
            <p14:sldId id="293"/>
            <p14:sldId id="264"/>
            <p14:sldId id="389"/>
            <p14:sldId id="380"/>
            <p14:sldId id="391"/>
            <p14:sldId id="392"/>
            <p14:sldId id="393"/>
          </p14:sldIdLst>
        </p14:section>
        <p14:section name="Student Membership" id="{08B383EA-F8B9-4E3E-B00A-35BCB7D3439E}">
          <p14:sldIdLst>
            <p14:sldId id="394"/>
            <p14:sldId id="396"/>
            <p14:sldId id="395"/>
            <p14:sldId id="275"/>
            <p14:sldId id="400"/>
            <p14:sldId id="406"/>
            <p14:sldId id="397"/>
            <p14:sldId id="402"/>
            <p14:sldId id="403"/>
            <p14:sldId id="404"/>
            <p14:sldId id="405"/>
            <p14:sldId id="278"/>
            <p14:sldId id="280"/>
            <p14:sldId id="390"/>
            <p14:sldId id="408"/>
            <p14:sldId id="282"/>
            <p14:sldId id="407"/>
            <p14:sldId id="288"/>
            <p14:sldId id="409"/>
            <p14:sldId id="398"/>
            <p14:sldId id="399"/>
            <p14:sldId id="411"/>
            <p14:sldId id="410"/>
            <p14:sldId id="377"/>
            <p14:sldId id="287"/>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B4E7A2-008B-815F-DE40-EEA17CF89388}" name="Deanna Tran" initials="DT" userId="S::DTran@ashp.org::03a6db4b-e28b-4e1f-9ca9-a8020c9e1ae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62D2B-B12D-433F-82D8-7449A590AFBB}" v="1" dt="2026-07-13T17:58:57.2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2" autoAdjust="0"/>
    <p:restoredTop sz="59311" autoAdjust="0"/>
  </p:normalViewPr>
  <p:slideViewPr>
    <p:cSldViewPr snapToGrid="0">
      <p:cViewPr varScale="1">
        <p:scale>
          <a:sx n="62" d="100"/>
          <a:sy n="62" d="100"/>
        </p:scale>
        <p:origin x="396" y="42"/>
      </p:cViewPr>
      <p:guideLst/>
    </p:cSldViewPr>
  </p:slideViewPr>
  <p:notesTextViewPr>
    <p:cViewPr>
      <p:scale>
        <a:sx n="1" d="1"/>
        <a:sy n="1" d="1"/>
      </p:scale>
      <p:origin x="0" y="0"/>
    </p:cViewPr>
  </p:notesTextViewPr>
  <p:notesViewPr>
    <p:cSldViewPr snapToGrid="0">
      <p:cViewPr varScale="1">
        <p:scale>
          <a:sx n="81" d="100"/>
          <a:sy n="81" d="100"/>
        </p:scale>
        <p:origin x="304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BFAE4A-56BE-4B42-858F-087E0F82BD2C}" type="doc">
      <dgm:prSet loTypeId="urn:microsoft.com/office/officeart/2005/8/layout/hProcess7" loCatId="process" qsTypeId="urn:microsoft.com/office/officeart/2005/8/quickstyle/simple1" qsCatId="simple" csTypeId="urn:microsoft.com/office/officeart/2005/8/colors/accent1_1" csCatId="accent1" phldr="1"/>
      <dgm:spPr/>
      <dgm:t>
        <a:bodyPr/>
        <a:lstStyle/>
        <a:p>
          <a:endParaRPr lang="en-US"/>
        </a:p>
      </dgm:t>
    </dgm:pt>
    <dgm:pt modelId="{C35C06AC-E960-4157-A25C-FC9CE24346E1}">
      <dgm:prSet phldrT="[Text]"/>
      <dgm:spPr/>
      <dgm:t>
        <a:bodyPr/>
        <a:lstStyle/>
        <a:p>
          <a:r>
            <a:rPr lang="en-US" b="1" dirty="0">
              <a:solidFill>
                <a:schemeClr val="accent4"/>
              </a:solidFill>
            </a:rPr>
            <a:t>P1 Student</a:t>
          </a:r>
        </a:p>
      </dgm:t>
    </dgm:pt>
    <dgm:pt modelId="{6FA9DF29-5122-4B0A-9263-A19CB78AD322}" type="parTrans" cxnId="{E4F892CF-ED22-4D85-A576-384401D664CB}">
      <dgm:prSet/>
      <dgm:spPr/>
      <dgm:t>
        <a:bodyPr/>
        <a:lstStyle/>
        <a:p>
          <a:endParaRPr lang="en-US"/>
        </a:p>
      </dgm:t>
    </dgm:pt>
    <dgm:pt modelId="{2B1ED477-0F2E-4EFD-8050-DD4E2E9FFF8F}" type="sibTrans" cxnId="{E4F892CF-ED22-4D85-A576-384401D664CB}">
      <dgm:prSet/>
      <dgm:spPr/>
      <dgm:t>
        <a:bodyPr/>
        <a:lstStyle/>
        <a:p>
          <a:endParaRPr lang="en-US"/>
        </a:p>
      </dgm:t>
    </dgm:pt>
    <dgm:pt modelId="{F99A5701-8D05-47D7-959C-267A12B1C3E6}">
      <dgm:prSet/>
      <dgm:spPr/>
      <dgm:t>
        <a:bodyPr/>
        <a:lstStyle/>
        <a:p>
          <a:br>
            <a:rPr lang="en-US" dirty="0"/>
          </a:br>
          <a:r>
            <a:rPr lang="en-US" dirty="0"/>
            <a:t>Update your CV now that you’re a NP</a:t>
          </a:r>
        </a:p>
      </dgm:t>
    </dgm:pt>
    <dgm:pt modelId="{C9E0879D-01E1-4A86-91B6-868A8DFB3243}" type="parTrans" cxnId="{BDD46E40-7676-4B52-A7F1-41064E1319EA}">
      <dgm:prSet/>
      <dgm:spPr/>
      <dgm:t>
        <a:bodyPr/>
        <a:lstStyle/>
        <a:p>
          <a:endParaRPr lang="en-US"/>
        </a:p>
      </dgm:t>
    </dgm:pt>
    <dgm:pt modelId="{5D5EF7D3-B708-4687-BBAE-CF1E52A172A1}" type="sibTrans" cxnId="{BDD46E40-7676-4B52-A7F1-41064E1319EA}">
      <dgm:prSet/>
      <dgm:spPr/>
      <dgm:t>
        <a:bodyPr/>
        <a:lstStyle/>
        <a:p>
          <a:endParaRPr lang="en-US"/>
        </a:p>
      </dgm:t>
    </dgm:pt>
    <dgm:pt modelId="{AA3C698A-3717-484B-B7F8-C7CDE2CAB634}">
      <dgm:prSet/>
      <dgm:spPr/>
      <dgm:t>
        <a:bodyPr/>
        <a:lstStyle/>
        <a:p>
          <a:r>
            <a:rPr lang="en-US" b="1" dirty="0">
              <a:solidFill>
                <a:schemeClr val="accent4"/>
              </a:solidFill>
            </a:rPr>
            <a:t>New Practitioner</a:t>
          </a:r>
        </a:p>
      </dgm:t>
    </dgm:pt>
    <dgm:pt modelId="{7A01A7D2-69EC-4FD7-A4F1-B79D4A0A38BE}" type="parTrans" cxnId="{E5BE937C-14BF-488A-9D8A-A48714D90B68}">
      <dgm:prSet/>
      <dgm:spPr/>
      <dgm:t>
        <a:bodyPr/>
        <a:lstStyle/>
        <a:p>
          <a:endParaRPr lang="en-US"/>
        </a:p>
      </dgm:t>
    </dgm:pt>
    <dgm:pt modelId="{7F6031D8-3344-48A0-9162-FF46B59D1012}" type="sibTrans" cxnId="{E5BE937C-14BF-488A-9D8A-A48714D90B68}">
      <dgm:prSet/>
      <dgm:spPr/>
      <dgm:t>
        <a:bodyPr/>
        <a:lstStyle/>
        <a:p>
          <a:endParaRPr lang="en-US"/>
        </a:p>
      </dgm:t>
    </dgm:pt>
    <dgm:pt modelId="{6E6E4599-4CFD-4C0A-B438-54727290015E}">
      <dgm:prSet/>
      <dgm:spPr/>
      <dgm:t>
        <a:bodyPr/>
        <a:lstStyle/>
        <a:p>
          <a:endParaRPr lang="en-US" dirty="0"/>
        </a:p>
        <a:p>
          <a:r>
            <a:rPr lang="en-US" dirty="0"/>
            <a:t>Utilize board certification study materials</a:t>
          </a:r>
        </a:p>
      </dgm:t>
    </dgm:pt>
    <dgm:pt modelId="{3247A8FE-677E-4BCF-B3E2-02FCC47AF916}" type="parTrans" cxnId="{54E5057E-E8C0-4DEA-B5EB-76993CF864E0}">
      <dgm:prSet/>
      <dgm:spPr/>
      <dgm:t>
        <a:bodyPr/>
        <a:lstStyle/>
        <a:p>
          <a:endParaRPr lang="en-US"/>
        </a:p>
      </dgm:t>
    </dgm:pt>
    <dgm:pt modelId="{E9E03221-56ED-430B-8583-334CF3101588}" type="sibTrans" cxnId="{54E5057E-E8C0-4DEA-B5EB-76993CF864E0}">
      <dgm:prSet/>
      <dgm:spPr/>
      <dgm:t>
        <a:bodyPr/>
        <a:lstStyle/>
        <a:p>
          <a:endParaRPr lang="en-US"/>
        </a:p>
      </dgm:t>
    </dgm:pt>
    <dgm:pt modelId="{4E6421F7-D75D-4313-AE39-AB81024AB7C4}">
      <dgm:prSet/>
      <dgm:spPr/>
      <dgm:t>
        <a:bodyPr/>
        <a:lstStyle/>
        <a:p>
          <a:r>
            <a:rPr lang="en-US" dirty="0"/>
            <a:t>Improve your preceptor skills with development tools</a:t>
          </a:r>
        </a:p>
      </dgm:t>
    </dgm:pt>
    <dgm:pt modelId="{3E176DE4-4A70-4C1A-B4D4-B6F09E22D439}" type="parTrans" cxnId="{FA7AF237-9CDC-4431-961F-FBF8B5982A4D}">
      <dgm:prSet/>
      <dgm:spPr/>
      <dgm:t>
        <a:bodyPr/>
        <a:lstStyle/>
        <a:p>
          <a:endParaRPr lang="en-US"/>
        </a:p>
      </dgm:t>
    </dgm:pt>
    <dgm:pt modelId="{02B62D7D-55D0-4F0E-A64C-17D0FC9A1D38}" type="sibTrans" cxnId="{FA7AF237-9CDC-4431-961F-FBF8B5982A4D}">
      <dgm:prSet/>
      <dgm:spPr/>
      <dgm:t>
        <a:bodyPr/>
        <a:lstStyle/>
        <a:p>
          <a:endParaRPr lang="en-US"/>
        </a:p>
      </dgm:t>
    </dgm:pt>
    <dgm:pt modelId="{B596FD54-0CC2-45EE-948B-635F0EBC3614}">
      <dgm:prSet phldrT="[Text]"/>
      <dgm:spPr/>
      <dgm:t>
        <a:bodyPr/>
        <a:lstStyle/>
        <a:p>
          <a:pPr rtl="0"/>
          <a:endParaRPr lang="en-US" dirty="0"/>
        </a:p>
        <a:p>
          <a:pPr rtl="0"/>
          <a:r>
            <a:rPr lang="en-US" dirty="0"/>
            <a:t>Get real career insights from advanced specialists</a:t>
          </a:r>
        </a:p>
      </dgm:t>
    </dgm:pt>
    <dgm:pt modelId="{F919E49F-B821-4536-A87D-B11004CE772A}" type="parTrans" cxnId="{4EB96D22-7B9C-4FD4-9339-7508A1888BAD}">
      <dgm:prSet/>
      <dgm:spPr/>
      <dgm:t>
        <a:bodyPr/>
        <a:lstStyle/>
        <a:p>
          <a:endParaRPr lang="en-US"/>
        </a:p>
      </dgm:t>
    </dgm:pt>
    <dgm:pt modelId="{906AC939-6F00-4436-A7F1-4F1253DF35B8}" type="sibTrans" cxnId="{4EB96D22-7B9C-4FD4-9339-7508A1888BAD}">
      <dgm:prSet/>
      <dgm:spPr/>
      <dgm:t>
        <a:bodyPr/>
        <a:lstStyle/>
        <a:p>
          <a:endParaRPr lang="en-US"/>
        </a:p>
      </dgm:t>
    </dgm:pt>
    <dgm:pt modelId="{A09CC2BB-37B9-47F3-8F90-0B22AC594C1B}">
      <dgm:prSet phldrT="[Text]"/>
      <dgm:spPr/>
      <dgm:t>
        <a:bodyPr/>
        <a:lstStyle/>
        <a:p>
          <a:r>
            <a:rPr lang="en-US" b="1" dirty="0">
              <a:solidFill>
                <a:schemeClr val="accent4"/>
              </a:solidFill>
            </a:rPr>
            <a:t>P2 – P4 Student</a:t>
          </a:r>
        </a:p>
      </dgm:t>
    </dgm:pt>
    <dgm:pt modelId="{14F726C3-44D7-47F7-8B80-F053A41D81C1}" type="parTrans" cxnId="{C11BC7D3-0EAD-44A2-B85C-4A5819B16E5F}">
      <dgm:prSet/>
      <dgm:spPr/>
      <dgm:t>
        <a:bodyPr/>
        <a:lstStyle/>
        <a:p>
          <a:endParaRPr lang="en-US"/>
        </a:p>
      </dgm:t>
    </dgm:pt>
    <dgm:pt modelId="{31FE6277-5549-4760-A807-AF6DBDA2FCA0}" type="sibTrans" cxnId="{C11BC7D3-0EAD-44A2-B85C-4A5819B16E5F}">
      <dgm:prSet/>
      <dgm:spPr/>
      <dgm:t>
        <a:bodyPr/>
        <a:lstStyle/>
        <a:p>
          <a:endParaRPr lang="en-US"/>
        </a:p>
      </dgm:t>
    </dgm:pt>
    <dgm:pt modelId="{6614358A-EE69-46C9-BDF9-07EBDE0B5B3E}">
      <dgm:prSet phldrT="[Text]"/>
      <dgm:spPr/>
      <dgm:t>
        <a:bodyPr/>
        <a:lstStyle/>
        <a:p>
          <a:endParaRPr lang="en-US" dirty="0"/>
        </a:p>
      </dgm:t>
    </dgm:pt>
    <dgm:pt modelId="{00D2F0F2-23A0-4B35-BBB2-282120D1540D}" type="parTrans" cxnId="{EFE6231A-7EAC-4857-AD88-502BAA34DD74}">
      <dgm:prSet/>
      <dgm:spPr/>
      <dgm:t>
        <a:bodyPr/>
        <a:lstStyle/>
        <a:p>
          <a:endParaRPr lang="en-US"/>
        </a:p>
      </dgm:t>
    </dgm:pt>
    <dgm:pt modelId="{9D7A4D02-D0C5-40EC-8C3B-D6B5E594196B}" type="sibTrans" cxnId="{EFE6231A-7EAC-4857-AD88-502BAA34DD74}">
      <dgm:prSet/>
      <dgm:spPr/>
      <dgm:t>
        <a:bodyPr/>
        <a:lstStyle/>
        <a:p>
          <a:endParaRPr lang="en-US"/>
        </a:p>
      </dgm:t>
    </dgm:pt>
    <dgm:pt modelId="{E6DFDEB7-3183-4A94-9B92-B7A5A1746B9F}">
      <dgm:prSet phldrT="[Text]"/>
      <dgm:spPr/>
      <dgm:t>
        <a:bodyPr/>
        <a:lstStyle/>
        <a:p>
          <a:r>
            <a:rPr lang="en-US" b="1" dirty="0">
              <a:solidFill>
                <a:schemeClr val="accent4"/>
              </a:solidFill>
            </a:rPr>
            <a:t>FREE</a:t>
          </a:r>
          <a:r>
            <a:rPr lang="en-US" dirty="0"/>
            <a:t> membership!</a:t>
          </a:r>
        </a:p>
      </dgm:t>
    </dgm:pt>
    <dgm:pt modelId="{F5DDB2AC-EFE8-4D61-BCA1-23780B411A7E}" type="parTrans" cxnId="{F7C63B80-64DB-4377-9A30-39E1E8FCCA48}">
      <dgm:prSet/>
      <dgm:spPr/>
      <dgm:t>
        <a:bodyPr/>
        <a:lstStyle/>
        <a:p>
          <a:endParaRPr lang="en-US"/>
        </a:p>
      </dgm:t>
    </dgm:pt>
    <dgm:pt modelId="{C2BE5BC3-8721-4E2B-AC2C-2C87A8984191}" type="sibTrans" cxnId="{F7C63B80-64DB-4377-9A30-39E1E8FCCA48}">
      <dgm:prSet/>
      <dgm:spPr/>
      <dgm:t>
        <a:bodyPr/>
        <a:lstStyle/>
        <a:p>
          <a:endParaRPr lang="en-US"/>
        </a:p>
      </dgm:t>
    </dgm:pt>
    <dgm:pt modelId="{9094A99E-2694-4A55-808E-99CEF41407AC}">
      <dgm:prSet phldrT="[Text]"/>
      <dgm:spPr/>
      <dgm:t>
        <a:bodyPr/>
        <a:lstStyle/>
        <a:p>
          <a:r>
            <a:rPr lang="en-US" dirty="0"/>
            <a:t>Explore health-system careers</a:t>
          </a:r>
        </a:p>
      </dgm:t>
    </dgm:pt>
    <dgm:pt modelId="{1A0C758D-D577-4724-873D-3325F1BD39B5}" type="parTrans" cxnId="{8174271C-9A64-46D3-BB71-33774E53A079}">
      <dgm:prSet/>
      <dgm:spPr/>
      <dgm:t>
        <a:bodyPr/>
        <a:lstStyle/>
        <a:p>
          <a:endParaRPr lang="en-US"/>
        </a:p>
      </dgm:t>
    </dgm:pt>
    <dgm:pt modelId="{C7F31246-2526-4554-9289-3D33907AF665}" type="sibTrans" cxnId="{8174271C-9A64-46D3-BB71-33774E53A079}">
      <dgm:prSet/>
      <dgm:spPr/>
      <dgm:t>
        <a:bodyPr/>
        <a:lstStyle/>
        <a:p>
          <a:endParaRPr lang="en-US"/>
        </a:p>
      </dgm:t>
    </dgm:pt>
    <dgm:pt modelId="{4205976E-454F-4761-8160-0F0254AEEA79}">
      <dgm:prSet phldrT="[Text]"/>
      <dgm:spPr/>
      <dgm:t>
        <a:bodyPr/>
        <a:lstStyle/>
        <a:p>
          <a:r>
            <a:rPr lang="en-US"/>
            <a:t>Learn about pharmacy residency</a:t>
          </a:r>
          <a:endParaRPr lang="en-US" dirty="0"/>
        </a:p>
      </dgm:t>
    </dgm:pt>
    <dgm:pt modelId="{4C7892A8-CDBD-4B00-AEC7-791472AB2B94}" type="parTrans" cxnId="{B52896C7-3716-4057-939A-7923AC68F903}">
      <dgm:prSet/>
      <dgm:spPr/>
      <dgm:t>
        <a:bodyPr/>
        <a:lstStyle/>
        <a:p>
          <a:endParaRPr lang="en-US"/>
        </a:p>
      </dgm:t>
    </dgm:pt>
    <dgm:pt modelId="{EF0498DE-CE5B-4D75-94DA-AD6E4E002A04}" type="sibTrans" cxnId="{B52896C7-3716-4057-939A-7923AC68F903}">
      <dgm:prSet/>
      <dgm:spPr/>
      <dgm:t>
        <a:bodyPr/>
        <a:lstStyle/>
        <a:p>
          <a:endParaRPr lang="en-US"/>
        </a:p>
      </dgm:t>
    </dgm:pt>
    <dgm:pt modelId="{2521C87F-E5BE-42E2-88AB-04BF35183758}">
      <dgm:prSet phldrT="[Text]"/>
      <dgm:spPr/>
      <dgm:t>
        <a:bodyPr/>
        <a:lstStyle/>
        <a:p>
          <a:r>
            <a:rPr lang="en-US"/>
            <a:t>Build your professional CV with our help</a:t>
          </a:r>
          <a:endParaRPr lang="en-US" dirty="0"/>
        </a:p>
      </dgm:t>
    </dgm:pt>
    <dgm:pt modelId="{294837FE-FDA6-4C7F-9832-3B53C64918ED}" type="parTrans" cxnId="{C52D0F44-A74E-4A73-AA6F-CEF1374C562F}">
      <dgm:prSet/>
      <dgm:spPr/>
      <dgm:t>
        <a:bodyPr/>
        <a:lstStyle/>
        <a:p>
          <a:endParaRPr lang="en-US"/>
        </a:p>
      </dgm:t>
    </dgm:pt>
    <dgm:pt modelId="{979828C7-1FD5-409B-8756-DA8E35C5A82C}" type="sibTrans" cxnId="{C52D0F44-A74E-4A73-AA6F-CEF1374C562F}">
      <dgm:prSet/>
      <dgm:spPr/>
      <dgm:t>
        <a:bodyPr/>
        <a:lstStyle/>
        <a:p>
          <a:endParaRPr lang="en-US"/>
        </a:p>
      </dgm:t>
    </dgm:pt>
    <dgm:pt modelId="{B2A676F8-859E-4D75-A695-0F8A62E837E9}">
      <dgm:prSet phldrT="[Text]"/>
      <dgm:spPr/>
      <dgm:t>
        <a:bodyPr/>
        <a:lstStyle/>
        <a:p>
          <a:pPr rtl="0"/>
          <a:r>
            <a:rPr lang="en-US" b="1" dirty="0">
              <a:solidFill>
                <a:schemeClr val="accent4"/>
              </a:solidFill>
            </a:rPr>
            <a:t>Resident</a:t>
          </a:r>
        </a:p>
      </dgm:t>
    </dgm:pt>
    <dgm:pt modelId="{5BB20A8C-FF0A-4115-9E08-CED414697563}" type="parTrans" cxnId="{116AEA38-0845-4418-ACA0-0142BDBE6597}">
      <dgm:prSet/>
      <dgm:spPr/>
      <dgm:t>
        <a:bodyPr/>
        <a:lstStyle/>
        <a:p>
          <a:endParaRPr lang="en-US"/>
        </a:p>
      </dgm:t>
    </dgm:pt>
    <dgm:pt modelId="{A0843BC4-43AD-4898-8CD5-1EF54758CA3F}" type="sibTrans" cxnId="{116AEA38-0845-4418-ACA0-0142BDBE6597}">
      <dgm:prSet/>
      <dgm:spPr/>
      <dgm:t>
        <a:bodyPr/>
        <a:lstStyle/>
        <a:p>
          <a:endParaRPr lang="en-US"/>
        </a:p>
      </dgm:t>
    </dgm:pt>
    <dgm:pt modelId="{37401723-6644-4530-862F-94F64AC3B48A}">
      <dgm:prSet phldrT="[Text]"/>
      <dgm:spPr/>
      <dgm:t>
        <a:bodyPr/>
        <a:lstStyle/>
        <a:p>
          <a:pPr rtl="0"/>
          <a:r>
            <a:rPr lang="en-US" dirty="0"/>
            <a:t>Start residency preparation early with resource guides</a:t>
          </a:r>
        </a:p>
      </dgm:t>
    </dgm:pt>
    <dgm:pt modelId="{E68DF5DF-0630-411F-9D86-5F1A62B1FB65}" type="parTrans" cxnId="{E2381EF3-B8AF-4F89-BF03-E13251982F18}">
      <dgm:prSet/>
      <dgm:spPr/>
      <dgm:t>
        <a:bodyPr/>
        <a:lstStyle/>
        <a:p>
          <a:endParaRPr lang="en-US"/>
        </a:p>
      </dgm:t>
    </dgm:pt>
    <dgm:pt modelId="{43C98321-76FE-4835-B30F-42D564DD86EC}" type="sibTrans" cxnId="{E2381EF3-B8AF-4F89-BF03-E13251982F18}">
      <dgm:prSet/>
      <dgm:spPr/>
      <dgm:t>
        <a:bodyPr/>
        <a:lstStyle/>
        <a:p>
          <a:endParaRPr lang="en-US"/>
        </a:p>
      </dgm:t>
    </dgm:pt>
    <dgm:pt modelId="{F43C1008-883F-492A-A9C1-C88803D56ACB}">
      <dgm:prSet phldrT="[Text]"/>
      <dgm:spPr/>
      <dgm:t>
        <a:bodyPr/>
        <a:lstStyle/>
        <a:p>
          <a:pPr rtl="0"/>
          <a:r>
            <a:rPr lang="en-US" dirty="0"/>
            <a:t>Get interview-ready with resources</a:t>
          </a:r>
        </a:p>
      </dgm:t>
    </dgm:pt>
    <dgm:pt modelId="{78ECBF87-BFE8-42CC-8E71-246163CF5B73}" type="parTrans" cxnId="{A996CD41-AE72-49B7-85FC-A9E7B75AD6A1}">
      <dgm:prSet/>
      <dgm:spPr/>
      <dgm:t>
        <a:bodyPr/>
        <a:lstStyle/>
        <a:p>
          <a:endParaRPr lang="en-US"/>
        </a:p>
      </dgm:t>
    </dgm:pt>
    <dgm:pt modelId="{C9A7D04C-3AE7-421F-A7B1-0A61D36B5665}" type="sibTrans" cxnId="{A996CD41-AE72-49B7-85FC-A9E7B75AD6A1}">
      <dgm:prSet/>
      <dgm:spPr/>
      <dgm:t>
        <a:bodyPr/>
        <a:lstStyle/>
        <a:p>
          <a:endParaRPr lang="en-US"/>
        </a:p>
      </dgm:t>
    </dgm:pt>
    <dgm:pt modelId="{54D90BCA-4527-44CE-B2CC-0AF266C1F192}">
      <dgm:prSet phldrT="[Text]"/>
      <dgm:spPr/>
      <dgm:t>
        <a:bodyPr/>
        <a:lstStyle/>
        <a:p>
          <a:pPr rtl="0"/>
          <a:r>
            <a:rPr lang="en-US" dirty="0"/>
            <a:t>Get APPE ready with how-to Journal Club toolkit</a:t>
          </a:r>
        </a:p>
      </dgm:t>
    </dgm:pt>
    <dgm:pt modelId="{6556E9A9-442A-4139-97E3-3BF011C48314}" type="parTrans" cxnId="{314524B1-04AA-4AEA-A2DD-14E22393CCAE}">
      <dgm:prSet/>
      <dgm:spPr/>
      <dgm:t>
        <a:bodyPr/>
        <a:lstStyle/>
        <a:p>
          <a:endParaRPr lang="en-US"/>
        </a:p>
      </dgm:t>
    </dgm:pt>
    <dgm:pt modelId="{CEBA31E2-63DE-4B5F-9195-974AA83C7D09}" type="sibTrans" cxnId="{314524B1-04AA-4AEA-A2DD-14E22393CCAE}">
      <dgm:prSet/>
      <dgm:spPr/>
      <dgm:t>
        <a:bodyPr/>
        <a:lstStyle/>
        <a:p>
          <a:endParaRPr lang="en-US"/>
        </a:p>
      </dgm:t>
    </dgm:pt>
    <dgm:pt modelId="{72387FBA-3064-4028-8166-A8B66C3EE2C4}">
      <dgm:prSet/>
      <dgm:spPr/>
      <dgm:t>
        <a:bodyPr/>
        <a:lstStyle/>
        <a:p>
          <a:r>
            <a:rPr lang="en-US" dirty="0"/>
            <a:t>Use the residency project Templates</a:t>
          </a:r>
        </a:p>
      </dgm:t>
    </dgm:pt>
    <dgm:pt modelId="{F3472872-F49D-45C9-8F21-E5CCAA1753BE}" type="parTrans" cxnId="{081FB937-2D86-46B9-ACA6-76FFF8C51F81}">
      <dgm:prSet/>
      <dgm:spPr/>
      <dgm:t>
        <a:bodyPr/>
        <a:lstStyle/>
        <a:p>
          <a:endParaRPr lang="en-US"/>
        </a:p>
      </dgm:t>
    </dgm:pt>
    <dgm:pt modelId="{B33BE79E-BF42-4796-AE3C-610FF553A6FE}" type="sibTrans" cxnId="{081FB937-2D86-46B9-ACA6-76FFF8C51F81}">
      <dgm:prSet/>
      <dgm:spPr/>
      <dgm:t>
        <a:bodyPr/>
        <a:lstStyle/>
        <a:p>
          <a:endParaRPr lang="en-US"/>
        </a:p>
      </dgm:t>
    </dgm:pt>
    <dgm:pt modelId="{E75135CC-30A3-4E54-AFB1-B6458B638B38}">
      <dgm:prSet/>
      <dgm:spPr/>
      <dgm:t>
        <a:bodyPr/>
        <a:lstStyle/>
        <a:p>
          <a:r>
            <a:rPr lang="en-US" dirty="0"/>
            <a:t>Utilize personal financial </a:t>
          </a:r>
          <a:r>
            <a:rPr lang="en-US"/>
            <a:t>management resources</a:t>
          </a:r>
          <a:endParaRPr lang="en-US" dirty="0"/>
        </a:p>
      </dgm:t>
    </dgm:pt>
    <dgm:pt modelId="{CF0D7702-33DE-4E92-8513-2CF0023774E6}" type="parTrans" cxnId="{E6CBB457-50DA-4F26-8FF3-F34BC2A45E10}">
      <dgm:prSet/>
      <dgm:spPr/>
      <dgm:t>
        <a:bodyPr/>
        <a:lstStyle/>
        <a:p>
          <a:endParaRPr lang="en-US"/>
        </a:p>
      </dgm:t>
    </dgm:pt>
    <dgm:pt modelId="{A4C10894-B31B-467C-9516-A1023AC944F7}" type="sibTrans" cxnId="{E6CBB457-50DA-4F26-8FF3-F34BC2A45E10}">
      <dgm:prSet/>
      <dgm:spPr/>
      <dgm:t>
        <a:bodyPr/>
        <a:lstStyle/>
        <a:p>
          <a:endParaRPr lang="en-US"/>
        </a:p>
      </dgm:t>
    </dgm:pt>
    <dgm:pt modelId="{0EB88495-8037-4B5A-94FC-F9861C42C864}">
      <dgm:prSet/>
      <dgm:spPr/>
      <dgm:t>
        <a:bodyPr/>
        <a:lstStyle/>
        <a:p>
          <a:r>
            <a:rPr lang="en-US" dirty="0"/>
            <a:t>Attend Live and on demand CE</a:t>
          </a:r>
        </a:p>
      </dgm:t>
    </dgm:pt>
    <dgm:pt modelId="{FD0DF687-A0BE-4F10-AAD9-18480BACB2D9}" type="parTrans" cxnId="{3872FB8E-AA1E-485A-AE38-275EA7D75892}">
      <dgm:prSet/>
      <dgm:spPr/>
      <dgm:t>
        <a:bodyPr/>
        <a:lstStyle/>
        <a:p>
          <a:endParaRPr lang="en-US"/>
        </a:p>
      </dgm:t>
    </dgm:pt>
    <dgm:pt modelId="{9FC56E0A-4907-44B0-92E5-905D4C3E4D5D}" type="sibTrans" cxnId="{3872FB8E-AA1E-485A-AE38-275EA7D75892}">
      <dgm:prSet/>
      <dgm:spPr/>
      <dgm:t>
        <a:bodyPr/>
        <a:lstStyle/>
        <a:p>
          <a:endParaRPr lang="en-US"/>
        </a:p>
      </dgm:t>
    </dgm:pt>
    <dgm:pt modelId="{9DD25FF5-38C8-45C3-8C94-10D3B7EB09BA}" type="pres">
      <dgm:prSet presAssocID="{4FBFAE4A-56BE-4B42-858F-087E0F82BD2C}" presName="Name0" presStyleCnt="0">
        <dgm:presLayoutVars>
          <dgm:dir/>
          <dgm:animLvl val="lvl"/>
          <dgm:resizeHandles val="exact"/>
        </dgm:presLayoutVars>
      </dgm:prSet>
      <dgm:spPr/>
    </dgm:pt>
    <dgm:pt modelId="{96EA8B34-F8C8-4059-A90A-37CBED9F95DE}" type="pres">
      <dgm:prSet presAssocID="{C35C06AC-E960-4157-A25C-FC9CE24346E1}" presName="compositeNode" presStyleCnt="0">
        <dgm:presLayoutVars>
          <dgm:bulletEnabled val="1"/>
        </dgm:presLayoutVars>
      </dgm:prSet>
      <dgm:spPr/>
    </dgm:pt>
    <dgm:pt modelId="{82434A84-4894-4F42-ABC2-3F5AE7F6C965}" type="pres">
      <dgm:prSet presAssocID="{C35C06AC-E960-4157-A25C-FC9CE24346E1}" presName="bgRect" presStyleLbl="node1" presStyleIdx="0" presStyleCnt="4"/>
      <dgm:spPr/>
    </dgm:pt>
    <dgm:pt modelId="{804E51C5-6CDF-45B7-91BF-F8CC6BD95889}" type="pres">
      <dgm:prSet presAssocID="{C35C06AC-E960-4157-A25C-FC9CE24346E1}" presName="parentNode" presStyleLbl="node1" presStyleIdx="0" presStyleCnt="4">
        <dgm:presLayoutVars>
          <dgm:chMax val="0"/>
          <dgm:bulletEnabled val="1"/>
        </dgm:presLayoutVars>
      </dgm:prSet>
      <dgm:spPr/>
    </dgm:pt>
    <dgm:pt modelId="{60DBC422-6023-4F6D-9EAE-25E9CA495EBF}" type="pres">
      <dgm:prSet presAssocID="{C35C06AC-E960-4157-A25C-FC9CE24346E1}" presName="childNode" presStyleLbl="node1" presStyleIdx="0" presStyleCnt="4">
        <dgm:presLayoutVars>
          <dgm:bulletEnabled val="1"/>
        </dgm:presLayoutVars>
      </dgm:prSet>
      <dgm:spPr/>
    </dgm:pt>
    <dgm:pt modelId="{1797B28A-F008-4E81-848A-0FA3ADDB1C9E}" type="pres">
      <dgm:prSet presAssocID="{2B1ED477-0F2E-4EFD-8050-DD4E2E9FFF8F}" presName="hSp" presStyleCnt="0"/>
      <dgm:spPr/>
    </dgm:pt>
    <dgm:pt modelId="{FBE9F5CE-E0FE-4EE9-9FCC-4AB0DE43606E}" type="pres">
      <dgm:prSet presAssocID="{2B1ED477-0F2E-4EFD-8050-DD4E2E9FFF8F}" presName="vProcSp" presStyleCnt="0"/>
      <dgm:spPr/>
    </dgm:pt>
    <dgm:pt modelId="{8E997FB3-81EB-4F83-845E-F7459F6919FB}" type="pres">
      <dgm:prSet presAssocID="{2B1ED477-0F2E-4EFD-8050-DD4E2E9FFF8F}" presName="vSp1" presStyleCnt="0"/>
      <dgm:spPr/>
    </dgm:pt>
    <dgm:pt modelId="{AB9DF1E1-0B90-4CE7-A609-E8460053534A}" type="pres">
      <dgm:prSet presAssocID="{2B1ED477-0F2E-4EFD-8050-DD4E2E9FFF8F}" presName="simulatedConn" presStyleLbl="solidFgAcc1" presStyleIdx="0" presStyleCnt="3"/>
      <dgm:spPr/>
    </dgm:pt>
    <dgm:pt modelId="{B19F139E-6F51-4AF6-8CE8-D0A246E135F8}" type="pres">
      <dgm:prSet presAssocID="{2B1ED477-0F2E-4EFD-8050-DD4E2E9FFF8F}" presName="vSp2" presStyleCnt="0"/>
      <dgm:spPr/>
    </dgm:pt>
    <dgm:pt modelId="{95846F45-9F74-4401-AC4E-3CC35394A556}" type="pres">
      <dgm:prSet presAssocID="{2B1ED477-0F2E-4EFD-8050-DD4E2E9FFF8F}" presName="sibTrans" presStyleCnt="0"/>
      <dgm:spPr/>
    </dgm:pt>
    <dgm:pt modelId="{A0B2EE69-76D1-42D5-BF6A-63E3F1AD8256}" type="pres">
      <dgm:prSet presAssocID="{A09CC2BB-37B9-47F3-8F90-0B22AC594C1B}" presName="compositeNode" presStyleCnt="0">
        <dgm:presLayoutVars>
          <dgm:bulletEnabled val="1"/>
        </dgm:presLayoutVars>
      </dgm:prSet>
      <dgm:spPr/>
    </dgm:pt>
    <dgm:pt modelId="{0F2214CA-31C2-4E63-9DE3-4F1FAA6EE177}" type="pres">
      <dgm:prSet presAssocID="{A09CC2BB-37B9-47F3-8F90-0B22AC594C1B}" presName="bgRect" presStyleLbl="node1" presStyleIdx="1" presStyleCnt="4"/>
      <dgm:spPr/>
    </dgm:pt>
    <dgm:pt modelId="{DC837B89-01BA-4069-AECD-619E93F944B6}" type="pres">
      <dgm:prSet presAssocID="{A09CC2BB-37B9-47F3-8F90-0B22AC594C1B}" presName="parentNode" presStyleLbl="node1" presStyleIdx="1" presStyleCnt="4">
        <dgm:presLayoutVars>
          <dgm:chMax val="0"/>
          <dgm:bulletEnabled val="1"/>
        </dgm:presLayoutVars>
      </dgm:prSet>
      <dgm:spPr/>
    </dgm:pt>
    <dgm:pt modelId="{D297A624-2CA7-470D-8268-F46C740B95C1}" type="pres">
      <dgm:prSet presAssocID="{A09CC2BB-37B9-47F3-8F90-0B22AC594C1B}" presName="childNode" presStyleLbl="node1" presStyleIdx="1" presStyleCnt="4">
        <dgm:presLayoutVars>
          <dgm:bulletEnabled val="1"/>
        </dgm:presLayoutVars>
      </dgm:prSet>
      <dgm:spPr/>
    </dgm:pt>
    <dgm:pt modelId="{664496FF-6D77-4F8D-9FA8-CABF330042ED}" type="pres">
      <dgm:prSet presAssocID="{31FE6277-5549-4760-A807-AF6DBDA2FCA0}" presName="hSp" presStyleCnt="0"/>
      <dgm:spPr/>
    </dgm:pt>
    <dgm:pt modelId="{099E3D23-6905-4A36-8B59-1929180F94E4}" type="pres">
      <dgm:prSet presAssocID="{31FE6277-5549-4760-A807-AF6DBDA2FCA0}" presName="vProcSp" presStyleCnt="0"/>
      <dgm:spPr/>
    </dgm:pt>
    <dgm:pt modelId="{4E02C420-32F4-4F9B-A39A-AAD8C0279446}" type="pres">
      <dgm:prSet presAssocID="{31FE6277-5549-4760-A807-AF6DBDA2FCA0}" presName="vSp1" presStyleCnt="0"/>
      <dgm:spPr/>
    </dgm:pt>
    <dgm:pt modelId="{A73F2993-1431-4BAC-8313-4A196551A4E6}" type="pres">
      <dgm:prSet presAssocID="{31FE6277-5549-4760-A807-AF6DBDA2FCA0}" presName="simulatedConn" presStyleLbl="solidFgAcc1" presStyleIdx="1" presStyleCnt="3"/>
      <dgm:spPr/>
    </dgm:pt>
    <dgm:pt modelId="{57D6CF3D-69AE-4D56-B894-64CF328CCAA0}" type="pres">
      <dgm:prSet presAssocID="{31FE6277-5549-4760-A807-AF6DBDA2FCA0}" presName="vSp2" presStyleCnt="0"/>
      <dgm:spPr/>
    </dgm:pt>
    <dgm:pt modelId="{8E900D16-76E4-47B5-814B-FBFDCEB46683}" type="pres">
      <dgm:prSet presAssocID="{31FE6277-5549-4760-A807-AF6DBDA2FCA0}" presName="sibTrans" presStyleCnt="0"/>
      <dgm:spPr/>
    </dgm:pt>
    <dgm:pt modelId="{AA9DBC7A-A586-4F09-817D-4F5C29DB65DA}" type="pres">
      <dgm:prSet presAssocID="{B2A676F8-859E-4D75-A695-0F8A62E837E9}" presName="compositeNode" presStyleCnt="0">
        <dgm:presLayoutVars>
          <dgm:bulletEnabled val="1"/>
        </dgm:presLayoutVars>
      </dgm:prSet>
      <dgm:spPr/>
    </dgm:pt>
    <dgm:pt modelId="{D767DDEB-26F5-4842-A592-032B8065E1D9}" type="pres">
      <dgm:prSet presAssocID="{B2A676F8-859E-4D75-A695-0F8A62E837E9}" presName="bgRect" presStyleLbl="node1" presStyleIdx="2" presStyleCnt="4"/>
      <dgm:spPr/>
    </dgm:pt>
    <dgm:pt modelId="{AB387043-3D07-479F-BA25-90A27E7B49C4}" type="pres">
      <dgm:prSet presAssocID="{B2A676F8-859E-4D75-A695-0F8A62E837E9}" presName="parentNode" presStyleLbl="node1" presStyleIdx="2" presStyleCnt="4">
        <dgm:presLayoutVars>
          <dgm:chMax val="0"/>
          <dgm:bulletEnabled val="1"/>
        </dgm:presLayoutVars>
      </dgm:prSet>
      <dgm:spPr/>
    </dgm:pt>
    <dgm:pt modelId="{4CCFD4FF-51D6-4420-953A-DFF445462567}" type="pres">
      <dgm:prSet presAssocID="{B2A676F8-859E-4D75-A695-0F8A62E837E9}" presName="childNode" presStyleLbl="node1" presStyleIdx="2" presStyleCnt="4">
        <dgm:presLayoutVars>
          <dgm:bulletEnabled val="1"/>
        </dgm:presLayoutVars>
      </dgm:prSet>
      <dgm:spPr/>
    </dgm:pt>
    <dgm:pt modelId="{4900A304-F1D4-470A-B541-D1350E8B1A58}" type="pres">
      <dgm:prSet presAssocID="{A0843BC4-43AD-4898-8CD5-1EF54758CA3F}" presName="hSp" presStyleCnt="0"/>
      <dgm:spPr/>
    </dgm:pt>
    <dgm:pt modelId="{E96C6F44-72CB-4C9B-AE52-FE850AC087EC}" type="pres">
      <dgm:prSet presAssocID="{A0843BC4-43AD-4898-8CD5-1EF54758CA3F}" presName="vProcSp" presStyleCnt="0"/>
      <dgm:spPr/>
    </dgm:pt>
    <dgm:pt modelId="{AA404D8D-5E3D-4884-B9B6-0846AF57B1D9}" type="pres">
      <dgm:prSet presAssocID="{A0843BC4-43AD-4898-8CD5-1EF54758CA3F}" presName="vSp1" presStyleCnt="0"/>
      <dgm:spPr/>
    </dgm:pt>
    <dgm:pt modelId="{7ECFAD12-5C70-4C80-BA24-326B1F0DDE2B}" type="pres">
      <dgm:prSet presAssocID="{A0843BC4-43AD-4898-8CD5-1EF54758CA3F}" presName="simulatedConn" presStyleLbl="solidFgAcc1" presStyleIdx="2" presStyleCnt="3"/>
      <dgm:spPr/>
    </dgm:pt>
    <dgm:pt modelId="{09EC7B12-1951-44E4-9F9D-104A09E5A272}" type="pres">
      <dgm:prSet presAssocID="{A0843BC4-43AD-4898-8CD5-1EF54758CA3F}" presName="vSp2" presStyleCnt="0"/>
      <dgm:spPr/>
    </dgm:pt>
    <dgm:pt modelId="{31EDE384-4C14-451A-88E8-3AFD5958C433}" type="pres">
      <dgm:prSet presAssocID="{A0843BC4-43AD-4898-8CD5-1EF54758CA3F}" presName="sibTrans" presStyleCnt="0"/>
      <dgm:spPr/>
    </dgm:pt>
    <dgm:pt modelId="{42AAD207-5486-4100-A967-9F4E7E0CC8F3}" type="pres">
      <dgm:prSet presAssocID="{AA3C698A-3717-484B-B7F8-C7CDE2CAB634}" presName="compositeNode" presStyleCnt="0">
        <dgm:presLayoutVars>
          <dgm:bulletEnabled val="1"/>
        </dgm:presLayoutVars>
      </dgm:prSet>
      <dgm:spPr/>
    </dgm:pt>
    <dgm:pt modelId="{3BCE4E32-3724-4A14-BE06-B379B4E6E6D9}" type="pres">
      <dgm:prSet presAssocID="{AA3C698A-3717-484B-B7F8-C7CDE2CAB634}" presName="bgRect" presStyleLbl="node1" presStyleIdx="3" presStyleCnt="4"/>
      <dgm:spPr/>
    </dgm:pt>
    <dgm:pt modelId="{C7906BB1-68A5-4296-B854-17B67205B245}" type="pres">
      <dgm:prSet presAssocID="{AA3C698A-3717-484B-B7F8-C7CDE2CAB634}" presName="parentNode" presStyleLbl="node1" presStyleIdx="3" presStyleCnt="4">
        <dgm:presLayoutVars>
          <dgm:chMax val="0"/>
          <dgm:bulletEnabled val="1"/>
        </dgm:presLayoutVars>
      </dgm:prSet>
      <dgm:spPr/>
    </dgm:pt>
    <dgm:pt modelId="{B69D09D1-73C9-44FE-8253-8BDD0ABF863B}" type="pres">
      <dgm:prSet presAssocID="{AA3C698A-3717-484B-B7F8-C7CDE2CAB634}" presName="childNode" presStyleLbl="node1" presStyleIdx="3" presStyleCnt="4">
        <dgm:presLayoutVars>
          <dgm:bulletEnabled val="1"/>
        </dgm:presLayoutVars>
      </dgm:prSet>
      <dgm:spPr/>
    </dgm:pt>
  </dgm:ptLst>
  <dgm:cxnLst>
    <dgm:cxn modelId="{F5506100-4736-491A-A8AE-F42231CBF157}" type="presOf" srcId="{0EB88495-8037-4B5A-94FC-F9861C42C864}" destId="{B69D09D1-73C9-44FE-8253-8BDD0ABF863B}" srcOrd="0" destOrd="2" presId="urn:microsoft.com/office/officeart/2005/8/layout/hProcess7"/>
    <dgm:cxn modelId="{75607D15-21FB-4370-9012-B1EA8D693D43}" type="presOf" srcId="{A09CC2BB-37B9-47F3-8F90-0B22AC594C1B}" destId="{0F2214CA-31C2-4E63-9DE3-4F1FAA6EE177}" srcOrd="0" destOrd="0" presId="urn:microsoft.com/office/officeart/2005/8/layout/hProcess7"/>
    <dgm:cxn modelId="{EFE6231A-7EAC-4857-AD88-502BAA34DD74}" srcId="{C35C06AC-E960-4157-A25C-FC9CE24346E1}" destId="{6614358A-EE69-46C9-BDF9-07EBDE0B5B3E}" srcOrd="0" destOrd="0" parTransId="{00D2F0F2-23A0-4B35-BBB2-282120D1540D}" sibTransId="{9D7A4D02-D0C5-40EC-8C3B-D6B5E594196B}"/>
    <dgm:cxn modelId="{8174271C-9A64-46D3-BB71-33774E53A079}" srcId="{C35C06AC-E960-4157-A25C-FC9CE24346E1}" destId="{9094A99E-2694-4A55-808E-99CEF41407AC}" srcOrd="2" destOrd="0" parTransId="{1A0C758D-D577-4724-873D-3325F1BD39B5}" sibTransId="{C7F31246-2526-4554-9289-3D33907AF665}"/>
    <dgm:cxn modelId="{4EB96D22-7B9C-4FD4-9339-7508A1888BAD}" srcId="{A09CC2BB-37B9-47F3-8F90-0B22AC594C1B}" destId="{B596FD54-0CC2-45EE-948B-635F0EBC3614}" srcOrd="0" destOrd="0" parTransId="{F919E49F-B821-4536-A87D-B11004CE772A}" sibTransId="{906AC939-6F00-4436-A7F1-4F1253DF35B8}"/>
    <dgm:cxn modelId="{A6B2CF2F-6B8A-4DB5-9A56-77B687874F1F}" type="presOf" srcId="{4205976E-454F-4761-8160-0F0254AEEA79}" destId="{60DBC422-6023-4F6D-9EAE-25E9CA495EBF}" srcOrd="0" destOrd="3" presId="urn:microsoft.com/office/officeart/2005/8/layout/hProcess7"/>
    <dgm:cxn modelId="{081FB937-2D86-46B9-ACA6-76FFF8C51F81}" srcId="{B2A676F8-859E-4D75-A695-0F8A62E837E9}" destId="{72387FBA-3064-4028-8166-A8B66C3EE2C4}" srcOrd="1" destOrd="0" parTransId="{F3472872-F49D-45C9-8F21-E5CCAA1753BE}" sibTransId="{B33BE79E-BF42-4796-AE3C-610FF553A6FE}"/>
    <dgm:cxn modelId="{FA7AF237-9CDC-4431-961F-FBF8B5982A4D}" srcId="{AA3C698A-3717-484B-B7F8-C7CDE2CAB634}" destId="{4E6421F7-D75D-4313-AE39-AB81024AB7C4}" srcOrd="1" destOrd="0" parTransId="{3E176DE4-4A70-4C1A-B4D4-B6F09E22D439}" sibTransId="{02B62D7D-55D0-4F0E-A64C-17D0FC9A1D38}"/>
    <dgm:cxn modelId="{116AEA38-0845-4418-ACA0-0142BDBE6597}" srcId="{4FBFAE4A-56BE-4B42-858F-087E0F82BD2C}" destId="{B2A676F8-859E-4D75-A695-0F8A62E837E9}" srcOrd="2" destOrd="0" parTransId="{5BB20A8C-FF0A-4115-9E08-CED414697563}" sibTransId="{A0843BC4-43AD-4898-8CD5-1EF54758CA3F}"/>
    <dgm:cxn modelId="{BDD46E40-7676-4B52-A7F1-41064E1319EA}" srcId="{B2A676F8-859E-4D75-A695-0F8A62E837E9}" destId="{F99A5701-8D05-47D7-959C-267A12B1C3E6}" srcOrd="0" destOrd="0" parTransId="{C9E0879D-01E1-4A86-91B6-868A8DFB3243}" sibTransId="{5D5EF7D3-B708-4687-BBAE-CF1E52A172A1}"/>
    <dgm:cxn modelId="{04F09E61-D621-4EB5-88F8-02FD7AD3DFAB}" type="presOf" srcId="{54D90BCA-4527-44CE-B2CC-0AF266C1F192}" destId="{D297A624-2CA7-470D-8268-F46C740B95C1}" srcOrd="0" destOrd="3" presId="urn:microsoft.com/office/officeart/2005/8/layout/hProcess7"/>
    <dgm:cxn modelId="{A996CD41-AE72-49B7-85FC-A9E7B75AD6A1}" srcId="{A09CC2BB-37B9-47F3-8F90-0B22AC594C1B}" destId="{F43C1008-883F-492A-A9C1-C88803D56ACB}" srcOrd="2" destOrd="0" parTransId="{78ECBF87-BFE8-42CC-8E71-246163CF5B73}" sibTransId="{C9A7D04C-3AE7-421F-A7B1-0A61D36B5665}"/>
    <dgm:cxn modelId="{C999E841-BB79-41B3-A0B2-8FF80E23EBC8}" type="presOf" srcId="{B2A676F8-859E-4D75-A695-0F8A62E837E9}" destId="{D767DDEB-26F5-4842-A592-032B8065E1D9}" srcOrd="0" destOrd="0" presId="urn:microsoft.com/office/officeart/2005/8/layout/hProcess7"/>
    <dgm:cxn modelId="{C52D0F44-A74E-4A73-AA6F-CEF1374C562F}" srcId="{C35C06AC-E960-4157-A25C-FC9CE24346E1}" destId="{2521C87F-E5BE-42E2-88AB-04BF35183758}" srcOrd="4" destOrd="0" parTransId="{294837FE-FDA6-4C7F-9832-3B53C64918ED}" sibTransId="{979828C7-1FD5-409B-8756-DA8E35C5A82C}"/>
    <dgm:cxn modelId="{A8505D65-D78F-4EFC-A6F7-5F2A206F287D}" type="presOf" srcId="{B596FD54-0CC2-45EE-948B-635F0EBC3614}" destId="{D297A624-2CA7-470D-8268-F46C740B95C1}" srcOrd="0" destOrd="0" presId="urn:microsoft.com/office/officeart/2005/8/layout/hProcess7"/>
    <dgm:cxn modelId="{89001648-3C04-46B6-BACC-328454055DD5}" type="presOf" srcId="{A09CC2BB-37B9-47F3-8F90-0B22AC594C1B}" destId="{DC837B89-01BA-4069-AECD-619E93F944B6}" srcOrd="1" destOrd="0" presId="urn:microsoft.com/office/officeart/2005/8/layout/hProcess7"/>
    <dgm:cxn modelId="{AF53F96D-353E-4E05-8EC6-A2B39A4FD187}" type="presOf" srcId="{E75135CC-30A3-4E54-AFB1-B6458B638B38}" destId="{4CCFD4FF-51D6-4420-953A-DFF445462567}" srcOrd="0" destOrd="2" presId="urn:microsoft.com/office/officeart/2005/8/layout/hProcess7"/>
    <dgm:cxn modelId="{D146EE4F-C7B4-42E0-A783-B9B2169D7A1C}" type="presOf" srcId="{4FBFAE4A-56BE-4B42-858F-087E0F82BD2C}" destId="{9DD25FF5-38C8-45C3-8C94-10D3B7EB09BA}" srcOrd="0" destOrd="0" presId="urn:microsoft.com/office/officeart/2005/8/layout/hProcess7"/>
    <dgm:cxn modelId="{8F8F2155-D0CC-4CE6-9E57-AF16ABBF2330}" type="presOf" srcId="{AA3C698A-3717-484B-B7F8-C7CDE2CAB634}" destId="{3BCE4E32-3724-4A14-BE06-B379B4E6E6D9}" srcOrd="0" destOrd="0" presId="urn:microsoft.com/office/officeart/2005/8/layout/hProcess7"/>
    <dgm:cxn modelId="{E6CBB457-50DA-4F26-8FF3-F34BC2A45E10}" srcId="{B2A676F8-859E-4D75-A695-0F8A62E837E9}" destId="{E75135CC-30A3-4E54-AFB1-B6458B638B38}" srcOrd="2" destOrd="0" parTransId="{CF0D7702-33DE-4E92-8513-2CF0023774E6}" sibTransId="{A4C10894-B31B-467C-9516-A1023AC944F7}"/>
    <dgm:cxn modelId="{87DE7A7A-AFC9-4271-AADA-4D618CD922CF}" type="presOf" srcId="{C35C06AC-E960-4157-A25C-FC9CE24346E1}" destId="{804E51C5-6CDF-45B7-91BF-F8CC6BD95889}" srcOrd="1" destOrd="0" presId="urn:microsoft.com/office/officeart/2005/8/layout/hProcess7"/>
    <dgm:cxn modelId="{98FE857A-8935-410F-9216-1B96C2850323}" type="presOf" srcId="{2521C87F-E5BE-42E2-88AB-04BF35183758}" destId="{60DBC422-6023-4F6D-9EAE-25E9CA495EBF}" srcOrd="0" destOrd="4" presId="urn:microsoft.com/office/officeart/2005/8/layout/hProcess7"/>
    <dgm:cxn modelId="{E5BE937C-14BF-488A-9D8A-A48714D90B68}" srcId="{4FBFAE4A-56BE-4B42-858F-087E0F82BD2C}" destId="{AA3C698A-3717-484B-B7F8-C7CDE2CAB634}" srcOrd="3" destOrd="0" parTransId="{7A01A7D2-69EC-4FD7-A4F1-B79D4A0A38BE}" sibTransId="{7F6031D8-3344-48A0-9162-FF46B59D1012}"/>
    <dgm:cxn modelId="{54E5057E-E8C0-4DEA-B5EB-76993CF864E0}" srcId="{AA3C698A-3717-484B-B7F8-C7CDE2CAB634}" destId="{6E6E4599-4CFD-4C0A-B438-54727290015E}" srcOrd="0" destOrd="0" parTransId="{3247A8FE-677E-4BCF-B3E2-02FCC47AF916}" sibTransId="{E9E03221-56ED-430B-8583-334CF3101588}"/>
    <dgm:cxn modelId="{F7C63B80-64DB-4377-9A30-39E1E8FCCA48}" srcId="{C35C06AC-E960-4157-A25C-FC9CE24346E1}" destId="{E6DFDEB7-3183-4A94-9B92-B7A5A1746B9F}" srcOrd="1" destOrd="0" parTransId="{F5DDB2AC-EFE8-4D61-BCA1-23780B411A7E}" sibTransId="{C2BE5BC3-8721-4E2B-AC2C-2C87A8984191}"/>
    <dgm:cxn modelId="{AB12D982-A3E5-4B8B-B138-5D7C83110B61}" type="presOf" srcId="{9094A99E-2694-4A55-808E-99CEF41407AC}" destId="{60DBC422-6023-4F6D-9EAE-25E9CA495EBF}" srcOrd="0" destOrd="2" presId="urn:microsoft.com/office/officeart/2005/8/layout/hProcess7"/>
    <dgm:cxn modelId="{2E767C85-B2C1-486F-884A-68F7E560D94F}" type="presOf" srcId="{F99A5701-8D05-47D7-959C-267A12B1C3E6}" destId="{4CCFD4FF-51D6-4420-953A-DFF445462567}" srcOrd="0" destOrd="0" presId="urn:microsoft.com/office/officeart/2005/8/layout/hProcess7"/>
    <dgm:cxn modelId="{7D6D398A-1211-4C9C-91FA-E0858B6FFA6A}" type="presOf" srcId="{72387FBA-3064-4028-8166-A8B66C3EE2C4}" destId="{4CCFD4FF-51D6-4420-953A-DFF445462567}" srcOrd="0" destOrd="1" presId="urn:microsoft.com/office/officeart/2005/8/layout/hProcess7"/>
    <dgm:cxn modelId="{3872FB8E-AA1E-485A-AE38-275EA7D75892}" srcId="{AA3C698A-3717-484B-B7F8-C7CDE2CAB634}" destId="{0EB88495-8037-4B5A-94FC-F9861C42C864}" srcOrd="2" destOrd="0" parTransId="{FD0DF687-A0BE-4F10-AAD9-18480BACB2D9}" sibTransId="{9FC56E0A-4907-44B0-92E5-905D4C3E4D5D}"/>
    <dgm:cxn modelId="{FADCC898-223D-4FC9-A9F8-15EE47DDF1B1}" type="presOf" srcId="{C35C06AC-E960-4157-A25C-FC9CE24346E1}" destId="{82434A84-4894-4F42-ABC2-3F5AE7F6C965}" srcOrd="0" destOrd="0" presId="urn:microsoft.com/office/officeart/2005/8/layout/hProcess7"/>
    <dgm:cxn modelId="{3AD284A7-678E-4B2D-A1A3-E3E9682BA608}" type="presOf" srcId="{37401723-6644-4530-862F-94F64AC3B48A}" destId="{D297A624-2CA7-470D-8268-F46C740B95C1}" srcOrd="0" destOrd="1" presId="urn:microsoft.com/office/officeart/2005/8/layout/hProcess7"/>
    <dgm:cxn modelId="{BBBBA2A8-E781-4929-AAFA-B72D221F6E6C}" type="presOf" srcId="{AA3C698A-3717-484B-B7F8-C7CDE2CAB634}" destId="{C7906BB1-68A5-4296-B854-17B67205B245}" srcOrd="1" destOrd="0" presId="urn:microsoft.com/office/officeart/2005/8/layout/hProcess7"/>
    <dgm:cxn modelId="{314524B1-04AA-4AEA-A2DD-14E22393CCAE}" srcId="{A09CC2BB-37B9-47F3-8F90-0B22AC594C1B}" destId="{54D90BCA-4527-44CE-B2CC-0AF266C1F192}" srcOrd="3" destOrd="0" parTransId="{6556E9A9-442A-4139-97E3-3BF011C48314}" sibTransId="{CEBA31E2-63DE-4B5F-9195-974AA83C7D09}"/>
    <dgm:cxn modelId="{F48768BA-E57B-4D43-B438-C9817B86324C}" type="presOf" srcId="{B2A676F8-859E-4D75-A695-0F8A62E837E9}" destId="{AB387043-3D07-479F-BA25-90A27E7B49C4}" srcOrd="1" destOrd="0" presId="urn:microsoft.com/office/officeart/2005/8/layout/hProcess7"/>
    <dgm:cxn modelId="{5ECBAEBD-A4B5-4057-8590-308D73CF5D72}" type="presOf" srcId="{E6DFDEB7-3183-4A94-9B92-B7A5A1746B9F}" destId="{60DBC422-6023-4F6D-9EAE-25E9CA495EBF}" srcOrd="0" destOrd="1" presId="urn:microsoft.com/office/officeart/2005/8/layout/hProcess7"/>
    <dgm:cxn modelId="{B52896C7-3716-4057-939A-7923AC68F903}" srcId="{C35C06AC-E960-4157-A25C-FC9CE24346E1}" destId="{4205976E-454F-4761-8160-0F0254AEEA79}" srcOrd="3" destOrd="0" parTransId="{4C7892A8-CDBD-4B00-AEC7-791472AB2B94}" sibTransId="{EF0498DE-CE5B-4D75-94DA-AD6E4E002A04}"/>
    <dgm:cxn modelId="{C58011C8-729D-4E97-ADDC-4016808D19F0}" type="presOf" srcId="{4E6421F7-D75D-4313-AE39-AB81024AB7C4}" destId="{B69D09D1-73C9-44FE-8253-8BDD0ABF863B}" srcOrd="0" destOrd="1" presId="urn:microsoft.com/office/officeart/2005/8/layout/hProcess7"/>
    <dgm:cxn modelId="{E4F892CF-ED22-4D85-A576-384401D664CB}" srcId="{4FBFAE4A-56BE-4B42-858F-087E0F82BD2C}" destId="{C35C06AC-E960-4157-A25C-FC9CE24346E1}" srcOrd="0" destOrd="0" parTransId="{6FA9DF29-5122-4B0A-9263-A19CB78AD322}" sibTransId="{2B1ED477-0F2E-4EFD-8050-DD4E2E9FFF8F}"/>
    <dgm:cxn modelId="{C11BC7D3-0EAD-44A2-B85C-4A5819B16E5F}" srcId="{4FBFAE4A-56BE-4B42-858F-087E0F82BD2C}" destId="{A09CC2BB-37B9-47F3-8F90-0B22AC594C1B}" srcOrd="1" destOrd="0" parTransId="{14F726C3-44D7-47F7-8B80-F053A41D81C1}" sibTransId="{31FE6277-5549-4760-A807-AF6DBDA2FCA0}"/>
    <dgm:cxn modelId="{F5F2D6D9-0236-4260-BEED-35DB1E721FBF}" type="presOf" srcId="{F43C1008-883F-492A-A9C1-C88803D56ACB}" destId="{D297A624-2CA7-470D-8268-F46C740B95C1}" srcOrd="0" destOrd="2" presId="urn:microsoft.com/office/officeart/2005/8/layout/hProcess7"/>
    <dgm:cxn modelId="{C7B403ED-7436-43F0-ABF3-944FB09341E8}" type="presOf" srcId="{6E6E4599-4CFD-4C0A-B438-54727290015E}" destId="{B69D09D1-73C9-44FE-8253-8BDD0ABF863B}" srcOrd="0" destOrd="0" presId="urn:microsoft.com/office/officeart/2005/8/layout/hProcess7"/>
    <dgm:cxn modelId="{E2381EF3-B8AF-4F89-BF03-E13251982F18}" srcId="{A09CC2BB-37B9-47F3-8F90-0B22AC594C1B}" destId="{37401723-6644-4530-862F-94F64AC3B48A}" srcOrd="1" destOrd="0" parTransId="{E68DF5DF-0630-411F-9D86-5F1A62B1FB65}" sibTransId="{43C98321-76FE-4835-B30F-42D564DD86EC}"/>
    <dgm:cxn modelId="{1E3862F5-E64D-4169-A1A4-15346CB88BD3}" type="presOf" srcId="{6614358A-EE69-46C9-BDF9-07EBDE0B5B3E}" destId="{60DBC422-6023-4F6D-9EAE-25E9CA495EBF}" srcOrd="0" destOrd="0" presId="urn:microsoft.com/office/officeart/2005/8/layout/hProcess7"/>
    <dgm:cxn modelId="{AD092E51-746A-4B3C-9D68-D5056311BDC8}" type="presParOf" srcId="{9DD25FF5-38C8-45C3-8C94-10D3B7EB09BA}" destId="{96EA8B34-F8C8-4059-A90A-37CBED9F95DE}" srcOrd="0" destOrd="0" presId="urn:microsoft.com/office/officeart/2005/8/layout/hProcess7"/>
    <dgm:cxn modelId="{1324B0C1-9CFA-4250-9908-23218624CB59}" type="presParOf" srcId="{96EA8B34-F8C8-4059-A90A-37CBED9F95DE}" destId="{82434A84-4894-4F42-ABC2-3F5AE7F6C965}" srcOrd="0" destOrd="0" presId="urn:microsoft.com/office/officeart/2005/8/layout/hProcess7"/>
    <dgm:cxn modelId="{0F3C1107-2B22-45C6-B8A6-DDDD22AD7851}" type="presParOf" srcId="{96EA8B34-F8C8-4059-A90A-37CBED9F95DE}" destId="{804E51C5-6CDF-45B7-91BF-F8CC6BD95889}" srcOrd="1" destOrd="0" presId="urn:microsoft.com/office/officeart/2005/8/layout/hProcess7"/>
    <dgm:cxn modelId="{04E2498A-6B6A-456F-9A2B-AECD62077A69}" type="presParOf" srcId="{96EA8B34-F8C8-4059-A90A-37CBED9F95DE}" destId="{60DBC422-6023-4F6D-9EAE-25E9CA495EBF}" srcOrd="2" destOrd="0" presId="urn:microsoft.com/office/officeart/2005/8/layout/hProcess7"/>
    <dgm:cxn modelId="{4F55C9FF-7B64-4583-81A7-9CCFB9583E58}" type="presParOf" srcId="{9DD25FF5-38C8-45C3-8C94-10D3B7EB09BA}" destId="{1797B28A-F008-4E81-848A-0FA3ADDB1C9E}" srcOrd="1" destOrd="0" presId="urn:microsoft.com/office/officeart/2005/8/layout/hProcess7"/>
    <dgm:cxn modelId="{B6259397-5895-4571-961D-41EAEDF32BEE}" type="presParOf" srcId="{9DD25FF5-38C8-45C3-8C94-10D3B7EB09BA}" destId="{FBE9F5CE-E0FE-4EE9-9FCC-4AB0DE43606E}" srcOrd="2" destOrd="0" presId="urn:microsoft.com/office/officeart/2005/8/layout/hProcess7"/>
    <dgm:cxn modelId="{F8DAAA1B-F1E8-4A22-BE76-E54188AD0C69}" type="presParOf" srcId="{FBE9F5CE-E0FE-4EE9-9FCC-4AB0DE43606E}" destId="{8E997FB3-81EB-4F83-845E-F7459F6919FB}" srcOrd="0" destOrd="0" presId="urn:microsoft.com/office/officeart/2005/8/layout/hProcess7"/>
    <dgm:cxn modelId="{5876B4D5-42EA-4B72-97C1-30B3D7949047}" type="presParOf" srcId="{FBE9F5CE-E0FE-4EE9-9FCC-4AB0DE43606E}" destId="{AB9DF1E1-0B90-4CE7-A609-E8460053534A}" srcOrd="1" destOrd="0" presId="urn:microsoft.com/office/officeart/2005/8/layout/hProcess7"/>
    <dgm:cxn modelId="{E70D1ECE-FDB0-4F51-A1FB-09A2C715183B}" type="presParOf" srcId="{FBE9F5CE-E0FE-4EE9-9FCC-4AB0DE43606E}" destId="{B19F139E-6F51-4AF6-8CE8-D0A246E135F8}" srcOrd="2" destOrd="0" presId="urn:microsoft.com/office/officeart/2005/8/layout/hProcess7"/>
    <dgm:cxn modelId="{A4C2DC06-2A2F-463E-9901-68167DC70EE9}" type="presParOf" srcId="{9DD25FF5-38C8-45C3-8C94-10D3B7EB09BA}" destId="{95846F45-9F74-4401-AC4E-3CC35394A556}" srcOrd="3" destOrd="0" presId="urn:microsoft.com/office/officeart/2005/8/layout/hProcess7"/>
    <dgm:cxn modelId="{2D1F5BC2-E4BE-4089-8EBE-628A66658D4B}" type="presParOf" srcId="{9DD25FF5-38C8-45C3-8C94-10D3B7EB09BA}" destId="{A0B2EE69-76D1-42D5-BF6A-63E3F1AD8256}" srcOrd="4" destOrd="0" presId="urn:microsoft.com/office/officeart/2005/8/layout/hProcess7"/>
    <dgm:cxn modelId="{960CE366-39DD-4C34-B4A9-781E1661F238}" type="presParOf" srcId="{A0B2EE69-76D1-42D5-BF6A-63E3F1AD8256}" destId="{0F2214CA-31C2-4E63-9DE3-4F1FAA6EE177}" srcOrd="0" destOrd="0" presId="urn:microsoft.com/office/officeart/2005/8/layout/hProcess7"/>
    <dgm:cxn modelId="{E4B3DEF0-1C90-4685-8B6A-96E54E948256}" type="presParOf" srcId="{A0B2EE69-76D1-42D5-BF6A-63E3F1AD8256}" destId="{DC837B89-01BA-4069-AECD-619E93F944B6}" srcOrd="1" destOrd="0" presId="urn:microsoft.com/office/officeart/2005/8/layout/hProcess7"/>
    <dgm:cxn modelId="{69BC96E1-D207-4962-9AEA-80E452091FBA}" type="presParOf" srcId="{A0B2EE69-76D1-42D5-BF6A-63E3F1AD8256}" destId="{D297A624-2CA7-470D-8268-F46C740B95C1}" srcOrd="2" destOrd="0" presId="urn:microsoft.com/office/officeart/2005/8/layout/hProcess7"/>
    <dgm:cxn modelId="{FC6EE305-A2EB-4A9C-BCD9-1BA1D1C6E1C8}" type="presParOf" srcId="{9DD25FF5-38C8-45C3-8C94-10D3B7EB09BA}" destId="{664496FF-6D77-4F8D-9FA8-CABF330042ED}" srcOrd="5" destOrd="0" presId="urn:microsoft.com/office/officeart/2005/8/layout/hProcess7"/>
    <dgm:cxn modelId="{12DD3C64-80E3-47CC-9960-2723EBB4A518}" type="presParOf" srcId="{9DD25FF5-38C8-45C3-8C94-10D3B7EB09BA}" destId="{099E3D23-6905-4A36-8B59-1929180F94E4}" srcOrd="6" destOrd="0" presId="urn:microsoft.com/office/officeart/2005/8/layout/hProcess7"/>
    <dgm:cxn modelId="{1CFFD7D1-262B-4969-98E3-170D8B1817E1}" type="presParOf" srcId="{099E3D23-6905-4A36-8B59-1929180F94E4}" destId="{4E02C420-32F4-4F9B-A39A-AAD8C0279446}" srcOrd="0" destOrd="0" presId="urn:microsoft.com/office/officeart/2005/8/layout/hProcess7"/>
    <dgm:cxn modelId="{0C481D8F-44D0-482F-A4A1-D4D7A8E5E784}" type="presParOf" srcId="{099E3D23-6905-4A36-8B59-1929180F94E4}" destId="{A73F2993-1431-4BAC-8313-4A196551A4E6}" srcOrd="1" destOrd="0" presId="urn:microsoft.com/office/officeart/2005/8/layout/hProcess7"/>
    <dgm:cxn modelId="{480D3265-5CA6-4CAB-92E0-53982443929A}" type="presParOf" srcId="{099E3D23-6905-4A36-8B59-1929180F94E4}" destId="{57D6CF3D-69AE-4D56-B894-64CF328CCAA0}" srcOrd="2" destOrd="0" presId="urn:microsoft.com/office/officeart/2005/8/layout/hProcess7"/>
    <dgm:cxn modelId="{C6B135F6-DDBA-447B-9844-8083BF8C15E0}" type="presParOf" srcId="{9DD25FF5-38C8-45C3-8C94-10D3B7EB09BA}" destId="{8E900D16-76E4-47B5-814B-FBFDCEB46683}" srcOrd="7" destOrd="0" presId="urn:microsoft.com/office/officeart/2005/8/layout/hProcess7"/>
    <dgm:cxn modelId="{69C55BD7-C426-40F1-B4B9-9BD0702262DF}" type="presParOf" srcId="{9DD25FF5-38C8-45C3-8C94-10D3B7EB09BA}" destId="{AA9DBC7A-A586-4F09-817D-4F5C29DB65DA}" srcOrd="8" destOrd="0" presId="urn:microsoft.com/office/officeart/2005/8/layout/hProcess7"/>
    <dgm:cxn modelId="{54F5ECD1-4E61-4D99-A1AA-212F6CDEEB2F}" type="presParOf" srcId="{AA9DBC7A-A586-4F09-817D-4F5C29DB65DA}" destId="{D767DDEB-26F5-4842-A592-032B8065E1D9}" srcOrd="0" destOrd="0" presId="urn:microsoft.com/office/officeart/2005/8/layout/hProcess7"/>
    <dgm:cxn modelId="{C38DF512-55F0-446D-B9D9-C465BB7C2168}" type="presParOf" srcId="{AA9DBC7A-A586-4F09-817D-4F5C29DB65DA}" destId="{AB387043-3D07-479F-BA25-90A27E7B49C4}" srcOrd="1" destOrd="0" presId="urn:microsoft.com/office/officeart/2005/8/layout/hProcess7"/>
    <dgm:cxn modelId="{26A8DA14-B2FC-4E63-A2C9-22FC68537D40}" type="presParOf" srcId="{AA9DBC7A-A586-4F09-817D-4F5C29DB65DA}" destId="{4CCFD4FF-51D6-4420-953A-DFF445462567}" srcOrd="2" destOrd="0" presId="urn:microsoft.com/office/officeart/2005/8/layout/hProcess7"/>
    <dgm:cxn modelId="{84777419-4901-4C03-8151-059C1E167CE5}" type="presParOf" srcId="{9DD25FF5-38C8-45C3-8C94-10D3B7EB09BA}" destId="{4900A304-F1D4-470A-B541-D1350E8B1A58}" srcOrd="9" destOrd="0" presId="urn:microsoft.com/office/officeart/2005/8/layout/hProcess7"/>
    <dgm:cxn modelId="{C10989B2-90D5-4AB4-9930-09BE85332DBA}" type="presParOf" srcId="{9DD25FF5-38C8-45C3-8C94-10D3B7EB09BA}" destId="{E96C6F44-72CB-4C9B-AE52-FE850AC087EC}" srcOrd="10" destOrd="0" presId="urn:microsoft.com/office/officeart/2005/8/layout/hProcess7"/>
    <dgm:cxn modelId="{82255DB6-F7EA-4818-911F-346174126942}" type="presParOf" srcId="{E96C6F44-72CB-4C9B-AE52-FE850AC087EC}" destId="{AA404D8D-5E3D-4884-B9B6-0846AF57B1D9}" srcOrd="0" destOrd="0" presId="urn:microsoft.com/office/officeart/2005/8/layout/hProcess7"/>
    <dgm:cxn modelId="{4EF4F70D-B074-4AC0-AF43-99642BEDDDF8}" type="presParOf" srcId="{E96C6F44-72CB-4C9B-AE52-FE850AC087EC}" destId="{7ECFAD12-5C70-4C80-BA24-326B1F0DDE2B}" srcOrd="1" destOrd="0" presId="urn:microsoft.com/office/officeart/2005/8/layout/hProcess7"/>
    <dgm:cxn modelId="{C7F2D069-F58F-4770-A4D7-D1B019FA9CC5}" type="presParOf" srcId="{E96C6F44-72CB-4C9B-AE52-FE850AC087EC}" destId="{09EC7B12-1951-44E4-9F9D-104A09E5A272}" srcOrd="2" destOrd="0" presId="urn:microsoft.com/office/officeart/2005/8/layout/hProcess7"/>
    <dgm:cxn modelId="{3347F03C-30E8-40CA-83EC-85ED9B96040A}" type="presParOf" srcId="{9DD25FF5-38C8-45C3-8C94-10D3B7EB09BA}" destId="{31EDE384-4C14-451A-88E8-3AFD5958C433}" srcOrd="11" destOrd="0" presId="urn:microsoft.com/office/officeart/2005/8/layout/hProcess7"/>
    <dgm:cxn modelId="{41E336F6-5890-43E8-AFA9-757E6E710222}" type="presParOf" srcId="{9DD25FF5-38C8-45C3-8C94-10D3B7EB09BA}" destId="{42AAD207-5486-4100-A967-9F4E7E0CC8F3}" srcOrd="12" destOrd="0" presId="urn:microsoft.com/office/officeart/2005/8/layout/hProcess7"/>
    <dgm:cxn modelId="{F52C3684-2F64-45C7-A758-2D967E9D4C70}" type="presParOf" srcId="{42AAD207-5486-4100-A967-9F4E7E0CC8F3}" destId="{3BCE4E32-3724-4A14-BE06-B379B4E6E6D9}" srcOrd="0" destOrd="0" presId="urn:microsoft.com/office/officeart/2005/8/layout/hProcess7"/>
    <dgm:cxn modelId="{B3E12C9F-0CA4-41EF-A7E2-A1F24B595638}" type="presParOf" srcId="{42AAD207-5486-4100-A967-9F4E7E0CC8F3}" destId="{C7906BB1-68A5-4296-B854-17B67205B245}" srcOrd="1" destOrd="0" presId="urn:microsoft.com/office/officeart/2005/8/layout/hProcess7"/>
    <dgm:cxn modelId="{2E7D2AF2-8F3D-4434-AD4C-EE43C23FD19B}" type="presParOf" srcId="{42AAD207-5486-4100-A967-9F4E7E0CC8F3}" destId="{B69D09D1-73C9-44FE-8253-8BDD0ABF863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BFAE4A-56BE-4B42-858F-087E0F82BD2C}" type="doc">
      <dgm:prSet loTypeId="urn:microsoft.com/office/officeart/2005/8/layout/hProcess7" loCatId="process" qsTypeId="urn:microsoft.com/office/officeart/2005/8/quickstyle/simple1" qsCatId="simple" csTypeId="urn:microsoft.com/office/officeart/2005/8/colors/accent1_1" csCatId="accent1" phldr="1"/>
      <dgm:spPr/>
      <dgm:t>
        <a:bodyPr/>
        <a:lstStyle/>
        <a:p>
          <a:endParaRPr lang="en-US"/>
        </a:p>
      </dgm:t>
    </dgm:pt>
    <dgm:pt modelId="{C35C06AC-E960-4157-A25C-FC9CE24346E1}">
      <dgm:prSet phldrT="[Text]" custT="1"/>
      <dgm:spPr/>
      <dgm:t>
        <a:bodyPr/>
        <a:lstStyle/>
        <a:p>
          <a:pPr>
            <a:buClr>
              <a:schemeClr val="bg1"/>
            </a:buClr>
          </a:pPr>
          <a:r>
            <a:rPr lang="en-US" sz="2800" b="1">
              <a:solidFill>
                <a:schemeClr val="accent2"/>
              </a:solidFill>
              <a:latin typeface="Calibri"/>
              <a:cs typeface="Calibri"/>
            </a:rPr>
            <a:t>Student</a:t>
          </a:r>
          <a:endParaRPr lang="en-US" sz="2000" b="1">
            <a:solidFill>
              <a:schemeClr val="accent2"/>
            </a:solidFill>
            <a:latin typeface="Calibri"/>
            <a:cs typeface="Calibri"/>
          </a:endParaRPr>
        </a:p>
      </dgm:t>
    </dgm:pt>
    <dgm:pt modelId="{6FA9DF29-5122-4B0A-9263-A19CB78AD322}" type="parTrans" cxnId="{E4F892CF-ED22-4D85-A576-384401D664CB}">
      <dgm:prSet/>
      <dgm:spPr/>
      <dgm:t>
        <a:bodyPr/>
        <a:lstStyle/>
        <a:p>
          <a:endParaRPr lang="en-US" sz="1800"/>
        </a:p>
      </dgm:t>
    </dgm:pt>
    <dgm:pt modelId="{2B1ED477-0F2E-4EFD-8050-DD4E2E9FFF8F}" type="sibTrans" cxnId="{E4F892CF-ED22-4D85-A576-384401D664CB}">
      <dgm:prSet/>
      <dgm:spPr/>
      <dgm:t>
        <a:bodyPr/>
        <a:lstStyle/>
        <a:p>
          <a:endParaRPr lang="en-US" sz="1800"/>
        </a:p>
      </dgm:t>
    </dgm:pt>
    <dgm:pt modelId="{F99A5701-8D05-47D7-959C-267A12B1C3E6}">
      <dgm:prSet custT="1"/>
      <dgm:spPr/>
      <dgm:t>
        <a:bodyPr/>
        <a:lstStyle/>
        <a:p>
          <a:pPr>
            <a:buFont typeface="Arial" panose="020B0604020202020204" pitchFamily="34" charset="0"/>
            <a:buNone/>
          </a:pPr>
          <a:endParaRPr lang="en-US" sz="1800" dirty="0">
            <a:latin typeface="Calibri"/>
            <a:cs typeface="Calibri"/>
          </a:endParaRPr>
        </a:p>
        <a:p>
          <a:pPr>
            <a:buFont typeface="Arial" panose="020B0604020202020204" pitchFamily="34" charset="0"/>
            <a:buNone/>
          </a:pPr>
          <a:r>
            <a:rPr lang="en-US" sz="1800" dirty="0">
              <a:latin typeface="Calibri"/>
              <a:cs typeface="Calibri"/>
            </a:rPr>
            <a:t>CV Transition Toolkit</a:t>
          </a:r>
        </a:p>
        <a:p>
          <a:pPr>
            <a:buFont typeface="Arial" panose="020B0604020202020204" pitchFamily="34" charset="0"/>
            <a:buNone/>
          </a:pPr>
          <a:r>
            <a:rPr lang="en-US" sz="1800" dirty="0">
              <a:latin typeface="Calibri"/>
              <a:cs typeface="Calibri"/>
            </a:rPr>
            <a:t>Residency Project Templates</a:t>
          </a:r>
        </a:p>
        <a:p>
          <a:pPr>
            <a:buFont typeface="Arial" panose="020B0604020202020204" pitchFamily="34" charset="0"/>
            <a:buNone/>
          </a:pPr>
          <a:r>
            <a:rPr lang="en-US" sz="1800" dirty="0">
              <a:latin typeface="Calibri"/>
              <a:cs typeface="Calibri"/>
            </a:rPr>
            <a:t>Research Resource Center</a:t>
          </a:r>
        </a:p>
        <a:p>
          <a:pPr>
            <a:buFont typeface="Arial" panose="020B0604020202020204" pitchFamily="34" charset="0"/>
            <a:buNone/>
          </a:pPr>
          <a:r>
            <a:rPr lang="en-US" sz="1800" dirty="0">
              <a:latin typeface="Calibri"/>
              <a:cs typeface="Calibri"/>
            </a:rPr>
            <a:t>Mentorship Resources</a:t>
          </a:r>
        </a:p>
        <a:p>
          <a:pPr>
            <a:buFont typeface="Arial" panose="020B0604020202020204" pitchFamily="34" charset="0"/>
            <a:buNone/>
          </a:pPr>
          <a:r>
            <a:rPr lang="en-US" sz="1800" dirty="0">
              <a:latin typeface="Calibri"/>
              <a:cs typeface="Calibri"/>
            </a:rPr>
            <a:t>Personal Financial Management</a:t>
          </a:r>
        </a:p>
        <a:p>
          <a:pPr>
            <a:buFont typeface="Arial" panose="020B0604020202020204" pitchFamily="34" charset="0"/>
            <a:buNone/>
          </a:pPr>
          <a:r>
            <a:rPr lang="en-US" sz="1800" dirty="0">
              <a:latin typeface="Calibri"/>
              <a:cs typeface="Calibri"/>
            </a:rPr>
            <a:t>PGY1 </a:t>
          </a:r>
          <a:r>
            <a:rPr lang="en-US" sz="1800" dirty="0">
              <a:latin typeface="Calibri"/>
              <a:cs typeface="Calibri"/>
              <a:sym typeface="Wingdings" panose="05000000000000000000" pitchFamily="2" charset="2"/>
            </a:rPr>
            <a:t> PGY2 and Residency Workforce Transition Guides</a:t>
          </a:r>
          <a:endParaRPr lang="en-US" sz="1800" dirty="0">
            <a:latin typeface="Calibri"/>
            <a:cs typeface="Calibri"/>
          </a:endParaRPr>
        </a:p>
      </dgm:t>
    </dgm:pt>
    <dgm:pt modelId="{C9E0879D-01E1-4A86-91B6-868A8DFB3243}" type="parTrans" cxnId="{BDD46E40-7676-4B52-A7F1-41064E1319EA}">
      <dgm:prSet/>
      <dgm:spPr/>
      <dgm:t>
        <a:bodyPr/>
        <a:lstStyle/>
        <a:p>
          <a:endParaRPr lang="en-US" sz="1800"/>
        </a:p>
      </dgm:t>
    </dgm:pt>
    <dgm:pt modelId="{5D5EF7D3-B708-4687-BBAE-CF1E52A172A1}" type="sibTrans" cxnId="{BDD46E40-7676-4B52-A7F1-41064E1319EA}">
      <dgm:prSet/>
      <dgm:spPr/>
      <dgm:t>
        <a:bodyPr/>
        <a:lstStyle/>
        <a:p>
          <a:endParaRPr lang="en-US" sz="1800"/>
        </a:p>
      </dgm:t>
    </dgm:pt>
    <dgm:pt modelId="{1CF85DF7-0740-4D16-8A09-99D5B23DCAA8}">
      <dgm:prSet custT="1"/>
      <dgm:spPr/>
      <dgm:t>
        <a:bodyPr/>
        <a:lstStyle/>
        <a:p>
          <a:pPr>
            <a:buNone/>
          </a:pPr>
          <a:endParaRPr lang="en-US" sz="1800">
            <a:latin typeface="Calibri"/>
            <a:cs typeface="Calibri"/>
          </a:endParaRPr>
        </a:p>
      </dgm:t>
    </dgm:pt>
    <dgm:pt modelId="{AA69DCA6-0032-4E49-9145-1FE8624F0B2D}" type="parTrans" cxnId="{73D61DAF-30C3-47E8-A680-8C25BE67055B}">
      <dgm:prSet/>
      <dgm:spPr/>
      <dgm:t>
        <a:bodyPr/>
        <a:lstStyle/>
        <a:p>
          <a:endParaRPr lang="en-US" sz="1800"/>
        </a:p>
      </dgm:t>
    </dgm:pt>
    <dgm:pt modelId="{AA88042B-F5A1-40DA-9C77-7D6CA9286414}" type="sibTrans" cxnId="{73D61DAF-30C3-47E8-A680-8C25BE67055B}">
      <dgm:prSet/>
      <dgm:spPr/>
      <dgm:t>
        <a:bodyPr/>
        <a:lstStyle/>
        <a:p>
          <a:endParaRPr lang="en-US" sz="1800"/>
        </a:p>
      </dgm:t>
    </dgm:pt>
    <dgm:pt modelId="{AA3C698A-3717-484B-B7F8-C7CDE2CAB634}">
      <dgm:prSet custT="1"/>
      <dgm:spPr/>
      <dgm:t>
        <a:bodyPr/>
        <a:lstStyle/>
        <a:p>
          <a:r>
            <a:rPr lang="en-US" sz="2800" b="1">
              <a:solidFill>
                <a:schemeClr val="accent2"/>
              </a:solidFill>
              <a:latin typeface="Calibri"/>
              <a:cs typeface="Calibri"/>
            </a:rPr>
            <a:t>New Practitioner</a:t>
          </a:r>
        </a:p>
      </dgm:t>
    </dgm:pt>
    <dgm:pt modelId="{7A01A7D2-69EC-4FD7-A4F1-B79D4A0A38BE}" type="parTrans" cxnId="{E5BE937C-14BF-488A-9D8A-A48714D90B68}">
      <dgm:prSet/>
      <dgm:spPr/>
      <dgm:t>
        <a:bodyPr/>
        <a:lstStyle/>
        <a:p>
          <a:endParaRPr lang="en-US" sz="1800"/>
        </a:p>
      </dgm:t>
    </dgm:pt>
    <dgm:pt modelId="{7F6031D8-3344-48A0-9162-FF46B59D1012}" type="sibTrans" cxnId="{E5BE937C-14BF-488A-9D8A-A48714D90B68}">
      <dgm:prSet/>
      <dgm:spPr/>
      <dgm:t>
        <a:bodyPr/>
        <a:lstStyle/>
        <a:p>
          <a:endParaRPr lang="en-US" sz="1800"/>
        </a:p>
      </dgm:t>
    </dgm:pt>
    <dgm:pt modelId="{6E6E4599-4CFD-4C0A-B438-54727290015E}">
      <dgm:prSet custT="1"/>
      <dgm:spPr/>
      <dgm:t>
        <a:bodyPr/>
        <a:lstStyle/>
        <a:p>
          <a:endParaRPr lang="en-US" sz="1800" dirty="0">
            <a:latin typeface="Calibri"/>
            <a:cs typeface="Calibri"/>
          </a:endParaRPr>
        </a:p>
        <a:p>
          <a:r>
            <a:rPr lang="en-US" sz="1800" dirty="0">
              <a:latin typeface="Calibri"/>
              <a:cs typeface="Calibri"/>
            </a:rPr>
            <a:t>Board Certification Resources and Study Materials</a:t>
          </a:r>
        </a:p>
      </dgm:t>
    </dgm:pt>
    <dgm:pt modelId="{3247A8FE-677E-4BCF-B3E2-02FCC47AF916}" type="parTrans" cxnId="{54E5057E-E8C0-4DEA-B5EB-76993CF864E0}">
      <dgm:prSet/>
      <dgm:spPr/>
      <dgm:t>
        <a:bodyPr/>
        <a:lstStyle/>
        <a:p>
          <a:endParaRPr lang="en-US" sz="1800"/>
        </a:p>
      </dgm:t>
    </dgm:pt>
    <dgm:pt modelId="{E9E03221-56ED-430B-8583-334CF3101588}" type="sibTrans" cxnId="{54E5057E-E8C0-4DEA-B5EB-76993CF864E0}">
      <dgm:prSet/>
      <dgm:spPr/>
      <dgm:t>
        <a:bodyPr/>
        <a:lstStyle/>
        <a:p>
          <a:endParaRPr lang="en-US" sz="1800"/>
        </a:p>
      </dgm:t>
    </dgm:pt>
    <dgm:pt modelId="{4E6421F7-D75D-4313-AE39-AB81024AB7C4}">
      <dgm:prSet custT="1"/>
      <dgm:spPr/>
      <dgm:t>
        <a:bodyPr/>
        <a:lstStyle/>
        <a:p>
          <a:r>
            <a:rPr lang="en-US" sz="1800" dirty="0">
              <a:latin typeface="Calibri"/>
              <a:cs typeface="Calibri"/>
            </a:rPr>
            <a:t>Preceptor Development Tools</a:t>
          </a:r>
        </a:p>
        <a:p>
          <a:r>
            <a:rPr lang="en-US" sz="1800" dirty="0">
              <a:latin typeface="Calibri"/>
              <a:cs typeface="Calibri"/>
            </a:rPr>
            <a:t>Live and on demand CE</a:t>
          </a:r>
        </a:p>
      </dgm:t>
    </dgm:pt>
    <dgm:pt modelId="{3E176DE4-4A70-4C1A-B4D4-B6F09E22D439}" type="parTrans" cxnId="{FA7AF237-9CDC-4431-961F-FBF8B5982A4D}">
      <dgm:prSet/>
      <dgm:spPr/>
      <dgm:t>
        <a:bodyPr/>
        <a:lstStyle/>
        <a:p>
          <a:endParaRPr lang="en-US" sz="1800"/>
        </a:p>
      </dgm:t>
    </dgm:pt>
    <dgm:pt modelId="{02B62D7D-55D0-4F0E-A64C-17D0FC9A1D38}" type="sibTrans" cxnId="{FA7AF237-9CDC-4431-961F-FBF8B5982A4D}">
      <dgm:prSet/>
      <dgm:spPr/>
      <dgm:t>
        <a:bodyPr/>
        <a:lstStyle/>
        <a:p>
          <a:endParaRPr lang="en-US" sz="1800"/>
        </a:p>
      </dgm:t>
    </dgm:pt>
    <dgm:pt modelId="{058C5860-1753-4EC9-A780-0053E77BB982}">
      <dgm:prSet custT="1"/>
      <dgm:spPr/>
      <dgm:t>
        <a:bodyPr/>
        <a:lstStyle/>
        <a:p>
          <a:r>
            <a:rPr lang="en-US" sz="1800" dirty="0">
              <a:latin typeface="Calibri"/>
              <a:cs typeface="Calibri"/>
            </a:rPr>
            <a:t>Networking Opportunities</a:t>
          </a:r>
        </a:p>
        <a:p>
          <a:r>
            <a:rPr lang="en-US" sz="1800" dirty="0">
              <a:latin typeface="Calibri"/>
              <a:cs typeface="Calibri"/>
            </a:rPr>
            <a:t>Advice from seasoned practitioners</a:t>
          </a:r>
        </a:p>
        <a:p>
          <a:r>
            <a:rPr lang="en-US" sz="1800" dirty="0">
              <a:latin typeface="Calibri"/>
              <a:cs typeface="Calibri"/>
            </a:rPr>
            <a:t>Leadership Development</a:t>
          </a:r>
        </a:p>
      </dgm:t>
    </dgm:pt>
    <dgm:pt modelId="{EBE4C39D-7CB6-4771-8BD6-779E630D5F48}" type="parTrans" cxnId="{5133EF8F-DBAA-4B98-BC39-9F93D1BBA048}">
      <dgm:prSet/>
      <dgm:spPr/>
      <dgm:t>
        <a:bodyPr/>
        <a:lstStyle/>
        <a:p>
          <a:endParaRPr lang="en-US" sz="1800"/>
        </a:p>
      </dgm:t>
    </dgm:pt>
    <dgm:pt modelId="{C57704D9-9FA7-461C-81BE-FADC2A3E0EDD}" type="sibTrans" cxnId="{5133EF8F-DBAA-4B98-BC39-9F93D1BBA048}">
      <dgm:prSet/>
      <dgm:spPr/>
      <dgm:t>
        <a:bodyPr/>
        <a:lstStyle/>
        <a:p>
          <a:endParaRPr lang="en-US" sz="1800"/>
        </a:p>
      </dgm:t>
    </dgm:pt>
    <dgm:pt modelId="{B596FD54-0CC2-45EE-948B-635F0EBC3614}">
      <dgm:prSet phldrT="[Text]" custT="1"/>
      <dgm:spPr/>
      <dgm:t>
        <a:bodyPr/>
        <a:lstStyle/>
        <a:p>
          <a:pPr rtl="0">
            <a:buClr>
              <a:schemeClr val="bg1"/>
            </a:buClr>
          </a:pPr>
          <a:endParaRPr lang="en-US" sz="1800" dirty="0">
            <a:latin typeface="Calibri"/>
            <a:cs typeface="Calibri"/>
          </a:endParaRPr>
        </a:p>
        <a:p>
          <a:pPr rtl="0">
            <a:buClr>
              <a:schemeClr val="bg1"/>
            </a:buClr>
          </a:pPr>
          <a:r>
            <a:rPr lang="en-US" sz="1800" dirty="0">
              <a:latin typeface="Calibri"/>
              <a:cs typeface="Calibri"/>
            </a:rPr>
            <a:t>Road to Residency</a:t>
          </a:r>
          <a:r>
            <a:rPr lang="en-US" sz="1800" dirty="0">
              <a:solidFill>
                <a:srgbClr val="010000"/>
              </a:solidFill>
              <a:latin typeface="Calibri"/>
              <a:cs typeface="Calibri"/>
            </a:rPr>
            <a:t>: </a:t>
          </a:r>
          <a:r>
            <a:rPr lang="en-US" sz="1800" dirty="0">
              <a:latin typeface="Calibri"/>
              <a:cs typeface="Calibri"/>
            </a:rPr>
            <a:t>A Guide for P1-P3 Students</a:t>
          </a:r>
        </a:p>
      </dgm:t>
    </dgm:pt>
    <dgm:pt modelId="{F919E49F-B821-4536-A87D-B11004CE772A}" type="parTrans" cxnId="{4EB96D22-7B9C-4FD4-9339-7508A1888BAD}">
      <dgm:prSet/>
      <dgm:spPr/>
      <dgm:t>
        <a:bodyPr/>
        <a:lstStyle/>
        <a:p>
          <a:endParaRPr lang="en-US" sz="1800"/>
        </a:p>
      </dgm:t>
    </dgm:pt>
    <dgm:pt modelId="{906AC939-6F00-4436-A7F1-4F1253DF35B8}" type="sibTrans" cxnId="{4EB96D22-7B9C-4FD4-9339-7508A1888BAD}">
      <dgm:prSet/>
      <dgm:spPr/>
      <dgm:t>
        <a:bodyPr/>
        <a:lstStyle/>
        <a:p>
          <a:endParaRPr lang="en-US" sz="1800"/>
        </a:p>
      </dgm:t>
    </dgm:pt>
    <dgm:pt modelId="{AE4D67FB-1285-4A72-8821-18DE33D22EFE}">
      <dgm:prSet phldrT="[Text]" custT="1"/>
      <dgm:spPr/>
      <dgm:t>
        <a:bodyPr/>
        <a:lstStyle/>
        <a:p>
          <a:pPr>
            <a:buClr>
              <a:schemeClr val="bg1"/>
            </a:buClr>
          </a:pPr>
          <a:r>
            <a:rPr lang="en-US" sz="1800" dirty="0">
              <a:latin typeface="Calibri"/>
              <a:cs typeface="Calibri"/>
            </a:rPr>
            <a:t>Entering Phase II of the Match</a:t>
          </a:r>
        </a:p>
      </dgm:t>
    </dgm:pt>
    <dgm:pt modelId="{0AA8A702-2E31-4EB7-A4E0-AEF4258DA21D}" type="parTrans" cxnId="{41521A63-31FE-4B5B-83FB-F5140A7F6B5C}">
      <dgm:prSet/>
      <dgm:spPr/>
      <dgm:t>
        <a:bodyPr/>
        <a:lstStyle/>
        <a:p>
          <a:endParaRPr lang="en-US" sz="1800"/>
        </a:p>
      </dgm:t>
    </dgm:pt>
    <dgm:pt modelId="{52D21C38-E762-45AC-A9B9-BE23A51D9A33}" type="sibTrans" cxnId="{41521A63-31FE-4B5B-83FB-F5140A7F6B5C}">
      <dgm:prSet/>
      <dgm:spPr/>
      <dgm:t>
        <a:bodyPr/>
        <a:lstStyle/>
        <a:p>
          <a:endParaRPr lang="en-US" sz="1800"/>
        </a:p>
      </dgm:t>
    </dgm:pt>
    <dgm:pt modelId="{CFE63C7C-6C99-4502-A3BF-E6699CCDC354}">
      <dgm:prSet phldrT="[Text]" custT="1"/>
      <dgm:spPr/>
      <dgm:t>
        <a:bodyPr/>
        <a:lstStyle/>
        <a:p>
          <a:pPr>
            <a:buClr>
              <a:schemeClr val="bg1"/>
            </a:buClr>
          </a:pPr>
          <a:r>
            <a:rPr lang="en-US" sz="2800" b="1" dirty="0">
              <a:solidFill>
                <a:schemeClr val="accent2"/>
              </a:solidFill>
              <a:latin typeface="Calibri"/>
              <a:cs typeface="Calibri"/>
            </a:rPr>
            <a:t>Resident</a:t>
          </a:r>
          <a:endParaRPr lang="en-US" sz="2000" b="1" dirty="0">
            <a:solidFill>
              <a:schemeClr val="accent2"/>
            </a:solidFill>
            <a:latin typeface="Calibri"/>
            <a:cs typeface="Calibri"/>
          </a:endParaRPr>
        </a:p>
      </dgm:t>
    </dgm:pt>
    <dgm:pt modelId="{DF6D0296-7160-4D78-8451-5E9EEF835D17}" type="parTrans" cxnId="{5A3FB89A-7010-48B2-A84B-43338B87B7A6}">
      <dgm:prSet/>
      <dgm:spPr/>
      <dgm:t>
        <a:bodyPr/>
        <a:lstStyle/>
        <a:p>
          <a:endParaRPr lang="en-US" sz="1800"/>
        </a:p>
      </dgm:t>
    </dgm:pt>
    <dgm:pt modelId="{43636A83-65DA-4FA4-98F3-71FC6732AA56}" type="sibTrans" cxnId="{5A3FB89A-7010-48B2-A84B-43338B87B7A6}">
      <dgm:prSet/>
      <dgm:spPr/>
      <dgm:t>
        <a:bodyPr/>
        <a:lstStyle/>
        <a:p>
          <a:endParaRPr lang="en-US" sz="1800"/>
        </a:p>
      </dgm:t>
    </dgm:pt>
    <dgm:pt modelId="{2FAAEE62-E26B-4036-8D82-264BC4B37EF3}">
      <dgm:prSet phldrT="[Text]" custT="1"/>
      <dgm:spPr/>
      <dgm:t>
        <a:bodyPr/>
        <a:lstStyle/>
        <a:p>
          <a:pPr rtl="0">
            <a:buClr>
              <a:schemeClr val="bg1"/>
            </a:buClr>
          </a:pPr>
          <a:r>
            <a:rPr lang="en-US" sz="1800">
              <a:latin typeface="Calibri"/>
              <a:cs typeface="Calibri"/>
            </a:rPr>
            <a:t>HSPAL Residency Candidate Guide</a:t>
          </a:r>
          <a:endParaRPr lang="en-US" sz="1800" dirty="0">
            <a:latin typeface="Calibri"/>
            <a:cs typeface="Calibri"/>
          </a:endParaRPr>
        </a:p>
      </dgm:t>
    </dgm:pt>
    <dgm:pt modelId="{408A0662-DED1-4A75-97F3-2C33B6B9FA0B}" type="parTrans" cxnId="{E9D8E959-3B8E-4AC8-8BD1-B0CD0EB17578}">
      <dgm:prSet/>
      <dgm:spPr/>
      <dgm:t>
        <a:bodyPr/>
        <a:lstStyle/>
        <a:p>
          <a:endParaRPr lang="en-US"/>
        </a:p>
      </dgm:t>
    </dgm:pt>
    <dgm:pt modelId="{26DF2F35-CCA7-4ECC-8A0D-FCA878EAD1B4}" type="sibTrans" cxnId="{E9D8E959-3B8E-4AC8-8BD1-B0CD0EB17578}">
      <dgm:prSet/>
      <dgm:spPr/>
      <dgm:t>
        <a:bodyPr/>
        <a:lstStyle/>
        <a:p>
          <a:endParaRPr lang="en-US"/>
        </a:p>
      </dgm:t>
    </dgm:pt>
    <dgm:pt modelId="{46A86BB9-245A-42AA-A378-9E1F5B14BF90}">
      <dgm:prSet phldrT="[Text]" custT="1"/>
      <dgm:spPr/>
      <dgm:t>
        <a:bodyPr/>
        <a:lstStyle/>
        <a:p>
          <a:pPr>
            <a:buClr>
              <a:schemeClr val="bg1"/>
            </a:buClr>
          </a:pPr>
          <a:r>
            <a:rPr lang="en-US" sz="1800" dirty="0">
              <a:latin typeface="Calibri"/>
              <a:cs typeface="Calibri"/>
            </a:rPr>
            <a:t>Job Search and Interview Advice</a:t>
          </a:r>
        </a:p>
      </dgm:t>
    </dgm:pt>
    <dgm:pt modelId="{021AAC01-A144-4583-A11A-5C1403F0ED6B}" type="parTrans" cxnId="{4431DDE7-971C-4E38-8F3D-09281ECDC558}">
      <dgm:prSet/>
      <dgm:spPr/>
      <dgm:t>
        <a:bodyPr/>
        <a:lstStyle/>
        <a:p>
          <a:endParaRPr lang="en-US"/>
        </a:p>
      </dgm:t>
    </dgm:pt>
    <dgm:pt modelId="{74A987BB-165B-46FB-BD9B-C6FBE602966A}" type="sibTrans" cxnId="{4431DDE7-971C-4E38-8F3D-09281ECDC558}">
      <dgm:prSet/>
      <dgm:spPr/>
      <dgm:t>
        <a:bodyPr/>
        <a:lstStyle/>
        <a:p>
          <a:endParaRPr lang="en-US"/>
        </a:p>
      </dgm:t>
    </dgm:pt>
    <dgm:pt modelId="{342B97F1-4DEE-421B-AC05-9AE3FBE88624}">
      <dgm:prSet phldrT="[Text]" custT="1"/>
      <dgm:spPr/>
      <dgm:t>
        <a:bodyPr/>
        <a:lstStyle/>
        <a:p>
          <a:pPr>
            <a:buClr>
              <a:schemeClr val="bg1"/>
            </a:buClr>
          </a:pPr>
          <a:r>
            <a:rPr lang="en-US" sz="1800" dirty="0">
              <a:latin typeface="Calibri"/>
              <a:cs typeface="Calibri"/>
            </a:rPr>
            <a:t>Student Loan Debt Management 101</a:t>
          </a:r>
        </a:p>
      </dgm:t>
    </dgm:pt>
    <dgm:pt modelId="{E1F72FEA-A1BD-433D-A2C5-D8246B1DF99E}" type="parTrans" cxnId="{5AF4C0E5-9AFF-42D2-B325-B8A54AB0C202}">
      <dgm:prSet/>
      <dgm:spPr/>
      <dgm:t>
        <a:bodyPr/>
        <a:lstStyle/>
        <a:p>
          <a:endParaRPr lang="en-US"/>
        </a:p>
      </dgm:t>
    </dgm:pt>
    <dgm:pt modelId="{88EABBF6-E059-47AE-B219-BC0D5336D182}" type="sibTrans" cxnId="{5AF4C0E5-9AFF-42D2-B325-B8A54AB0C202}">
      <dgm:prSet/>
      <dgm:spPr/>
      <dgm:t>
        <a:bodyPr/>
        <a:lstStyle/>
        <a:p>
          <a:endParaRPr lang="en-US"/>
        </a:p>
      </dgm:t>
    </dgm:pt>
    <dgm:pt modelId="{9DD25FF5-38C8-45C3-8C94-10D3B7EB09BA}" type="pres">
      <dgm:prSet presAssocID="{4FBFAE4A-56BE-4B42-858F-087E0F82BD2C}" presName="Name0" presStyleCnt="0">
        <dgm:presLayoutVars>
          <dgm:dir/>
          <dgm:animLvl val="lvl"/>
          <dgm:resizeHandles val="exact"/>
        </dgm:presLayoutVars>
      </dgm:prSet>
      <dgm:spPr/>
    </dgm:pt>
    <dgm:pt modelId="{96EA8B34-F8C8-4059-A90A-37CBED9F95DE}" type="pres">
      <dgm:prSet presAssocID="{C35C06AC-E960-4157-A25C-FC9CE24346E1}" presName="compositeNode" presStyleCnt="0">
        <dgm:presLayoutVars>
          <dgm:bulletEnabled val="1"/>
        </dgm:presLayoutVars>
      </dgm:prSet>
      <dgm:spPr/>
    </dgm:pt>
    <dgm:pt modelId="{82434A84-4894-4F42-ABC2-3F5AE7F6C965}" type="pres">
      <dgm:prSet presAssocID="{C35C06AC-E960-4157-A25C-FC9CE24346E1}" presName="bgRect" presStyleLbl="node1" presStyleIdx="0" presStyleCnt="3" custScaleY="116035"/>
      <dgm:spPr/>
    </dgm:pt>
    <dgm:pt modelId="{804E51C5-6CDF-45B7-91BF-F8CC6BD95889}" type="pres">
      <dgm:prSet presAssocID="{C35C06AC-E960-4157-A25C-FC9CE24346E1}" presName="parentNode" presStyleLbl="node1" presStyleIdx="0" presStyleCnt="3">
        <dgm:presLayoutVars>
          <dgm:chMax val="0"/>
          <dgm:bulletEnabled val="1"/>
        </dgm:presLayoutVars>
      </dgm:prSet>
      <dgm:spPr/>
    </dgm:pt>
    <dgm:pt modelId="{8328C2A3-24AE-4FFF-9357-A39D937AE813}" type="pres">
      <dgm:prSet presAssocID="{C35C06AC-E960-4157-A25C-FC9CE24346E1}" presName="childNode" presStyleLbl="node1" presStyleIdx="0" presStyleCnt="3">
        <dgm:presLayoutVars>
          <dgm:bulletEnabled val="1"/>
        </dgm:presLayoutVars>
      </dgm:prSet>
      <dgm:spPr/>
    </dgm:pt>
    <dgm:pt modelId="{1797B28A-F008-4E81-848A-0FA3ADDB1C9E}" type="pres">
      <dgm:prSet presAssocID="{2B1ED477-0F2E-4EFD-8050-DD4E2E9FFF8F}" presName="hSp" presStyleCnt="0"/>
      <dgm:spPr/>
    </dgm:pt>
    <dgm:pt modelId="{FBE9F5CE-E0FE-4EE9-9FCC-4AB0DE43606E}" type="pres">
      <dgm:prSet presAssocID="{2B1ED477-0F2E-4EFD-8050-DD4E2E9FFF8F}" presName="vProcSp" presStyleCnt="0"/>
      <dgm:spPr/>
    </dgm:pt>
    <dgm:pt modelId="{8E997FB3-81EB-4F83-845E-F7459F6919FB}" type="pres">
      <dgm:prSet presAssocID="{2B1ED477-0F2E-4EFD-8050-DD4E2E9FFF8F}" presName="vSp1" presStyleCnt="0"/>
      <dgm:spPr/>
    </dgm:pt>
    <dgm:pt modelId="{AB9DF1E1-0B90-4CE7-A609-E8460053534A}" type="pres">
      <dgm:prSet presAssocID="{2B1ED477-0F2E-4EFD-8050-DD4E2E9FFF8F}" presName="simulatedConn" presStyleLbl="solidFgAcc1" presStyleIdx="0" presStyleCnt="2" custLinFactNeighborX="-16568"/>
      <dgm:spPr>
        <a:solidFill>
          <a:schemeClr val="accent1"/>
        </a:solidFill>
      </dgm:spPr>
    </dgm:pt>
    <dgm:pt modelId="{B19F139E-6F51-4AF6-8CE8-D0A246E135F8}" type="pres">
      <dgm:prSet presAssocID="{2B1ED477-0F2E-4EFD-8050-DD4E2E9FFF8F}" presName="vSp2" presStyleCnt="0"/>
      <dgm:spPr/>
    </dgm:pt>
    <dgm:pt modelId="{95846F45-9F74-4401-AC4E-3CC35394A556}" type="pres">
      <dgm:prSet presAssocID="{2B1ED477-0F2E-4EFD-8050-DD4E2E9FFF8F}" presName="sibTrans" presStyleCnt="0"/>
      <dgm:spPr/>
    </dgm:pt>
    <dgm:pt modelId="{DE64CDDD-A572-4F5A-8524-8CB5AB36367D}" type="pres">
      <dgm:prSet presAssocID="{CFE63C7C-6C99-4502-A3BF-E6699CCDC354}" presName="compositeNode" presStyleCnt="0">
        <dgm:presLayoutVars>
          <dgm:bulletEnabled val="1"/>
        </dgm:presLayoutVars>
      </dgm:prSet>
      <dgm:spPr/>
    </dgm:pt>
    <dgm:pt modelId="{159DB4A7-128A-440B-B314-8F519C5C82BF}" type="pres">
      <dgm:prSet presAssocID="{CFE63C7C-6C99-4502-A3BF-E6699CCDC354}" presName="bgRect" presStyleLbl="node1" presStyleIdx="1" presStyleCnt="3" custScaleY="116035" custLinFactNeighborX="-2789" custLinFactNeighborY="617"/>
      <dgm:spPr/>
    </dgm:pt>
    <dgm:pt modelId="{43F1A8EB-960B-41AE-AC21-2C3616E51A6E}" type="pres">
      <dgm:prSet presAssocID="{CFE63C7C-6C99-4502-A3BF-E6699CCDC354}" presName="parentNode" presStyleLbl="node1" presStyleIdx="1" presStyleCnt="3">
        <dgm:presLayoutVars>
          <dgm:chMax val="0"/>
          <dgm:bulletEnabled val="1"/>
        </dgm:presLayoutVars>
      </dgm:prSet>
      <dgm:spPr/>
    </dgm:pt>
    <dgm:pt modelId="{AC8213A3-048B-4909-9A5B-2DE0B4450A8B}" type="pres">
      <dgm:prSet presAssocID="{CFE63C7C-6C99-4502-A3BF-E6699CCDC354}" presName="childNode" presStyleLbl="node1" presStyleIdx="1" presStyleCnt="3">
        <dgm:presLayoutVars>
          <dgm:bulletEnabled val="1"/>
        </dgm:presLayoutVars>
      </dgm:prSet>
      <dgm:spPr/>
    </dgm:pt>
    <dgm:pt modelId="{DEF42788-7F1E-42BD-B588-3B69222C33FD}" type="pres">
      <dgm:prSet presAssocID="{43636A83-65DA-4FA4-98F3-71FC6732AA56}" presName="hSp" presStyleCnt="0"/>
      <dgm:spPr/>
    </dgm:pt>
    <dgm:pt modelId="{1908CC5E-27DC-47B6-B32C-E9F90B17A2C8}" type="pres">
      <dgm:prSet presAssocID="{43636A83-65DA-4FA4-98F3-71FC6732AA56}" presName="vProcSp" presStyleCnt="0"/>
      <dgm:spPr/>
    </dgm:pt>
    <dgm:pt modelId="{5D1F6B54-F204-4B03-8606-28A8CFFDD902}" type="pres">
      <dgm:prSet presAssocID="{43636A83-65DA-4FA4-98F3-71FC6732AA56}" presName="vSp1" presStyleCnt="0"/>
      <dgm:spPr/>
    </dgm:pt>
    <dgm:pt modelId="{9FE042A8-CCE7-41DA-A1F7-7127B35BBB33}" type="pres">
      <dgm:prSet presAssocID="{43636A83-65DA-4FA4-98F3-71FC6732AA56}" presName="simulatedConn" presStyleLbl="solidFgAcc1" presStyleIdx="1" presStyleCnt="2" custLinFactNeighborX="-9053" custLinFactNeighborY="1"/>
      <dgm:spPr>
        <a:solidFill>
          <a:schemeClr val="accent1"/>
        </a:solidFill>
      </dgm:spPr>
    </dgm:pt>
    <dgm:pt modelId="{0CDA9D9C-D883-4918-A8E8-7DDB861E0074}" type="pres">
      <dgm:prSet presAssocID="{43636A83-65DA-4FA4-98F3-71FC6732AA56}" presName="vSp2" presStyleCnt="0"/>
      <dgm:spPr/>
    </dgm:pt>
    <dgm:pt modelId="{69760424-7216-4371-A142-A49A0E264D81}" type="pres">
      <dgm:prSet presAssocID="{43636A83-65DA-4FA4-98F3-71FC6732AA56}" presName="sibTrans" presStyleCnt="0"/>
      <dgm:spPr/>
    </dgm:pt>
    <dgm:pt modelId="{42AAD207-5486-4100-A967-9F4E7E0CC8F3}" type="pres">
      <dgm:prSet presAssocID="{AA3C698A-3717-484B-B7F8-C7CDE2CAB634}" presName="compositeNode" presStyleCnt="0">
        <dgm:presLayoutVars>
          <dgm:bulletEnabled val="1"/>
        </dgm:presLayoutVars>
      </dgm:prSet>
      <dgm:spPr/>
    </dgm:pt>
    <dgm:pt modelId="{3BCE4E32-3724-4A14-BE06-B379B4E6E6D9}" type="pres">
      <dgm:prSet presAssocID="{AA3C698A-3717-484B-B7F8-C7CDE2CAB634}" presName="bgRect" presStyleLbl="node1" presStyleIdx="2" presStyleCnt="3" custScaleY="116035" custLinFactNeighborX="-943" custLinFactNeighborY="-1869"/>
      <dgm:spPr/>
    </dgm:pt>
    <dgm:pt modelId="{C7906BB1-68A5-4296-B854-17B67205B245}" type="pres">
      <dgm:prSet presAssocID="{AA3C698A-3717-484B-B7F8-C7CDE2CAB634}" presName="parentNode" presStyleLbl="node1" presStyleIdx="2" presStyleCnt="3">
        <dgm:presLayoutVars>
          <dgm:chMax val="0"/>
          <dgm:bulletEnabled val="1"/>
        </dgm:presLayoutVars>
      </dgm:prSet>
      <dgm:spPr/>
    </dgm:pt>
    <dgm:pt modelId="{B69D09D1-73C9-44FE-8253-8BDD0ABF863B}" type="pres">
      <dgm:prSet presAssocID="{AA3C698A-3717-484B-B7F8-C7CDE2CAB634}" presName="childNode" presStyleLbl="node1" presStyleIdx="2" presStyleCnt="3">
        <dgm:presLayoutVars>
          <dgm:bulletEnabled val="1"/>
        </dgm:presLayoutVars>
      </dgm:prSet>
      <dgm:spPr/>
    </dgm:pt>
  </dgm:ptLst>
  <dgm:cxnLst>
    <dgm:cxn modelId="{B95E7608-BDB9-4019-9B51-B12F70095BBA}" type="presOf" srcId="{AA3C698A-3717-484B-B7F8-C7CDE2CAB634}" destId="{C7906BB1-68A5-4296-B854-17B67205B245}" srcOrd="1" destOrd="0" presId="urn:microsoft.com/office/officeart/2005/8/layout/hProcess7"/>
    <dgm:cxn modelId="{CD45F508-558C-4EEC-BA89-75F108BA668A}" type="presOf" srcId="{342B97F1-4DEE-421B-AC05-9AE3FBE88624}" destId="{8328C2A3-24AE-4FFF-9357-A39D937AE813}" srcOrd="0" destOrd="4" presId="urn:microsoft.com/office/officeart/2005/8/layout/hProcess7"/>
    <dgm:cxn modelId="{BD8E590D-E832-40E7-917A-C5711809307F}" type="presOf" srcId="{058C5860-1753-4EC9-A780-0053E77BB982}" destId="{B69D09D1-73C9-44FE-8253-8BDD0ABF863B}" srcOrd="0" destOrd="2" presId="urn:microsoft.com/office/officeart/2005/8/layout/hProcess7"/>
    <dgm:cxn modelId="{B054271E-210E-49F0-98A9-B70B5931919C}" type="presOf" srcId="{C35C06AC-E960-4157-A25C-FC9CE24346E1}" destId="{82434A84-4894-4F42-ABC2-3F5AE7F6C965}" srcOrd="0" destOrd="0" presId="urn:microsoft.com/office/officeart/2005/8/layout/hProcess7"/>
    <dgm:cxn modelId="{224E5520-1983-43F2-A50A-A9D15FE6E5D9}" type="presOf" srcId="{6E6E4599-4CFD-4C0A-B438-54727290015E}" destId="{B69D09D1-73C9-44FE-8253-8BDD0ABF863B}" srcOrd="0" destOrd="0" presId="urn:microsoft.com/office/officeart/2005/8/layout/hProcess7"/>
    <dgm:cxn modelId="{4EB96D22-7B9C-4FD4-9339-7508A1888BAD}" srcId="{C35C06AC-E960-4157-A25C-FC9CE24346E1}" destId="{B596FD54-0CC2-45EE-948B-635F0EBC3614}" srcOrd="0" destOrd="0" parTransId="{F919E49F-B821-4536-A87D-B11004CE772A}" sibTransId="{906AC939-6F00-4436-A7F1-4F1253DF35B8}"/>
    <dgm:cxn modelId="{E2059029-017C-4194-8109-4224A04D0284}" type="presOf" srcId="{B596FD54-0CC2-45EE-948B-635F0EBC3614}" destId="{8328C2A3-24AE-4FFF-9357-A39D937AE813}" srcOrd="0" destOrd="0" presId="urn:microsoft.com/office/officeart/2005/8/layout/hProcess7"/>
    <dgm:cxn modelId="{7BC9732C-B44D-4E1B-9D43-45ACF565FDD5}" type="presOf" srcId="{1CF85DF7-0740-4D16-8A09-99D5B23DCAA8}" destId="{AC8213A3-048B-4909-9A5B-2DE0B4450A8B}" srcOrd="0" destOrd="1" presId="urn:microsoft.com/office/officeart/2005/8/layout/hProcess7"/>
    <dgm:cxn modelId="{FA7AF237-9CDC-4431-961F-FBF8B5982A4D}" srcId="{AA3C698A-3717-484B-B7F8-C7CDE2CAB634}" destId="{4E6421F7-D75D-4313-AE39-AB81024AB7C4}" srcOrd="1" destOrd="0" parTransId="{3E176DE4-4A70-4C1A-B4D4-B6F09E22D439}" sibTransId="{02B62D7D-55D0-4F0E-A64C-17D0FC9A1D38}"/>
    <dgm:cxn modelId="{BDD46E40-7676-4B52-A7F1-41064E1319EA}" srcId="{CFE63C7C-6C99-4502-A3BF-E6699CCDC354}" destId="{F99A5701-8D05-47D7-959C-267A12B1C3E6}" srcOrd="0" destOrd="0" parTransId="{C9E0879D-01E1-4A86-91B6-868A8DFB3243}" sibTransId="{5D5EF7D3-B708-4687-BBAE-CF1E52A172A1}"/>
    <dgm:cxn modelId="{2FC99942-13AA-451A-8B8B-7541BC1FF74E}" type="presOf" srcId="{CFE63C7C-6C99-4502-A3BF-E6699CCDC354}" destId="{43F1A8EB-960B-41AE-AC21-2C3616E51A6E}" srcOrd="1" destOrd="0" presId="urn:microsoft.com/office/officeart/2005/8/layout/hProcess7"/>
    <dgm:cxn modelId="{41521A63-31FE-4B5B-83FB-F5140A7F6B5C}" srcId="{C35C06AC-E960-4157-A25C-FC9CE24346E1}" destId="{AE4D67FB-1285-4A72-8821-18DE33D22EFE}" srcOrd="2" destOrd="0" parTransId="{0AA8A702-2E31-4EB7-A4E0-AEF4258DA21D}" sibTransId="{52D21C38-E762-45AC-A9B9-BE23A51D9A33}"/>
    <dgm:cxn modelId="{6C87524E-1AA5-4C5B-9894-F2B3E21DBC20}" type="presOf" srcId="{AA3C698A-3717-484B-B7F8-C7CDE2CAB634}" destId="{3BCE4E32-3724-4A14-BE06-B379B4E6E6D9}" srcOrd="0" destOrd="0" presId="urn:microsoft.com/office/officeart/2005/8/layout/hProcess7"/>
    <dgm:cxn modelId="{D146EE4F-C7B4-42E0-A783-B9B2169D7A1C}" type="presOf" srcId="{4FBFAE4A-56BE-4B42-858F-087E0F82BD2C}" destId="{9DD25FF5-38C8-45C3-8C94-10D3B7EB09BA}" srcOrd="0" destOrd="0" presId="urn:microsoft.com/office/officeart/2005/8/layout/hProcess7"/>
    <dgm:cxn modelId="{F844ED55-0A7A-4C53-A40A-6DA31956F99E}" type="presOf" srcId="{C35C06AC-E960-4157-A25C-FC9CE24346E1}" destId="{804E51C5-6CDF-45B7-91BF-F8CC6BD95889}" srcOrd="1" destOrd="0" presId="urn:microsoft.com/office/officeart/2005/8/layout/hProcess7"/>
    <dgm:cxn modelId="{E9D8E959-3B8E-4AC8-8BD1-B0CD0EB17578}" srcId="{C35C06AC-E960-4157-A25C-FC9CE24346E1}" destId="{2FAAEE62-E26B-4036-8D82-264BC4B37EF3}" srcOrd="1" destOrd="0" parTransId="{408A0662-DED1-4A75-97F3-2C33B6B9FA0B}" sibTransId="{26DF2F35-CCA7-4ECC-8A0D-FCA878EAD1B4}"/>
    <dgm:cxn modelId="{E5BE937C-14BF-488A-9D8A-A48714D90B68}" srcId="{4FBFAE4A-56BE-4B42-858F-087E0F82BD2C}" destId="{AA3C698A-3717-484B-B7F8-C7CDE2CAB634}" srcOrd="2" destOrd="0" parTransId="{7A01A7D2-69EC-4FD7-A4F1-B79D4A0A38BE}" sibTransId="{7F6031D8-3344-48A0-9162-FF46B59D1012}"/>
    <dgm:cxn modelId="{54E5057E-E8C0-4DEA-B5EB-76993CF864E0}" srcId="{AA3C698A-3717-484B-B7F8-C7CDE2CAB634}" destId="{6E6E4599-4CFD-4C0A-B438-54727290015E}" srcOrd="0" destOrd="0" parTransId="{3247A8FE-677E-4BCF-B3E2-02FCC47AF916}" sibTransId="{E9E03221-56ED-430B-8583-334CF3101588}"/>
    <dgm:cxn modelId="{75C01881-B58B-4BD6-A5C4-30B3E579E6BA}" type="presOf" srcId="{AE4D67FB-1285-4A72-8821-18DE33D22EFE}" destId="{8328C2A3-24AE-4FFF-9357-A39D937AE813}" srcOrd="0" destOrd="2" presId="urn:microsoft.com/office/officeart/2005/8/layout/hProcess7"/>
    <dgm:cxn modelId="{FCF1FA87-02F0-43C4-8F36-4FDF8ABF874E}" type="presOf" srcId="{F99A5701-8D05-47D7-959C-267A12B1C3E6}" destId="{AC8213A3-048B-4909-9A5B-2DE0B4450A8B}" srcOrd="0" destOrd="0" presId="urn:microsoft.com/office/officeart/2005/8/layout/hProcess7"/>
    <dgm:cxn modelId="{5133EF8F-DBAA-4B98-BC39-9F93D1BBA048}" srcId="{AA3C698A-3717-484B-B7F8-C7CDE2CAB634}" destId="{058C5860-1753-4EC9-A780-0053E77BB982}" srcOrd="2" destOrd="0" parTransId="{EBE4C39D-7CB6-4771-8BD6-779E630D5F48}" sibTransId="{C57704D9-9FA7-461C-81BE-FADC2A3E0EDD}"/>
    <dgm:cxn modelId="{5A3FB89A-7010-48B2-A84B-43338B87B7A6}" srcId="{4FBFAE4A-56BE-4B42-858F-087E0F82BD2C}" destId="{CFE63C7C-6C99-4502-A3BF-E6699CCDC354}" srcOrd="1" destOrd="0" parTransId="{DF6D0296-7160-4D78-8451-5E9EEF835D17}" sibTransId="{43636A83-65DA-4FA4-98F3-71FC6732AA56}"/>
    <dgm:cxn modelId="{73D61DAF-30C3-47E8-A680-8C25BE67055B}" srcId="{CFE63C7C-6C99-4502-A3BF-E6699CCDC354}" destId="{1CF85DF7-0740-4D16-8A09-99D5B23DCAA8}" srcOrd="1" destOrd="0" parTransId="{AA69DCA6-0032-4E49-9145-1FE8624F0B2D}" sibTransId="{AA88042B-F5A1-40DA-9C77-7D6CA9286414}"/>
    <dgm:cxn modelId="{018E98AF-D150-4677-A718-B953EFAD6990}" type="presOf" srcId="{2FAAEE62-E26B-4036-8D82-264BC4B37EF3}" destId="{8328C2A3-24AE-4FFF-9357-A39D937AE813}" srcOrd="0" destOrd="1" presId="urn:microsoft.com/office/officeart/2005/8/layout/hProcess7"/>
    <dgm:cxn modelId="{4BF18CB5-0692-402F-80FE-F14F0F379B2A}" type="presOf" srcId="{46A86BB9-245A-42AA-A378-9E1F5B14BF90}" destId="{8328C2A3-24AE-4FFF-9357-A39D937AE813}" srcOrd="0" destOrd="3" presId="urn:microsoft.com/office/officeart/2005/8/layout/hProcess7"/>
    <dgm:cxn modelId="{7F4C49C0-0D81-4DE7-94BA-E3A9A03873FE}" type="presOf" srcId="{4E6421F7-D75D-4313-AE39-AB81024AB7C4}" destId="{B69D09D1-73C9-44FE-8253-8BDD0ABF863B}" srcOrd="0" destOrd="1" presId="urn:microsoft.com/office/officeart/2005/8/layout/hProcess7"/>
    <dgm:cxn modelId="{E4F892CF-ED22-4D85-A576-384401D664CB}" srcId="{4FBFAE4A-56BE-4B42-858F-087E0F82BD2C}" destId="{C35C06AC-E960-4157-A25C-FC9CE24346E1}" srcOrd="0" destOrd="0" parTransId="{6FA9DF29-5122-4B0A-9263-A19CB78AD322}" sibTransId="{2B1ED477-0F2E-4EFD-8050-DD4E2E9FFF8F}"/>
    <dgm:cxn modelId="{5AF4C0E5-9AFF-42D2-B325-B8A54AB0C202}" srcId="{C35C06AC-E960-4157-A25C-FC9CE24346E1}" destId="{342B97F1-4DEE-421B-AC05-9AE3FBE88624}" srcOrd="4" destOrd="0" parTransId="{E1F72FEA-A1BD-433D-A2C5-D8246B1DF99E}" sibTransId="{88EABBF6-E059-47AE-B219-BC0D5336D182}"/>
    <dgm:cxn modelId="{4431DDE7-971C-4E38-8F3D-09281ECDC558}" srcId="{C35C06AC-E960-4157-A25C-FC9CE24346E1}" destId="{46A86BB9-245A-42AA-A378-9E1F5B14BF90}" srcOrd="3" destOrd="0" parTransId="{021AAC01-A144-4583-A11A-5C1403F0ED6B}" sibTransId="{74A987BB-165B-46FB-BD9B-C6FBE602966A}"/>
    <dgm:cxn modelId="{370B6CEE-960B-4DB6-AB8A-736E8E452A7B}" type="presOf" srcId="{CFE63C7C-6C99-4502-A3BF-E6699CCDC354}" destId="{159DB4A7-128A-440B-B314-8F519C5C82BF}" srcOrd="0" destOrd="0" presId="urn:microsoft.com/office/officeart/2005/8/layout/hProcess7"/>
    <dgm:cxn modelId="{605045A6-89E2-4B3F-B583-2001BD7C85FA}" type="presParOf" srcId="{9DD25FF5-38C8-45C3-8C94-10D3B7EB09BA}" destId="{96EA8B34-F8C8-4059-A90A-37CBED9F95DE}" srcOrd="0" destOrd="0" presId="urn:microsoft.com/office/officeart/2005/8/layout/hProcess7"/>
    <dgm:cxn modelId="{9C9BD3DE-7420-46BF-8529-F2C2668FEACC}" type="presParOf" srcId="{96EA8B34-F8C8-4059-A90A-37CBED9F95DE}" destId="{82434A84-4894-4F42-ABC2-3F5AE7F6C965}" srcOrd="0" destOrd="0" presId="urn:microsoft.com/office/officeart/2005/8/layout/hProcess7"/>
    <dgm:cxn modelId="{73EBC6F9-8462-4B00-BCA0-47D05D16149C}" type="presParOf" srcId="{96EA8B34-F8C8-4059-A90A-37CBED9F95DE}" destId="{804E51C5-6CDF-45B7-91BF-F8CC6BD95889}" srcOrd="1" destOrd="0" presId="urn:microsoft.com/office/officeart/2005/8/layout/hProcess7"/>
    <dgm:cxn modelId="{850240B0-484D-4951-BD5F-2271258E9716}" type="presParOf" srcId="{96EA8B34-F8C8-4059-A90A-37CBED9F95DE}" destId="{8328C2A3-24AE-4FFF-9357-A39D937AE813}" srcOrd="2" destOrd="0" presId="urn:microsoft.com/office/officeart/2005/8/layout/hProcess7"/>
    <dgm:cxn modelId="{859D6D17-021B-414F-9438-9D2F5FE602A9}" type="presParOf" srcId="{9DD25FF5-38C8-45C3-8C94-10D3B7EB09BA}" destId="{1797B28A-F008-4E81-848A-0FA3ADDB1C9E}" srcOrd="1" destOrd="0" presId="urn:microsoft.com/office/officeart/2005/8/layout/hProcess7"/>
    <dgm:cxn modelId="{A1256BE5-98B8-4336-9980-832D0FA659FB}" type="presParOf" srcId="{9DD25FF5-38C8-45C3-8C94-10D3B7EB09BA}" destId="{FBE9F5CE-E0FE-4EE9-9FCC-4AB0DE43606E}" srcOrd="2" destOrd="0" presId="urn:microsoft.com/office/officeart/2005/8/layout/hProcess7"/>
    <dgm:cxn modelId="{3FF107BD-272C-449A-8E13-B8F2FC590F18}" type="presParOf" srcId="{FBE9F5CE-E0FE-4EE9-9FCC-4AB0DE43606E}" destId="{8E997FB3-81EB-4F83-845E-F7459F6919FB}" srcOrd="0" destOrd="0" presId="urn:microsoft.com/office/officeart/2005/8/layout/hProcess7"/>
    <dgm:cxn modelId="{63FDCA16-4966-4D1F-AF78-069DE5008054}" type="presParOf" srcId="{FBE9F5CE-E0FE-4EE9-9FCC-4AB0DE43606E}" destId="{AB9DF1E1-0B90-4CE7-A609-E8460053534A}" srcOrd="1" destOrd="0" presId="urn:microsoft.com/office/officeart/2005/8/layout/hProcess7"/>
    <dgm:cxn modelId="{7A5948B8-EF5E-4D2F-A997-CDE3E75F280E}" type="presParOf" srcId="{FBE9F5CE-E0FE-4EE9-9FCC-4AB0DE43606E}" destId="{B19F139E-6F51-4AF6-8CE8-D0A246E135F8}" srcOrd="2" destOrd="0" presId="urn:microsoft.com/office/officeart/2005/8/layout/hProcess7"/>
    <dgm:cxn modelId="{475A4BC9-E3A2-4361-9D82-6F5BA1145F64}" type="presParOf" srcId="{9DD25FF5-38C8-45C3-8C94-10D3B7EB09BA}" destId="{95846F45-9F74-4401-AC4E-3CC35394A556}" srcOrd="3" destOrd="0" presId="urn:microsoft.com/office/officeart/2005/8/layout/hProcess7"/>
    <dgm:cxn modelId="{0AD0CCB2-EB65-4DEE-9425-892DC4492291}" type="presParOf" srcId="{9DD25FF5-38C8-45C3-8C94-10D3B7EB09BA}" destId="{DE64CDDD-A572-4F5A-8524-8CB5AB36367D}" srcOrd="4" destOrd="0" presId="urn:microsoft.com/office/officeart/2005/8/layout/hProcess7"/>
    <dgm:cxn modelId="{A8DED005-579F-41C6-AC49-7A29F0D7F2D8}" type="presParOf" srcId="{DE64CDDD-A572-4F5A-8524-8CB5AB36367D}" destId="{159DB4A7-128A-440B-B314-8F519C5C82BF}" srcOrd="0" destOrd="0" presId="urn:microsoft.com/office/officeart/2005/8/layout/hProcess7"/>
    <dgm:cxn modelId="{CAC63605-E280-4355-A5B5-A16320B35588}" type="presParOf" srcId="{DE64CDDD-A572-4F5A-8524-8CB5AB36367D}" destId="{43F1A8EB-960B-41AE-AC21-2C3616E51A6E}" srcOrd="1" destOrd="0" presId="urn:microsoft.com/office/officeart/2005/8/layout/hProcess7"/>
    <dgm:cxn modelId="{A28B0C6E-BCED-42D6-8E48-235A778BE384}" type="presParOf" srcId="{DE64CDDD-A572-4F5A-8524-8CB5AB36367D}" destId="{AC8213A3-048B-4909-9A5B-2DE0B4450A8B}" srcOrd="2" destOrd="0" presId="urn:microsoft.com/office/officeart/2005/8/layout/hProcess7"/>
    <dgm:cxn modelId="{71CCC448-2B0F-4308-A76F-42C84FE9F4C2}" type="presParOf" srcId="{9DD25FF5-38C8-45C3-8C94-10D3B7EB09BA}" destId="{DEF42788-7F1E-42BD-B588-3B69222C33FD}" srcOrd="5" destOrd="0" presId="urn:microsoft.com/office/officeart/2005/8/layout/hProcess7"/>
    <dgm:cxn modelId="{21C00185-F7A2-4854-8EB1-4A03D072A014}" type="presParOf" srcId="{9DD25FF5-38C8-45C3-8C94-10D3B7EB09BA}" destId="{1908CC5E-27DC-47B6-B32C-E9F90B17A2C8}" srcOrd="6" destOrd="0" presId="urn:microsoft.com/office/officeart/2005/8/layout/hProcess7"/>
    <dgm:cxn modelId="{C9783DBD-69C2-4BC3-B9AD-9FA516656A12}" type="presParOf" srcId="{1908CC5E-27DC-47B6-B32C-E9F90B17A2C8}" destId="{5D1F6B54-F204-4B03-8606-28A8CFFDD902}" srcOrd="0" destOrd="0" presId="urn:microsoft.com/office/officeart/2005/8/layout/hProcess7"/>
    <dgm:cxn modelId="{8CF44745-4E41-45C3-8FCE-1D83C3D7ED25}" type="presParOf" srcId="{1908CC5E-27DC-47B6-B32C-E9F90B17A2C8}" destId="{9FE042A8-CCE7-41DA-A1F7-7127B35BBB33}" srcOrd="1" destOrd="0" presId="urn:microsoft.com/office/officeart/2005/8/layout/hProcess7"/>
    <dgm:cxn modelId="{11001D26-EE38-46A5-B81D-B623266A9D33}" type="presParOf" srcId="{1908CC5E-27DC-47B6-B32C-E9F90B17A2C8}" destId="{0CDA9D9C-D883-4918-A8E8-7DDB861E0074}" srcOrd="2" destOrd="0" presId="urn:microsoft.com/office/officeart/2005/8/layout/hProcess7"/>
    <dgm:cxn modelId="{24AC94A7-81A7-4EAA-87AA-47271DB56AD1}" type="presParOf" srcId="{9DD25FF5-38C8-45C3-8C94-10D3B7EB09BA}" destId="{69760424-7216-4371-A142-A49A0E264D81}" srcOrd="7" destOrd="0" presId="urn:microsoft.com/office/officeart/2005/8/layout/hProcess7"/>
    <dgm:cxn modelId="{337781A8-99F5-45E1-8D4A-72C78ADAF4D9}" type="presParOf" srcId="{9DD25FF5-38C8-45C3-8C94-10D3B7EB09BA}" destId="{42AAD207-5486-4100-A967-9F4E7E0CC8F3}" srcOrd="8" destOrd="0" presId="urn:microsoft.com/office/officeart/2005/8/layout/hProcess7"/>
    <dgm:cxn modelId="{3E86C136-55DE-4115-9C6C-0AD02739A9F8}" type="presParOf" srcId="{42AAD207-5486-4100-A967-9F4E7E0CC8F3}" destId="{3BCE4E32-3724-4A14-BE06-B379B4E6E6D9}" srcOrd="0" destOrd="0" presId="urn:microsoft.com/office/officeart/2005/8/layout/hProcess7"/>
    <dgm:cxn modelId="{294713C1-17C8-41EB-AAFE-90E4F404DA70}" type="presParOf" srcId="{42AAD207-5486-4100-A967-9F4E7E0CC8F3}" destId="{C7906BB1-68A5-4296-B854-17B67205B245}" srcOrd="1" destOrd="0" presId="urn:microsoft.com/office/officeart/2005/8/layout/hProcess7"/>
    <dgm:cxn modelId="{6417E4D8-5940-4C8A-A211-33F5A7DF78B3}" type="presParOf" srcId="{42AAD207-5486-4100-A967-9F4E7E0CC8F3}" destId="{B69D09D1-73C9-44FE-8253-8BDD0ABF863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34A84-4894-4F42-ABC2-3F5AE7F6C965}">
      <dsp:nvSpPr>
        <dsp:cNvPr id="0" name=""/>
        <dsp:cNvSpPr/>
      </dsp:nvSpPr>
      <dsp:spPr>
        <a:xfrm>
          <a:off x="4524" y="1018628"/>
          <a:ext cx="2721726" cy="3266071"/>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en-US" sz="2500" b="1" kern="1200" dirty="0">
              <a:solidFill>
                <a:schemeClr val="accent4"/>
              </a:solidFill>
            </a:rPr>
            <a:t>P1 Student</a:t>
          </a:r>
        </a:p>
      </dsp:txBody>
      <dsp:txXfrm rot="16200000">
        <a:off x="-1062391" y="2085545"/>
        <a:ext cx="2678178" cy="544345"/>
      </dsp:txXfrm>
    </dsp:sp>
    <dsp:sp modelId="{60DBC422-6023-4F6D-9EAE-25E9CA495EBF}">
      <dsp:nvSpPr>
        <dsp:cNvPr id="0" name=""/>
        <dsp:cNvSpPr/>
      </dsp:nvSpPr>
      <dsp:spPr>
        <a:xfrm>
          <a:off x="548870" y="1018628"/>
          <a:ext cx="2027685" cy="32660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marL="0" lvl="0" indent="0" algn="l" defTabSz="755650">
            <a:lnSpc>
              <a:spcPct val="90000"/>
            </a:lnSpc>
            <a:spcBef>
              <a:spcPct val="0"/>
            </a:spcBef>
            <a:spcAft>
              <a:spcPct val="35000"/>
            </a:spcAft>
            <a:buNone/>
          </a:pPr>
          <a:endParaRPr lang="en-US" sz="1700" kern="1200" dirty="0"/>
        </a:p>
        <a:p>
          <a:pPr marL="0" lvl="0" indent="0" algn="l" defTabSz="755650">
            <a:lnSpc>
              <a:spcPct val="90000"/>
            </a:lnSpc>
            <a:spcBef>
              <a:spcPct val="0"/>
            </a:spcBef>
            <a:spcAft>
              <a:spcPct val="35000"/>
            </a:spcAft>
            <a:buNone/>
          </a:pPr>
          <a:r>
            <a:rPr lang="en-US" sz="1700" b="1" kern="1200" dirty="0">
              <a:solidFill>
                <a:schemeClr val="accent4"/>
              </a:solidFill>
            </a:rPr>
            <a:t>FREE</a:t>
          </a:r>
          <a:r>
            <a:rPr lang="en-US" sz="1700" kern="1200" dirty="0"/>
            <a:t> membership!</a:t>
          </a:r>
        </a:p>
        <a:p>
          <a:pPr marL="0" lvl="0" indent="0" algn="l" defTabSz="755650">
            <a:lnSpc>
              <a:spcPct val="90000"/>
            </a:lnSpc>
            <a:spcBef>
              <a:spcPct val="0"/>
            </a:spcBef>
            <a:spcAft>
              <a:spcPct val="35000"/>
            </a:spcAft>
            <a:buNone/>
          </a:pPr>
          <a:r>
            <a:rPr lang="en-US" sz="1700" kern="1200" dirty="0"/>
            <a:t>Explore health-system careers</a:t>
          </a:r>
        </a:p>
        <a:p>
          <a:pPr marL="0" lvl="0" indent="0" algn="l" defTabSz="755650">
            <a:lnSpc>
              <a:spcPct val="90000"/>
            </a:lnSpc>
            <a:spcBef>
              <a:spcPct val="0"/>
            </a:spcBef>
            <a:spcAft>
              <a:spcPct val="35000"/>
            </a:spcAft>
            <a:buNone/>
          </a:pPr>
          <a:r>
            <a:rPr lang="en-US" sz="1700" kern="1200"/>
            <a:t>Learn about pharmacy residency</a:t>
          </a:r>
          <a:endParaRPr lang="en-US" sz="1700" kern="1200" dirty="0"/>
        </a:p>
        <a:p>
          <a:pPr marL="0" lvl="0" indent="0" algn="l" defTabSz="755650">
            <a:lnSpc>
              <a:spcPct val="90000"/>
            </a:lnSpc>
            <a:spcBef>
              <a:spcPct val="0"/>
            </a:spcBef>
            <a:spcAft>
              <a:spcPct val="35000"/>
            </a:spcAft>
            <a:buNone/>
          </a:pPr>
          <a:r>
            <a:rPr lang="en-US" sz="1700" kern="1200"/>
            <a:t>Build your professional CV with our help</a:t>
          </a:r>
          <a:endParaRPr lang="en-US" sz="1700" kern="1200" dirty="0"/>
        </a:p>
      </dsp:txBody>
      <dsp:txXfrm>
        <a:off x="548870" y="1018628"/>
        <a:ext cx="2027685" cy="3266071"/>
      </dsp:txXfrm>
    </dsp:sp>
    <dsp:sp modelId="{0F2214CA-31C2-4E63-9DE3-4F1FAA6EE177}">
      <dsp:nvSpPr>
        <dsp:cNvPr id="0" name=""/>
        <dsp:cNvSpPr/>
      </dsp:nvSpPr>
      <dsp:spPr>
        <a:xfrm>
          <a:off x="2821511" y="1018628"/>
          <a:ext cx="2721726" cy="3266071"/>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en-US" sz="2500" b="1" kern="1200" dirty="0">
              <a:solidFill>
                <a:schemeClr val="accent4"/>
              </a:solidFill>
            </a:rPr>
            <a:t>P2 – P4 Student</a:t>
          </a:r>
        </a:p>
      </dsp:txBody>
      <dsp:txXfrm rot="16200000">
        <a:off x="1754594" y="2085545"/>
        <a:ext cx="2678178" cy="544345"/>
      </dsp:txXfrm>
    </dsp:sp>
    <dsp:sp modelId="{AB9DF1E1-0B90-4CE7-A609-E8460053534A}">
      <dsp:nvSpPr>
        <dsp:cNvPr id="0" name=""/>
        <dsp:cNvSpPr/>
      </dsp:nvSpPr>
      <dsp:spPr>
        <a:xfrm rot="5400000">
          <a:off x="2595281" y="3612609"/>
          <a:ext cx="479676" cy="40825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97A624-2CA7-470D-8268-F46C740B95C1}">
      <dsp:nvSpPr>
        <dsp:cNvPr id="0" name=""/>
        <dsp:cNvSpPr/>
      </dsp:nvSpPr>
      <dsp:spPr>
        <a:xfrm>
          <a:off x="3365856" y="1018628"/>
          <a:ext cx="2027685" cy="32660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marL="0" lvl="0" indent="0" algn="l" defTabSz="755650" rtl="0">
            <a:lnSpc>
              <a:spcPct val="90000"/>
            </a:lnSpc>
            <a:spcBef>
              <a:spcPct val="0"/>
            </a:spcBef>
            <a:spcAft>
              <a:spcPct val="35000"/>
            </a:spcAft>
            <a:buNone/>
          </a:pPr>
          <a:endParaRPr lang="en-US" sz="1700" kern="1200" dirty="0"/>
        </a:p>
        <a:p>
          <a:pPr marL="0" lvl="0" indent="0" algn="l" defTabSz="755650" rtl="0">
            <a:lnSpc>
              <a:spcPct val="90000"/>
            </a:lnSpc>
            <a:spcBef>
              <a:spcPct val="0"/>
            </a:spcBef>
            <a:spcAft>
              <a:spcPct val="35000"/>
            </a:spcAft>
            <a:buNone/>
          </a:pPr>
          <a:r>
            <a:rPr lang="en-US" sz="1700" kern="1200" dirty="0"/>
            <a:t>Get real career insights from advanced specialists</a:t>
          </a:r>
        </a:p>
        <a:p>
          <a:pPr marL="0" lvl="0" indent="0" algn="l" defTabSz="755650" rtl="0">
            <a:lnSpc>
              <a:spcPct val="90000"/>
            </a:lnSpc>
            <a:spcBef>
              <a:spcPct val="0"/>
            </a:spcBef>
            <a:spcAft>
              <a:spcPct val="35000"/>
            </a:spcAft>
            <a:buNone/>
          </a:pPr>
          <a:r>
            <a:rPr lang="en-US" sz="1700" kern="1200" dirty="0"/>
            <a:t>Start residency preparation early with resource guides</a:t>
          </a:r>
        </a:p>
        <a:p>
          <a:pPr marL="0" lvl="0" indent="0" algn="l" defTabSz="755650" rtl="0">
            <a:lnSpc>
              <a:spcPct val="90000"/>
            </a:lnSpc>
            <a:spcBef>
              <a:spcPct val="0"/>
            </a:spcBef>
            <a:spcAft>
              <a:spcPct val="35000"/>
            </a:spcAft>
            <a:buNone/>
          </a:pPr>
          <a:r>
            <a:rPr lang="en-US" sz="1700" kern="1200" dirty="0"/>
            <a:t>Get interview-ready with resources</a:t>
          </a:r>
        </a:p>
        <a:p>
          <a:pPr marL="0" lvl="0" indent="0" algn="l" defTabSz="755650" rtl="0">
            <a:lnSpc>
              <a:spcPct val="90000"/>
            </a:lnSpc>
            <a:spcBef>
              <a:spcPct val="0"/>
            </a:spcBef>
            <a:spcAft>
              <a:spcPct val="35000"/>
            </a:spcAft>
            <a:buNone/>
          </a:pPr>
          <a:r>
            <a:rPr lang="en-US" sz="1700" kern="1200" dirty="0"/>
            <a:t>Get APPE ready with how-to Journal Club toolkit</a:t>
          </a:r>
        </a:p>
      </dsp:txBody>
      <dsp:txXfrm>
        <a:off x="3365856" y="1018628"/>
        <a:ext cx="2027685" cy="3266071"/>
      </dsp:txXfrm>
    </dsp:sp>
    <dsp:sp modelId="{D767DDEB-26F5-4842-A592-032B8065E1D9}">
      <dsp:nvSpPr>
        <dsp:cNvPr id="0" name=""/>
        <dsp:cNvSpPr/>
      </dsp:nvSpPr>
      <dsp:spPr>
        <a:xfrm>
          <a:off x="5638497" y="1018628"/>
          <a:ext cx="2721726" cy="3266071"/>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rtl="0">
            <a:lnSpc>
              <a:spcPct val="90000"/>
            </a:lnSpc>
            <a:spcBef>
              <a:spcPct val="0"/>
            </a:spcBef>
            <a:spcAft>
              <a:spcPct val="35000"/>
            </a:spcAft>
            <a:buNone/>
          </a:pPr>
          <a:r>
            <a:rPr lang="en-US" sz="2500" b="1" kern="1200" dirty="0">
              <a:solidFill>
                <a:schemeClr val="accent4"/>
              </a:solidFill>
            </a:rPr>
            <a:t>Resident</a:t>
          </a:r>
        </a:p>
      </dsp:txBody>
      <dsp:txXfrm rot="16200000">
        <a:off x="4571581" y="2085545"/>
        <a:ext cx="2678178" cy="544345"/>
      </dsp:txXfrm>
    </dsp:sp>
    <dsp:sp modelId="{A73F2993-1431-4BAC-8313-4A196551A4E6}">
      <dsp:nvSpPr>
        <dsp:cNvPr id="0" name=""/>
        <dsp:cNvSpPr/>
      </dsp:nvSpPr>
      <dsp:spPr>
        <a:xfrm rot="5400000">
          <a:off x="5412268" y="3612609"/>
          <a:ext cx="479676" cy="40825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CFD4FF-51D6-4420-953A-DFF445462567}">
      <dsp:nvSpPr>
        <dsp:cNvPr id="0" name=""/>
        <dsp:cNvSpPr/>
      </dsp:nvSpPr>
      <dsp:spPr>
        <a:xfrm>
          <a:off x="6182842" y="1018628"/>
          <a:ext cx="2027685" cy="32660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marL="0" lvl="0" indent="0" algn="l" defTabSz="755650">
            <a:lnSpc>
              <a:spcPct val="90000"/>
            </a:lnSpc>
            <a:spcBef>
              <a:spcPct val="0"/>
            </a:spcBef>
            <a:spcAft>
              <a:spcPct val="35000"/>
            </a:spcAft>
            <a:buNone/>
          </a:pPr>
          <a:br>
            <a:rPr lang="en-US" sz="1700" kern="1200" dirty="0"/>
          </a:br>
          <a:r>
            <a:rPr lang="en-US" sz="1700" kern="1200" dirty="0"/>
            <a:t>Update your CV now that you’re a NP</a:t>
          </a:r>
        </a:p>
        <a:p>
          <a:pPr marL="0" lvl="0" indent="0" algn="l" defTabSz="755650">
            <a:lnSpc>
              <a:spcPct val="90000"/>
            </a:lnSpc>
            <a:spcBef>
              <a:spcPct val="0"/>
            </a:spcBef>
            <a:spcAft>
              <a:spcPct val="35000"/>
            </a:spcAft>
            <a:buNone/>
          </a:pPr>
          <a:r>
            <a:rPr lang="en-US" sz="1700" kern="1200" dirty="0"/>
            <a:t>Use the residency project Templates</a:t>
          </a:r>
        </a:p>
        <a:p>
          <a:pPr marL="0" lvl="0" indent="0" algn="l" defTabSz="755650">
            <a:lnSpc>
              <a:spcPct val="90000"/>
            </a:lnSpc>
            <a:spcBef>
              <a:spcPct val="0"/>
            </a:spcBef>
            <a:spcAft>
              <a:spcPct val="35000"/>
            </a:spcAft>
            <a:buNone/>
          </a:pPr>
          <a:r>
            <a:rPr lang="en-US" sz="1700" kern="1200" dirty="0"/>
            <a:t>Utilize personal financial </a:t>
          </a:r>
          <a:r>
            <a:rPr lang="en-US" sz="1700" kern="1200"/>
            <a:t>management resources</a:t>
          </a:r>
          <a:endParaRPr lang="en-US" sz="1700" kern="1200" dirty="0"/>
        </a:p>
      </dsp:txBody>
      <dsp:txXfrm>
        <a:off x="6182842" y="1018628"/>
        <a:ext cx="2027685" cy="3266071"/>
      </dsp:txXfrm>
    </dsp:sp>
    <dsp:sp modelId="{3BCE4E32-3724-4A14-BE06-B379B4E6E6D9}">
      <dsp:nvSpPr>
        <dsp:cNvPr id="0" name=""/>
        <dsp:cNvSpPr/>
      </dsp:nvSpPr>
      <dsp:spPr>
        <a:xfrm>
          <a:off x="8455484" y="1018628"/>
          <a:ext cx="2721726" cy="3266071"/>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en-US" sz="2500" b="1" kern="1200" dirty="0">
              <a:solidFill>
                <a:schemeClr val="accent4"/>
              </a:solidFill>
            </a:rPr>
            <a:t>New Practitioner</a:t>
          </a:r>
        </a:p>
      </dsp:txBody>
      <dsp:txXfrm rot="16200000">
        <a:off x="7388567" y="2085545"/>
        <a:ext cx="2678178" cy="544345"/>
      </dsp:txXfrm>
    </dsp:sp>
    <dsp:sp modelId="{7ECFAD12-5C70-4C80-BA24-326B1F0DDE2B}">
      <dsp:nvSpPr>
        <dsp:cNvPr id="0" name=""/>
        <dsp:cNvSpPr/>
      </dsp:nvSpPr>
      <dsp:spPr>
        <a:xfrm rot="5400000">
          <a:off x="8229254" y="3612609"/>
          <a:ext cx="479676" cy="408258"/>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9D09D1-73C9-44FE-8253-8BDD0ABF863B}">
      <dsp:nvSpPr>
        <dsp:cNvPr id="0" name=""/>
        <dsp:cNvSpPr/>
      </dsp:nvSpPr>
      <dsp:spPr>
        <a:xfrm>
          <a:off x="8999829" y="1018628"/>
          <a:ext cx="2027685" cy="32660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marL="0" lvl="0" indent="0" algn="l" defTabSz="755650">
            <a:lnSpc>
              <a:spcPct val="90000"/>
            </a:lnSpc>
            <a:spcBef>
              <a:spcPct val="0"/>
            </a:spcBef>
            <a:spcAft>
              <a:spcPct val="35000"/>
            </a:spcAft>
            <a:buNone/>
          </a:pPr>
          <a:endParaRPr lang="en-US" sz="1700" kern="1200" dirty="0"/>
        </a:p>
        <a:p>
          <a:pPr marL="0" lvl="0" indent="0" algn="l" defTabSz="755650">
            <a:lnSpc>
              <a:spcPct val="90000"/>
            </a:lnSpc>
            <a:spcBef>
              <a:spcPct val="0"/>
            </a:spcBef>
            <a:spcAft>
              <a:spcPct val="35000"/>
            </a:spcAft>
            <a:buNone/>
          </a:pPr>
          <a:r>
            <a:rPr lang="en-US" sz="1700" kern="1200" dirty="0"/>
            <a:t>Utilize board certification study materials</a:t>
          </a:r>
        </a:p>
        <a:p>
          <a:pPr marL="0" lvl="0" indent="0" algn="l" defTabSz="755650">
            <a:lnSpc>
              <a:spcPct val="90000"/>
            </a:lnSpc>
            <a:spcBef>
              <a:spcPct val="0"/>
            </a:spcBef>
            <a:spcAft>
              <a:spcPct val="35000"/>
            </a:spcAft>
            <a:buNone/>
          </a:pPr>
          <a:r>
            <a:rPr lang="en-US" sz="1700" kern="1200" dirty="0"/>
            <a:t>Improve your preceptor skills with development tools</a:t>
          </a:r>
        </a:p>
        <a:p>
          <a:pPr marL="0" lvl="0" indent="0" algn="l" defTabSz="755650">
            <a:lnSpc>
              <a:spcPct val="90000"/>
            </a:lnSpc>
            <a:spcBef>
              <a:spcPct val="0"/>
            </a:spcBef>
            <a:spcAft>
              <a:spcPct val="35000"/>
            </a:spcAft>
            <a:buNone/>
          </a:pPr>
          <a:r>
            <a:rPr lang="en-US" sz="1700" kern="1200" dirty="0"/>
            <a:t>Attend Live and on demand CE</a:t>
          </a:r>
        </a:p>
      </dsp:txBody>
      <dsp:txXfrm>
        <a:off x="8999829" y="1018628"/>
        <a:ext cx="2027685" cy="32660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34A84-4894-4F42-ABC2-3F5AE7F6C965}">
      <dsp:nvSpPr>
        <dsp:cNvPr id="0" name=""/>
        <dsp:cNvSpPr/>
      </dsp:nvSpPr>
      <dsp:spPr>
        <a:xfrm>
          <a:off x="776" y="-276156"/>
          <a:ext cx="3341110" cy="3996736"/>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Clr>
              <a:schemeClr val="bg1"/>
            </a:buClr>
            <a:buNone/>
          </a:pPr>
          <a:r>
            <a:rPr lang="en-US" sz="2800" b="1" kern="1200">
              <a:solidFill>
                <a:schemeClr val="accent2"/>
              </a:solidFill>
              <a:latin typeface="Calibri"/>
              <a:cs typeface="Calibri"/>
            </a:rPr>
            <a:t>Student</a:t>
          </a:r>
          <a:endParaRPr lang="en-US" sz="2000" b="1" kern="1200">
            <a:solidFill>
              <a:schemeClr val="accent2"/>
            </a:solidFill>
            <a:latin typeface="Calibri"/>
            <a:cs typeface="Calibri"/>
          </a:endParaRPr>
        </a:p>
      </dsp:txBody>
      <dsp:txXfrm rot="16200000">
        <a:off x="-1303774" y="1028394"/>
        <a:ext cx="3277323" cy="668222"/>
      </dsp:txXfrm>
    </dsp:sp>
    <dsp:sp modelId="{8328C2A3-24AE-4FFF-9357-A39D937AE813}">
      <dsp:nvSpPr>
        <dsp:cNvPr id="0" name=""/>
        <dsp:cNvSpPr/>
      </dsp:nvSpPr>
      <dsp:spPr>
        <a:xfrm>
          <a:off x="668998" y="-276156"/>
          <a:ext cx="2489127" cy="3996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rtl="0">
            <a:lnSpc>
              <a:spcPct val="90000"/>
            </a:lnSpc>
            <a:spcBef>
              <a:spcPct val="0"/>
            </a:spcBef>
            <a:spcAft>
              <a:spcPct val="35000"/>
            </a:spcAft>
            <a:buClr>
              <a:schemeClr val="bg1"/>
            </a:buClr>
            <a:buNone/>
          </a:pPr>
          <a:endParaRPr lang="en-US" sz="1800" kern="1200" dirty="0">
            <a:latin typeface="Calibri"/>
            <a:cs typeface="Calibri"/>
          </a:endParaRPr>
        </a:p>
        <a:p>
          <a:pPr marL="0" lvl="0" indent="0" algn="l" defTabSz="800100" rtl="0">
            <a:lnSpc>
              <a:spcPct val="90000"/>
            </a:lnSpc>
            <a:spcBef>
              <a:spcPct val="0"/>
            </a:spcBef>
            <a:spcAft>
              <a:spcPct val="35000"/>
            </a:spcAft>
            <a:buClr>
              <a:schemeClr val="bg1"/>
            </a:buClr>
            <a:buNone/>
          </a:pPr>
          <a:r>
            <a:rPr lang="en-US" sz="1800" kern="1200" dirty="0">
              <a:latin typeface="Calibri"/>
              <a:cs typeface="Calibri"/>
            </a:rPr>
            <a:t>Road to Residency</a:t>
          </a:r>
          <a:r>
            <a:rPr lang="en-US" sz="1800" kern="1200" dirty="0">
              <a:solidFill>
                <a:srgbClr val="010000"/>
              </a:solidFill>
              <a:latin typeface="Calibri"/>
              <a:cs typeface="Calibri"/>
            </a:rPr>
            <a:t>: </a:t>
          </a:r>
          <a:r>
            <a:rPr lang="en-US" sz="1800" kern="1200" dirty="0">
              <a:latin typeface="Calibri"/>
              <a:cs typeface="Calibri"/>
            </a:rPr>
            <a:t>A Guide for P1-P3 Students</a:t>
          </a:r>
        </a:p>
        <a:p>
          <a:pPr marL="0" lvl="0" indent="0" algn="l" defTabSz="800100" rtl="0">
            <a:lnSpc>
              <a:spcPct val="90000"/>
            </a:lnSpc>
            <a:spcBef>
              <a:spcPct val="0"/>
            </a:spcBef>
            <a:spcAft>
              <a:spcPct val="35000"/>
            </a:spcAft>
            <a:buClr>
              <a:schemeClr val="bg1"/>
            </a:buClr>
            <a:buNone/>
          </a:pPr>
          <a:r>
            <a:rPr lang="en-US" sz="1800" kern="1200">
              <a:latin typeface="Calibri"/>
              <a:cs typeface="Calibri"/>
            </a:rPr>
            <a:t>HSPAL Residency Candidate Guide</a:t>
          </a:r>
          <a:endParaRPr lang="en-US" sz="1800" kern="1200" dirty="0">
            <a:latin typeface="Calibri"/>
            <a:cs typeface="Calibri"/>
          </a:endParaRPr>
        </a:p>
        <a:p>
          <a:pPr marL="0" lvl="0" indent="0" algn="l" defTabSz="800100">
            <a:lnSpc>
              <a:spcPct val="90000"/>
            </a:lnSpc>
            <a:spcBef>
              <a:spcPct val="0"/>
            </a:spcBef>
            <a:spcAft>
              <a:spcPct val="35000"/>
            </a:spcAft>
            <a:buClr>
              <a:schemeClr val="bg1"/>
            </a:buClr>
            <a:buNone/>
          </a:pPr>
          <a:r>
            <a:rPr lang="en-US" sz="1800" kern="1200" dirty="0">
              <a:latin typeface="Calibri"/>
              <a:cs typeface="Calibri"/>
            </a:rPr>
            <a:t>Entering Phase II of the Match</a:t>
          </a:r>
        </a:p>
        <a:p>
          <a:pPr marL="0" lvl="0" indent="0" algn="l" defTabSz="800100">
            <a:lnSpc>
              <a:spcPct val="90000"/>
            </a:lnSpc>
            <a:spcBef>
              <a:spcPct val="0"/>
            </a:spcBef>
            <a:spcAft>
              <a:spcPct val="35000"/>
            </a:spcAft>
            <a:buClr>
              <a:schemeClr val="bg1"/>
            </a:buClr>
            <a:buNone/>
          </a:pPr>
          <a:r>
            <a:rPr lang="en-US" sz="1800" kern="1200" dirty="0">
              <a:latin typeface="Calibri"/>
              <a:cs typeface="Calibri"/>
            </a:rPr>
            <a:t>Job Search and Interview Advice</a:t>
          </a:r>
        </a:p>
        <a:p>
          <a:pPr marL="0" lvl="0" indent="0" algn="l" defTabSz="800100">
            <a:lnSpc>
              <a:spcPct val="90000"/>
            </a:lnSpc>
            <a:spcBef>
              <a:spcPct val="0"/>
            </a:spcBef>
            <a:spcAft>
              <a:spcPct val="35000"/>
            </a:spcAft>
            <a:buClr>
              <a:schemeClr val="bg1"/>
            </a:buClr>
            <a:buNone/>
          </a:pPr>
          <a:r>
            <a:rPr lang="en-US" sz="1800" kern="1200" dirty="0">
              <a:latin typeface="Calibri"/>
              <a:cs typeface="Calibri"/>
            </a:rPr>
            <a:t>Student Loan Debt Management 101</a:t>
          </a:r>
        </a:p>
      </dsp:txBody>
      <dsp:txXfrm>
        <a:off x="668998" y="-276156"/>
        <a:ext cx="2489127" cy="3996736"/>
      </dsp:txXfrm>
    </dsp:sp>
    <dsp:sp modelId="{159DB4A7-128A-440B-B314-8F519C5C82BF}">
      <dsp:nvSpPr>
        <dsp:cNvPr id="0" name=""/>
        <dsp:cNvSpPr/>
      </dsp:nvSpPr>
      <dsp:spPr>
        <a:xfrm>
          <a:off x="3365641" y="-276156"/>
          <a:ext cx="3341110" cy="3996736"/>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Clr>
              <a:schemeClr val="bg1"/>
            </a:buClr>
            <a:buNone/>
          </a:pPr>
          <a:r>
            <a:rPr lang="en-US" sz="2800" b="1" kern="1200" dirty="0">
              <a:solidFill>
                <a:schemeClr val="accent2"/>
              </a:solidFill>
              <a:latin typeface="Calibri"/>
              <a:cs typeface="Calibri"/>
            </a:rPr>
            <a:t>Resident</a:t>
          </a:r>
          <a:endParaRPr lang="en-US" sz="2000" b="1" kern="1200" dirty="0">
            <a:solidFill>
              <a:schemeClr val="accent2"/>
            </a:solidFill>
            <a:latin typeface="Calibri"/>
            <a:cs typeface="Calibri"/>
          </a:endParaRPr>
        </a:p>
      </dsp:txBody>
      <dsp:txXfrm rot="16200000">
        <a:off x="2061091" y="1028394"/>
        <a:ext cx="3277323" cy="668222"/>
      </dsp:txXfrm>
    </dsp:sp>
    <dsp:sp modelId="{AB9DF1E1-0B90-4CE7-A609-E8460053534A}">
      <dsp:nvSpPr>
        <dsp:cNvPr id="0" name=""/>
        <dsp:cNvSpPr/>
      </dsp:nvSpPr>
      <dsp:spPr>
        <a:xfrm rot="5400000">
          <a:off x="3139284" y="2427412"/>
          <a:ext cx="506426" cy="501166"/>
        </a:xfrm>
        <a:prstGeom prst="flowChartExtract">
          <a:avLst/>
        </a:prstGeom>
        <a:solidFill>
          <a:schemeClr val="accent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8213A3-048B-4909-9A5B-2DE0B4450A8B}">
      <dsp:nvSpPr>
        <dsp:cNvPr id="0" name=""/>
        <dsp:cNvSpPr/>
      </dsp:nvSpPr>
      <dsp:spPr>
        <a:xfrm>
          <a:off x="4033863" y="-276156"/>
          <a:ext cx="2489127" cy="3996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a:lnSpc>
              <a:spcPct val="90000"/>
            </a:lnSpc>
            <a:spcBef>
              <a:spcPct val="0"/>
            </a:spcBef>
            <a:spcAft>
              <a:spcPct val="35000"/>
            </a:spcAft>
            <a:buFont typeface="Arial" panose="020B0604020202020204" pitchFamily="34" charset="0"/>
            <a:buNone/>
          </a:pPr>
          <a:endParaRPr lang="en-US" sz="1800" kern="1200" dirty="0">
            <a:latin typeface="Calibri"/>
            <a:cs typeface="Calibri"/>
          </a:endParaRP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CV Transition Toolkit</a:t>
          </a: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Residency Project Templates</a:t>
          </a: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Research Resource Center</a:t>
          </a: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Mentorship Resources</a:t>
          </a: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Personal Financial Management</a:t>
          </a:r>
        </a:p>
        <a:p>
          <a:pPr marL="0" lvl="0" indent="0" algn="l" defTabSz="800100">
            <a:lnSpc>
              <a:spcPct val="90000"/>
            </a:lnSpc>
            <a:spcBef>
              <a:spcPct val="0"/>
            </a:spcBef>
            <a:spcAft>
              <a:spcPct val="35000"/>
            </a:spcAft>
            <a:buFont typeface="Arial" panose="020B0604020202020204" pitchFamily="34" charset="0"/>
            <a:buNone/>
          </a:pPr>
          <a:r>
            <a:rPr lang="en-US" sz="1800" kern="1200" dirty="0">
              <a:latin typeface="Calibri"/>
              <a:cs typeface="Calibri"/>
            </a:rPr>
            <a:t>PGY1 </a:t>
          </a:r>
          <a:r>
            <a:rPr lang="en-US" sz="1800" kern="1200" dirty="0">
              <a:latin typeface="Calibri"/>
              <a:cs typeface="Calibri"/>
              <a:sym typeface="Wingdings" panose="05000000000000000000" pitchFamily="2" charset="2"/>
            </a:rPr>
            <a:t> PGY2 and Residency Workforce Transition Guides</a:t>
          </a:r>
          <a:endParaRPr lang="en-US" sz="1800" kern="1200" dirty="0">
            <a:latin typeface="Calibri"/>
            <a:cs typeface="Calibri"/>
          </a:endParaRPr>
        </a:p>
        <a:p>
          <a:pPr marL="0" lvl="0" indent="0" algn="l" defTabSz="800100">
            <a:lnSpc>
              <a:spcPct val="90000"/>
            </a:lnSpc>
            <a:spcBef>
              <a:spcPct val="0"/>
            </a:spcBef>
            <a:spcAft>
              <a:spcPct val="35000"/>
            </a:spcAft>
            <a:buNone/>
          </a:pPr>
          <a:endParaRPr lang="en-US" sz="1800" kern="1200">
            <a:latin typeface="Calibri"/>
            <a:cs typeface="Calibri"/>
          </a:endParaRPr>
        </a:p>
      </dsp:txBody>
      <dsp:txXfrm>
        <a:off x="4033863" y="-276156"/>
        <a:ext cx="2489127" cy="3996736"/>
      </dsp:txXfrm>
    </dsp:sp>
    <dsp:sp modelId="{3BCE4E32-3724-4A14-BE06-B379B4E6E6D9}">
      <dsp:nvSpPr>
        <dsp:cNvPr id="0" name=""/>
        <dsp:cNvSpPr/>
      </dsp:nvSpPr>
      <dsp:spPr>
        <a:xfrm>
          <a:off x="6885367" y="-276156"/>
          <a:ext cx="3341110" cy="3996736"/>
        </a:xfrm>
        <a:prstGeom prst="roundRect">
          <a:avLst>
            <a:gd name="adj" fmla="val 5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marL="0" lvl="0" indent="0" algn="r" defTabSz="1244600">
            <a:lnSpc>
              <a:spcPct val="90000"/>
            </a:lnSpc>
            <a:spcBef>
              <a:spcPct val="0"/>
            </a:spcBef>
            <a:spcAft>
              <a:spcPct val="35000"/>
            </a:spcAft>
            <a:buNone/>
          </a:pPr>
          <a:r>
            <a:rPr lang="en-US" sz="2800" b="1" kern="1200">
              <a:solidFill>
                <a:schemeClr val="accent2"/>
              </a:solidFill>
              <a:latin typeface="Calibri"/>
              <a:cs typeface="Calibri"/>
            </a:rPr>
            <a:t>New Practitioner</a:t>
          </a:r>
        </a:p>
      </dsp:txBody>
      <dsp:txXfrm rot="16200000">
        <a:off x="5580816" y="1028394"/>
        <a:ext cx="3277323" cy="668222"/>
      </dsp:txXfrm>
    </dsp:sp>
    <dsp:sp modelId="{9FE042A8-CCE7-41DA-A1F7-7127B35BBB33}">
      <dsp:nvSpPr>
        <dsp:cNvPr id="0" name=""/>
        <dsp:cNvSpPr/>
      </dsp:nvSpPr>
      <dsp:spPr>
        <a:xfrm rot="5400000">
          <a:off x="6634996" y="2427414"/>
          <a:ext cx="506426" cy="501166"/>
        </a:xfrm>
        <a:prstGeom prst="flowChartExtract">
          <a:avLst/>
        </a:prstGeom>
        <a:solidFill>
          <a:schemeClr val="accent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9D09D1-73C9-44FE-8253-8BDD0ABF863B}">
      <dsp:nvSpPr>
        <dsp:cNvPr id="0" name=""/>
        <dsp:cNvSpPr/>
      </dsp:nvSpPr>
      <dsp:spPr>
        <a:xfrm>
          <a:off x="7553589" y="-276156"/>
          <a:ext cx="2489127" cy="3996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1722" rIns="0" bIns="0" numCol="1" spcCol="1270" anchor="t" anchorCtr="0">
          <a:noAutofit/>
        </a:bodyPr>
        <a:lstStyle/>
        <a:p>
          <a:pPr marL="0" lvl="0" indent="0" algn="l" defTabSz="800100">
            <a:lnSpc>
              <a:spcPct val="90000"/>
            </a:lnSpc>
            <a:spcBef>
              <a:spcPct val="0"/>
            </a:spcBef>
            <a:spcAft>
              <a:spcPct val="35000"/>
            </a:spcAft>
            <a:buNone/>
          </a:pPr>
          <a:endParaRPr lang="en-US" sz="1800" kern="1200" dirty="0">
            <a:latin typeface="Calibri"/>
            <a:cs typeface="Calibri"/>
          </a:endParaRPr>
        </a:p>
        <a:p>
          <a:pPr marL="0" lvl="0" indent="0" algn="l" defTabSz="800100">
            <a:lnSpc>
              <a:spcPct val="90000"/>
            </a:lnSpc>
            <a:spcBef>
              <a:spcPct val="0"/>
            </a:spcBef>
            <a:spcAft>
              <a:spcPct val="35000"/>
            </a:spcAft>
            <a:buNone/>
          </a:pPr>
          <a:r>
            <a:rPr lang="en-US" sz="1800" kern="1200" dirty="0">
              <a:latin typeface="Calibri"/>
              <a:cs typeface="Calibri"/>
            </a:rPr>
            <a:t>Board Certification Resources and Study Materials</a:t>
          </a:r>
        </a:p>
        <a:p>
          <a:pPr marL="0" lvl="0" indent="0" algn="l" defTabSz="800100">
            <a:lnSpc>
              <a:spcPct val="90000"/>
            </a:lnSpc>
            <a:spcBef>
              <a:spcPct val="0"/>
            </a:spcBef>
            <a:spcAft>
              <a:spcPct val="35000"/>
            </a:spcAft>
            <a:buNone/>
          </a:pPr>
          <a:r>
            <a:rPr lang="en-US" sz="1800" kern="1200" dirty="0">
              <a:latin typeface="Calibri"/>
              <a:cs typeface="Calibri"/>
            </a:rPr>
            <a:t>Preceptor Development Tools</a:t>
          </a:r>
        </a:p>
        <a:p>
          <a:pPr marL="0" lvl="0" indent="0" algn="l" defTabSz="800100">
            <a:lnSpc>
              <a:spcPct val="90000"/>
            </a:lnSpc>
            <a:spcBef>
              <a:spcPct val="0"/>
            </a:spcBef>
            <a:spcAft>
              <a:spcPct val="35000"/>
            </a:spcAft>
            <a:buNone/>
          </a:pPr>
          <a:r>
            <a:rPr lang="en-US" sz="1800" kern="1200" dirty="0">
              <a:latin typeface="Calibri"/>
              <a:cs typeface="Calibri"/>
            </a:rPr>
            <a:t>Live and on demand CE</a:t>
          </a:r>
        </a:p>
        <a:p>
          <a:pPr marL="0" lvl="0" indent="0" algn="l" defTabSz="800100">
            <a:lnSpc>
              <a:spcPct val="90000"/>
            </a:lnSpc>
            <a:spcBef>
              <a:spcPct val="0"/>
            </a:spcBef>
            <a:spcAft>
              <a:spcPct val="35000"/>
            </a:spcAft>
            <a:buNone/>
          </a:pPr>
          <a:r>
            <a:rPr lang="en-US" sz="1800" kern="1200" dirty="0">
              <a:latin typeface="Calibri"/>
              <a:cs typeface="Calibri"/>
            </a:rPr>
            <a:t>Networking Opportunities</a:t>
          </a:r>
        </a:p>
        <a:p>
          <a:pPr marL="0" lvl="0" indent="0" algn="l" defTabSz="800100">
            <a:lnSpc>
              <a:spcPct val="90000"/>
            </a:lnSpc>
            <a:spcBef>
              <a:spcPct val="0"/>
            </a:spcBef>
            <a:spcAft>
              <a:spcPct val="35000"/>
            </a:spcAft>
            <a:buNone/>
          </a:pPr>
          <a:r>
            <a:rPr lang="en-US" sz="1800" kern="1200" dirty="0">
              <a:latin typeface="Calibri"/>
              <a:cs typeface="Calibri"/>
            </a:rPr>
            <a:t>Advice from seasoned practitioners</a:t>
          </a:r>
        </a:p>
        <a:p>
          <a:pPr marL="0" lvl="0" indent="0" algn="l" defTabSz="800100">
            <a:lnSpc>
              <a:spcPct val="90000"/>
            </a:lnSpc>
            <a:spcBef>
              <a:spcPct val="0"/>
            </a:spcBef>
            <a:spcAft>
              <a:spcPct val="35000"/>
            </a:spcAft>
            <a:buNone/>
          </a:pPr>
          <a:r>
            <a:rPr lang="en-US" sz="1800" kern="1200" dirty="0">
              <a:latin typeface="Calibri"/>
              <a:cs typeface="Calibri"/>
            </a:rPr>
            <a:t>Leadership Development</a:t>
          </a:r>
        </a:p>
      </dsp:txBody>
      <dsp:txXfrm>
        <a:off x="7553589" y="-276156"/>
        <a:ext cx="2489127" cy="399673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A13936-C90F-4276-9EAB-ECD2D2DD233C}" type="datetimeFigureOut">
              <a:rPr lang="en-US" smtClean="0"/>
              <a:t>7/17/2026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81132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4565F-4122-4DC6-83B1-8AF3A6C7F4B0}"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6F0D1-6B0F-4FA4-BE1C-DC5B40CC47DC}" type="slidenum">
              <a:rPr lang="en-US" smtClean="0"/>
              <a:t>‹#›</a:t>
            </a:fld>
            <a:endParaRPr lang="en-US"/>
          </a:p>
        </p:txBody>
      </p:sp>
    </p:spTree>
    <p:extLst>
      <p:ext uri="{BB962C8B-B14F-4D97-AF65-F5344CB8AC3E}">
        <p14:creationId xmlns:p14="http://schemas.microsoft.com/office/powerpoint/2010/main" val="308792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ashp.org/-/media/assets/new-practitioner/docs/Sample-Journal-Club-Presentation-Template.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1447f04.na1.hubspotlinks.com/Ctc/V+113/d1447f04/VVGH575t-J2kW6qyvDz40tH8gW5wYw0_5g_fLqN3_3-GH5nXHsW50kH_H6lZ3msW3T9StQ30HQcdW7dhSkt1mXjqZV6GqHp4YfgJvW7t5fFs3nTJB4W6YjCGK1TKdKjW5h0xQ21N4JyjW3MrsTV8chd55W2klJtv4yw5zMVpC0HJ63V7BCW1lp38V5rLK3XW3xNLQT766lS0W7p2Tc73JX8kVW8XV8Zw1vjhk3W6blGGh6G3NszW2zlncq8rVj07Vx6HPQ14vVsxW4JWNWX315b4dTdmzC14ZQtcW2JgZQN2_yLBjW4-4bxL5nYjcLN8lBL2SW4z_DN6sl6p-ydjtXW7X30YR42NhWHW41TXFZ7cY-QLW5mmzn64NnJBNN7tNTglhgntvN6gZFQwCHZmMW35LCLY4MMj57W3GVM-59gvRF7N6jqpSD9bKr1W61qB6L8jP11-W55ZB4x3H4kvBf93h8rg04"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d1447f04.na1.hubspotlinks.com/Ctc/V+113/d1447f04/VVGH575t-J2kW6qyvDz40tH8gW5wYw0_5g_fLqN3_3-Hg5nXHsW69t95C6lZ3p0W8ChbVq3H9nLKW2Wrk9K3DkdryW202_f-2Mp9MVW2bnbkw79N3hDW8s6zKV2p-tzsW4HgMMq6VGh5ZN69Lbt5hqkjpVGxpdl8FfqmKW1dZh2R36cfJgVnSsvQ7RjWpWW4RL8RZ2mb1xrV2mtP_2nXHLyN7TVnTH7SQwRW1JNpK14P8tT8TRfMz2GLtlbVb-q4B81Vqb0W4tkxLf1KJS1BW5n5Dbx6Q1QZVW5m4N-F4j3_t6VZq0Cg60fYRBW5C1dVw4b2H4vW3GgwxN91-XNJW4vxxp63FyhWnW1sKNKJ7lHgFhW1Tfwpj8PbH8SW4nW1Nc4MHrcVW6SlcQC4lbvKNW7CXQSq8ggXjBW5nM5m12hFGsdW1Tnf6R39P4NPW6tLw_V1mBgG_W2dskQ92n0MYzW6fx9XW3KcMZvW14JBdD6-LbKpW2tf99l4NgN1MW3HWt-_1hqJ6FdbKMh604"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rpharmacist.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9C535B-6687-4D2F-82C8-B18C20F824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9851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too late</a:t>
            </a:r>
          </a:p>
          <a:p>
            <a:r>
              <a:rPr lang="en-US" dirty="0"/>
              <a:t>ASHP member as a student but regret not being more involved knowing now what I know</a:t>
            </a:r>
          </a:p>
        </p:txBody>
      </p:sp>
      <p:sp>
        <p:nvSpPr>
          <p:cNvPr id="4" name="Slide Number Placeholder 3"/>
          <p:cNvSpPr>
            <a:spLocks noGrp="1"/>
          </p:cNvSpPr>
          <p:nvPr>
            <p:ph type="sldNum" sz="quarter" idx="5"/>
          </p:nvPr>
        </p:nvSpPr>
        <p:spPr/>
        <p:txBody>
          <a:bodyPr/>
          <a:lstStyle/>
          <a:p>
            <a:fld id="{4726F0D1-6B0F-4FA4-BE1C-DC5B40CC47DC}" type="slidenum">
              <a:rPr lang="en-US" smtClean="0"/>
              <a:t>10</a:t>
            </a:fld>
            <a:endParaRPr lang="en-US"/>
          </a:p>
        </p:txBody>
      </p:sp>
    </p:spTree>
    <p:extLst>
      <p:ext uri="{BB962C8B-B14F-4D97-AF65-F5344CB8AC3E}">
        <p14:creationId xmlns:p14="http://schemas.microsoft.com/office/powerpoint/2010/main" val="268341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r>
              <a:rPr lang="en-US" sz="1200" b="1" kern="1200" dirty="0">
                <a:solidFill>
                  <a:schemeClr val="tx1"/>
                </a:solidFill>
                <a:effectLst/>
                <a:latin typeface="+mn-lt"/>
                <a:ea typeface="+mn-ea"/>
                <a:cs typeface="+mn-cs"/>
              </a:rPr>
              <a:t>ASHP provides you personal connections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dirty="0"/>
              <a:t>Opportunity to collaborate, meet, and connect with people across the country</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Pharmacy is a small world - Join a national network with possibilities for opportunities, collaborations, and connections to meet future employers or residency directors, and co-workers </a:t>
            </a:r>
          </a:p>
          <a:p>
            <a:pPr lvl="0" fontAlgn="base"/>
            <a:endParaRPr lang="en-US" sz="1200"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Clinical career</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dirty="0"/>
              <a:t>Learn more about advanced pharmacy specialties and how to prepare for your career goals </a:t>
            </a:r>
          </a:p>
          <a:p>
            <a:pPr lvl="0" fontAlgn="base"/>
            <a:endParaRPr lang="en-US" sz="1200"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Residency</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Ashp</a:t>
            </a:r>
            <a:r>
              <a:rPr lang="en-US" sz="1200" kern="1200" dirty="0">
                <a:solidFill>
                  <a:schemeClr val="tx1"/>
                </a:solidFill>
                <a:effectLst/>
                <a:latin typeface="+mn-lt"/>
                <a:ea typeface="+mn-ea"/>
                <a:cs typeface="+mn-cs"/>
              </a:rPr>
              <a:t> is leader in residency prep and training, and clinical </a:t>
            </a:r>
            <a:r>
              <a:rPr lang="en-US" sz="1200" kern="1200" dirty="0" err="1">
                <a:solidFill>
                  <a:schemeClr val="tx1"/>
                </a:solidFill>
                <a:effectLst/>
                <a:latin typeface="+mn-lt"/>
                <a:ea typeface="+mn-ea"/>
                <a:cs typeface="+mn-cs"/>
              </a:rPr>
              <a:t>specialities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tools on the website, roundtable events </a:t>
            </a:r>
            <a:r>
              <a:rPr lang="en-US" sz="1200" kern="1200" dirty="0" err="1">
                <a:solidFill>
                  <a:schemeClr val="tx1"/>
                </a:solidFill>
                <a:effectLst/>
                <a:latin typeface="+mn-lt"/>
                <a:ea typeface="+mn-ea"/>
                <a:cs typeface="+mn-cs"/>
              </a:rPr>
              <a:t>esp</a:t>
            </a:r>
            <a:r>
              <a:rPr lang="en-US" sz="1200" kern="1200" dirty="0">
                <a:solidFill>
                  <a:schemeClr val="tx1"/>
                </a:solidFill>
                <a:effectLst/>
                <a:latin typeface="+mn-lt"/>
                <a:ea typeface="+mn-ea"/>
                <a:cs typeface="+mn-cs"/>
              </a:rPr>
              <a:t> Phase I and Phase II </a:t>
            </a:r>
          </a:p>
          <a:p>
            <a:pPr lvl="0" fontAlgn="base"/>
            <a:endParaRPr lang="en-US" sz="1200"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Skills </a:t>
            </a:r>
          </a:p>
          <a:p>
            <a:pPr lvl="0" fontAlgn="base"/>
            <a:r>
              <a:rPr lang="en-US" sz="1200" kern="1200" dirty="0">
                <a:solidFill>
                  <a:schemeClr val="tx1"/>
                </a:solidFill>
                <a:effectLst/>
                <a:latin typeface="+mn-lt"/>
                <a:ea typeface="+mn-ea"/>
                <a:cs typeface="+mn-cs"/>
              </a:rPr>
              <a:t>Prepares students for practical leadership skills (professional development/power skills/career readiness) </a:t>
            </a:r>
            <a:endParaRPr lang="en-US" sz="1400" kern="1200" dirty="0">
              <a:solidFill>
                <a:schemeClr val="tx1"/>
              </a:solidFill>
              <a:effectLst/>
              <a:latin typeface="+mn-lt"/>
              <a:ea typeface="+mn-ea"/>
              <a:cs typeface="+mn-cs"/>
            </a:endParaRPr>
          </a:p>
          <a:p>
            <a:pPr lvl="1" fontAlgn="base"/>
            <a:r>
              <a:rPr lang="en-US" sz="1200" kern="1200" dirty="0">
                <a:solidFill>
                  <a:schemeClr val="tx1"/>
                </a:solidFill>
                <a:effectLst/>
                <a:latin typeface="+mn-lt"/>
                <a:ea typeface="+mn-ea"/>
                <a:cs typeface="+mn-cs"/>
              </a:rPr>
              <a:t>Leadership training </a:t>
            </a:r>
            <a:endParaRPr lang="en-US" sz="1400" kern="1200" dirty="0">
              <a:solidFill>
                <a:schemeClr val="tx1"/>
              </a:solidFill>
              <a:effectLst/>
              <a:latin typeface="+mn-lt"/>
              <a:ea typeface="+mn-ea"/>
              <a:cs typeface="+mn-cs"/>
            </a:endParaRPr>
          </a:p>
          <a:p>
            <a:pPr lvl="1" fontAlgn="base"/>
            <a:r>
              <a:rPr lang="en-US" sz="1200" kern="1200" dirty="0">
                <a:solidFill>
                  <a:schemeClr val="tx1"/>
                </a:solidFill>
                <a:effectLst/>
                <a:latin typeface="+mn-lt"/>
                <a:ea typeface="+mn-ea"/>
                <a:cs typeface="+mn-cs"/>
              </a:rPr>
              <a:t>CV &amp; interview prep</a:t>
            </a:r>
            <a:endParaRPr lang="en-US" sz="1400" kern="1200" dirty="0">
              <a:solidFill>
                <a:schemeClr val="tx1"/>
              </a:solidFill>
              <a:effectLst/>
              <a:latin typeface="+mn-lt"/>
              <a:ea typeface="+mn-ea"/>
              <a:cs typeface="+mn-cs"/>
            </a:endParaRPr>
          </a:p>
          <a:p>
            <a:pPr lvl="1" fontAlgn="base"/>
            <a:r>
              <a:rPr lang="en-US" sz="1200" kern="1200" dirty="0">
                <a:solidFill>
                  <a:schemeClr val="tx1"/>
                </a:solidFill>
                <a:effectLst/>
                <a:latin typeface="+mn-lt"/>
                <a:ea typeface="+mn-ea"/>
                <a:cs typeface="+mn-cs"/>
              </a:rPr>
              <a:t>Public speaking/communication (elevator pitch, networking with genuine intention, interviewing)</a:t>
            </a:r>
            <a:endParaRPr lang="en-US" sz="1400" kern="1200" dirty="0">
              <a:solidFill>
                <a:schemeClr val="tx1"/>
              </a:solidFill>
              <a:effectLst/>
              <a:latin typeface="+mn-lt"/>
              <a:ea typeface="+mn-ea"/>
              <a:cs typeface="+mn-cs"/>
            </a:endParaRPr>
          </a:p>
          <a:p>
            <a:pPr lvl="1" fontAlgn="base"/>
            <a:r>
              <a:rPr lang="en-US" sz="1200" kern="1200" dirty="0">
                <a:solidFill>
                  <a:schemeClr val="tx1"/>
                </a:solidFill>
                <a:effectLst/>
                <a:latin typeface="+mn-lt"/>
                <a:ea typeface="+mn-ea"/>
                <a:cs typeface="+mn-cs"/>
              </a:rPr>
              <a:t>Advocacy   </a:t>
            </a:r>
            <a:endParaRPr lang="en-US" sz="1400" b="0" kern="1200" dirty="0">
              <a:solidFill>
                <a:schemeClr val="tx1"/>
              </a:solidFill>
              <a:effectLst/>
              <a:latin typeface="+mn-lt"/>
              <a:ea typeface="+mn-ea"/>
              <a:cs typeface="+mn-cs"/>
            </a:endParaRPr>
          </a:p>
          <a:p>
            <a:pPr lvl="1" fontAlgn="base"/>
            <a:endParaRPr lang="en-US" sz="1400" b="0" kern="1200" dirty="0">
              <a:solidFill>
                <a:schemeClr val="tx1"/>
              </a:solidFill>
              <a:effectLst/>
              <a:latin typeface="+mn-lt"/>
              <a:ea typeface="+mn-ea"/>
              <a:cs typeface="+mn-cs"/>
            </a:endParaRPr>
          </a:p>
          <a:p>
            <a:pPr lvl="1" fontAlgn="base"/>
            <a:r>
              <a:rPr lang="en-US" sz="1600" b="1" dirty="0"/>
              <a:t>Voice</a:t>
            </a:r>
          </a:p>
          <a:p>
            <a:pPr lvl="1" fontAlgn="base"/>
            <a:r>
              <a:rPr lang="en-US" sz="1600" b="0" dirty="0"/>
              <a:t>Advance the profession</a:t>
            </a:r>
          </a:p>
          <a:p>
            <a:pPr lvl="1" fontAlgn="base"/>
            <a:r>
              <a:rPr lang="en-US" dirty="0"/>
              <a:t>Advocacy. Be a part of advancing the profession</a:t>
            </a:r>
          </a:p>
          <a:p>
            <a:pPr lvl="1" fontAlgn="base"/>
            <a:endParaRPr lang="en-US" dirty="0"/>
          </a:p>
          <a:p>
            <a:pPr marL="457200" marR="0" lvl="1" indent="0" algn="l" defTabSz="914400" rtl="0" eaLnBrk="1" fontAlgn="base" latinLnBrk="0" hangingPunct="1">
              <a:lnSpc>
                <a:spcPct val="100000"/>
              </a:lnSpc>
              <a:spcBef>
                <a:spcPts val="0"/>
              </a:spcBef>
              <a:spcAft>
                <a:spcPts val="0"/>
              </a:spcAft>
              <a:buClrTx/>
              <a:buSzTx/>
              <a:buFontTx/>
              <a:buNone/>
              <a:tabLst/>
              <a:defRPr/>
            </a:pPr>
            <a:r>
              <a:rPr lang="en-US" sz="1200" b="1" dirty="0">
                <a:latin typeface="Franklin Gothic Book" panose="020B0503020102020204" pitchFamily="34" charset="0"/>
              </a:rPr>
              <a:t>Stay up to date on industry trends</a:t>
            </a:r>
          </a:p>
          <a:p>
            <a:pPr marL="457200" marR="0" lvl="1" indent="0" algn="l" defTabSz="914400" rtl="0" eaLnBrk="1" fontAlgn="base" latinLnBrk="0" hangingPunct="1">
              <a:lnSpc>
                <a:spcPct val="100000"/>
              </a:lnSpc>
              <a:spcBef>
                <a:spcPts val="0"/>
              </a:spcBef>
              <a:spcAft>
                <a:spcPts val="0"/>
              </a:spcAft>
              <a:buClrTx/>
              <a:buSzTx/>
              <a:buFontTx/>
              <a:buNone/>
              <a:tabLst/>
              <a:defRPr/>
            </a:pPr>
            <a:r>
              <a:rPr lang="en-US" sz="1200" dirty="0">
                <a:latin typeface="Franklin Gothic Book" panose="020B0503020102020204" pitchFamily="34" charset="0"/>
              </a:rPr>
              <a:t>know what’s happening on the federal level, scope of practice issues, changes in guidelines, sharing of best practices</a:t>
            </a:r>
            <a:endParaRPr lang="en-US" sz="1800" dirty="0"/>
          </a:p>
          <a:p>
            <a:pPr lvl="1" fontAlgn="base"/>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8111BD-F2AE-4D92-9DCF-5A13BA8437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2722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ASHP is here for you during</a:t>
            </a:r>
            <a:r>
              <a:rPr lang="en-US" baseline="0" dirty="0"/>
              <a:t> each step of your professional journey</a:t>
            </a:r>
          </a:p>
          <a:p>
            <a:pPr marL="171450" indent="-171450">
              <a:buFont typeface="Arial" panose="020B0604020202020204" pitchFamily="34" charset="0"/>
              <a:buChar char="•"/>
            </a:pPr>
            <a:r>
              <a:rPr lang="en-US" baseline="0" dirty="0"/>
              <a:t>Highlighted here are a few of the many resources that are available to our ASHP members</a:t>
            </a:r>
          </a:p>
          <a:p>
            <a:pPr marL="171450" indent="-171450">
              <a:buFont typeface="Arial" panose="020B0604020202020204" pitchFamily="34" charset="0"/>
              <a:buChar char="•"/>
            </a:pPr>
            <a:r>
              <a:rPr lang="en-US" baseline="0" dirty="0"/>
              <a:t>The next few slides I am going to highlight a few resources I think could be useful now, and as you prepare for what is next after pharmacy school</a:t>
            </a:r>
          </a:p>
          <a:p>
            <a:pPr marL="171450" indent="-171450">
              <a:buFont typeface="Arial" panose="020B0604020202020204" pitchFamily="34" charset="0"/>
              <a:buChar char="•"/>
            </a:pPr>
            <a:r>
              <a:rPr lang="en-US" baseline="0" dirty="0"/>
              <a:t>CV transition guide</a:t>
            </a:r>
            <a:endParaRPr lang="en-US" dirty="0"/>
          </a:p>
        </p:txBody>
      </p:sp>
      <p:sp>
        <p:nvSpPr>
          <p:cNvPr id="4" name="Slide Number Placeholder 3"/>
          <p:cNvSpPr>
            <a:spLocks noGrp="1"/>
          </p:cNvSpPr>
          <p:nvPr>
            <p:ph type="sldNum" sz="quarter" idx="5"/>
          </p:nvPr>
        </p:nvSpPr>
        <p:spPr/>
        <p:txBody>
          <a:bodyPr/>
          <a:lstStyle/>
          <a:p>
            <a:fld id="{38020DEC-8BF8-43B2-B445-FCB38341E7E7}" type="slidenum">
              <a:rPr lang="en-US" smtClean="0"/>
              <a:t>12</a:t>
            </a:fld>
            <a:endParaRPr lang="en-US"/>
          </a:p>
        </p:txBody>
      </p:sp>
    </p:spTree>
    <p:extLst>
      <p:ext uri="{BB962C8B-B14F-4D97-AF65-F5344CB8AC3E}">
        <p14:creationId xmlns:p14="http://schemas.microsoft.com/office/powerpoint/2010/main" val="2237808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Arial" pitchFamily="34" charset="0"/>
              </a:rPr>
              <a:t>Once you’re a member, as a student you become part of the pharmacy student forum.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Arial" pitchFamily="34" charset="0"/>
              </a:rPr>
              <a:t>Forums are communities for colleagues in a similar career demographic and automatic membership occurs for students, technicians, and new practitioners. May also be involved in the Sections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Arial" pitchFamily="34" charset="0"/>
              </a:rPr>
              <a:t>I think of PSF it as ASHP’s pharmacy home for students. </a:t>
            </a:r>
            <a:r>
              <a:rPr lang="en-US" sz="1200" b="0" dirty="0"/>
              <a:t>The</a:t>
            </a:r>
            <a:r>
              <a:rPr lang="en-US" sz="1200" b="0" baseline="0" dirty="0"/>
              <a:t> PSF</a:t>
            </a:r>
            <a:r>
              <a:rPr lang="en-US" sz="1200" b="0" dirty="0"/>
              <a:t> represents student pharmacists, to provide professional development resources, and develop an engaged community that will lead and advocate for the pharmacy profession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Arial" pitchFamily="34" charset="0"/>
              </a:rPr>
              <a:t>Once you’ve graduated from pharmacy school you would automatically be a part of the new practitioner forum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Arial" pitchFamily="34" charset="0"/>
              </a:rPr>
              <a:t>Your membership also allows you to join 9 different sections. </a:t>
            </a:r>
            <a:r>
              <a:rPr lang="en-US" altLang="en-US" b="1" dirty="0">
                <a:latin typeface="Arial" pitchFamily="34" charset="0"/>
              </a:rPr>
              <a:t>Self-select.</a:t>
            </a:r>
            <a:r>
              <a:rPr lang="en-US" altLang="en-US" dirty="0">
                <a:latin typeface="Arial" pitchFamily="34" charset="0"/>
              </a:rPr>
              <a:t> ASHP’s Sections are communities where colleagues who share similar practice-interests are able to network and share ideas. </a:t>
            </a:r>
          </a:p>
          <a:p>
            <a:pPr marL="171450" indent="-171450" eaLnBrk="1" hangingPunct="1">
              <a:buFont typeface="Arial" panose="020B0604020202020204" pitchFamily="34" charset="0"/>
              <a:buChar char="•"/>
            </a:pPr>
            <a:endParaRPr lang="en-US" altLang="en-US" dirty="0">
              <a:latin typeface="Arial" pitchFamily="34" charset="0"/>
            </a:endParaRPr>
          </a:p>
        </p:txBody>
      </p:sp>
      <p:sp>
        <p:nvSpPr>
          <p:cNvPr id="4" name="Slide Number Placeholder 3"/>
          <p:cNvSpPr>
            <a:spLocks noGrp="1"/>
          </p:cNvSpPr>
          <p:nvPr>
            <p:ph type="sldNum" sz="quarter" idx="10"/>
          </p:nvPr>
        </p:nvSpPr>
        <p:spPr/>
        <p:txBody>
          <a:bodyPr/>
          <a:lstStyle/>
          <a:p>
            <a:fld id="{7C8111BD-F2AE-4D92-9DCF-5A13BA8437B8}" type="slidenum">
              <a:rPr lang="en-US" smtClean="0"/>
              <a:t>13</a:t>
            </a:fld>
            <a:endParaRPr lang="en-US"/>
          </a:p>
        </p:txBody>
      </p:sp>
    </p:spTree>
    <p:extLst>
      <p:ext uri="{BB962C8B-B14F-4D97-AF65-F5344CB8AC3E}">
        <p14:creationId xmlns:p14="http://schemas.microsoft.com/office/powerpoint/2010/main" val="740525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1E98-32E7-5041-AFB3-8949F30E1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91BB8-BCFC-3E86-76AA-EFA120BB01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3660A-653B-1A74-55D9-E470EFDA44CC}"/>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can learn more about the PSF on our website. It has many links as you can see to our programs and resources.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I’m going to go over some of the key member benefits that you have</a:t>
            </a:r>
          </a:p>
          <a:p>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B23F38C7-73F7-0221-F738-3D2C97016B59}"/>
              </a:ext>
            </a:extLst>
          </p:cNvPr>
          <p:cNvSpPr>
            <a:spLocks noGrp="1"/>
          </p:cNvSpPr>
          <p:nvPr>
            <p:ph type="sldNum" sz="quarter" idx="5"/>
          </p:nvPr>
        </p:nvSpPr>
        <p:spPr/>
        <p:txBody>
          <a:bodyPr/>
          <a:lstStyle/>
          <a:p>
            <a:fld id="{4726F0D1-6B0F-4FA4-BE1C-DC5B40CC47DC}" type="slidenum">
              <a:rPr lang="en-US" smtClean="0"/>
              <a:t>14</a:t>
            </a:fld>
            <a:endParaRPr lang="en-US"/>
          </a:p>
        </p:txBody>
      </p:sp>
    </p:spTree>
    <p:extLst>
      <p:ext uri="{BB962C8B-B14F-4D97-AF65-F5344CB8AC3E}">
        <p14:creationId xmlns:p14="http://schemas.microsoft.com/office/powerpoint/2010/main" val="3396623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0556-EE3E-22D2-19D7-7BC7EF9F3D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BD9D4-11D0-2433-DA14-9D337B5F6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EA5715-823C-2857-AC66-2070E6B344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have so many resources, tools, activities, and programs for students. I could be here for ages if I tried to share all of them. I’m going to give you some big highlights but also to give you a glimpse of how we have many different avenues so that everyone can find something that interests them and meet their needs</a:t>
            </a:r>
          </a:p>
          <a:p>
            <a:endParaRPr lang="en-US" dirty="0"/>
          </a:p>
          <a:p>
            <a:r>
              <a:rPr lang="en-US" dirty="0"/>
              <a:t>4 big buckets</a:t>
            </a:r>
          </a:p>
        </p:txBody>
      </p:sp>
      <p:sp>
        <p:nvSpPr>
          <p:cNvPr id="4" name="Slide Number Placeholder 3">
            <a:extLst>
              <a:ext uri="{FF2B5EF4-FFF2-40B4-BE49-F238E27FC236}">
                <a16:creationId xmlns:a16="http://schemas.microsoft.com/office/drawing/2014/main" id="{EA15222F-1304-FACB-E5EC-591988E4A926}"/>
              </a:ext>
            </a:extLst>
          </p:cNvPr>
          <p:cNvSpPr>
            <a:spLocks noGrp="1"/>
          </p:cNvSpPr>
          <p:nvPr>
            <p:ph type="sldNum" sz="quarter" idx="5"/>
          </p:nvPr>
        </p:nvSpPr>
        <p:spPr/>
        <p:txBody>
          <a:bodyPr/>
          <a:lstStyle/>
          <a:p>
            <a:fld id="{4726F0D1-6B0F-4FA4-BE1C-DC5B40CC47DC}" type="slidenum">
              <a:rPr lang="en-US" smtClean="0"/>
              <a:t>15</a:t>
            </a:fld>
            <a:endParaRPr lang="en-US"/>
          </a:p>
        </p:txBody>
      </p:sp>
    </p:spTree>
    <p:extLst>
      <p:ext uri="{BB962C8B-B14F-4D97-AF65-F5344CB8AC3E}">
        <p14:creationId xmlns:p14="http://schemas.microsoft.com/office/powerpoint/2010/main" val="37115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AGs, from NPF, and other pharmacist AG </a:t>
            </a:r>
          </a:p>
        </p:txBody>
      </p:sp>
      <p:sp>
        <p:nvSpPr>
          <p:cNvPr id="4" name="Slide Number Placeholder 3"/>
          <p:cNvSpPr>
            <a:spLocks noGrp="1"/>
          </p:cNvSpPr>
          <p:nvPr>
            <p:ph type="sldNum" sz="quarter" idx="5"/>
          </p:nvPr>
        </p:nvSpPr>
        <p:spPr/>
        <p:txBody>
          <a:bodyPr/>
          <a:lstStyle/>
          <a:p>
            <a:fld id="{4726F0D1-6B0F-4FA4-BE1C-DC5B40CC47DC}" type="slidenum">
              <a:rPr lang="en-US" smtClean="0"/>
              <a:t>16</a:t>
            </a:fld>
            <a:endParaRPr lang="en-US"/>
          </a:p>
        </p:txBody>
      </p:sp>
    </p:spTree>
    <p:extLst>
      <p:ext uri="{BB962C8B-B14F-4D97-AF65-F5344CB8AC3E}">
        <p14:creationId xmlns:p14="http://schemas.microsoft.com/office/powerpoint/2010/main" val="4119003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72ABF-296C-6B99-B467-A6584F802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024C3-13D4-3F8E-B5AC-660B91167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B2948-AE54-B3ED-DCB8-83425BF8E341}"/>
              </a:ext>
            </a:extLst>
          </p:cNvPr>
          <p:cNvSpPr>
            <a:spLocks noGrp="1"/>
          </p:cNvSpPr>
          <p:nvPr>
            <p:ph type="body" idx="1"/>
          </p:nvPr>
        </p:nvSpPr>
        <p:spPr/>
        <p:txBody>
          <a:bodyPr/>
          <a:lstStyle/>
          <a:p>
            <a:r>
              <a:rPr lang="en-US" dirty="0"/>
              <a:t>Low cost $49 as a member</a:t>
            </a:r>
          </a:p>
        </p:txBody>
      </p:sp>
      <p:sp>
        <p:nvSpPr>
          <p:cNvPr id="4" name="Slide Number Placeholder 3">
            <a:extLst>
              <a:ext uri="{FF2B5EF4-FFF2-40B4-BE49-F238E27FC236}">
                <a16:creationId xmlns:a16="http://schemas.microsoft.com/office/drawing/2014/main" id="{783AE6E6-4B7A-DAEB-6FDB-D417CE5F4E6B}"/>
              </a:ext>
            </a:extLst>
          </p:cNvPr>
          <p:cNvSpPr>
            <a:spLocks noGrp="1"/>
          </p:cNvSpPr>
          <p:nvPr>
            <p:ph type="sldNum" sz="quarter" idx="5"/>
          </p:nvPr>
        </p:nvSpPr>
        <p:spPr/>
        <p:txBody>
          <a:bodyPr/>
          <a:lstStyle/>
          <a:p>
            <a:fld id="{4726F0D1-6B0F-4FA4-BE1C-DC5B40CC47DC}" type="slidenum">
              <a:rPr lang="en-US" smtClean="0"/>
              <a:t>17</a:t>
            </a:fld>
            <a:endParaRPr lang="en-US"/>
          </a:p>
        </p:txBody>
      </p:sp>
    </p:spTree>
    <p:extLst>
      <p:ext uri="{BB962C8B-B14F-4D97-AF65-F5344CB8AC3E}">
        <p14:creationId xmlns:p14="http://schemas.microsoft.com/office/powerpoint/2010/main" val="3151513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35584-50B2-F7E5-EF48-1DDD4E0B4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1FEEE-E4D2-7F6D-C26D-9CDCE643C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4CC9D-17A9-D4D8-AA73-A5A0B30A6C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D0A46-8982-81C4-4427-B2EC21F77075}"/>
              </a:ext>
            </a:extLst>
          </p:cNvPr>
          <p:cNvSpPr>
            <a:spLocks noGrp="1"/>
          </p:cNvSpPr>
          <p:nvPr>
            <p:ph type="sldNum" sz="quarter" idx="5"/>
          </p:nvPr>
        </p:nvSpPr>
        <p:spPr/>
        <p:txBody>
          <a:bodyPr/>
          <a:lstStyle/>
          <a:p>
            <a:fld id="{4726F0D1-6B0F-4FA4-BE1C-DC5B40CC47DC}" type="slidenum">
              <a:rPr lang="en-US" smtClean="0"/>
              <a:t>18</a:t>
            </a:fld>
            <a:endParaRPr lang="en-US"/>
          </a:p>
        </p:txBody>
      </p:sp>
    </p:spTree>
    <p:extLst>
      <p:ext uri="{BB962C8B-B14F-4D97-AF65-F5344CB8AC3E}">
        <p14:creationId xmlns:p14="http://schemas.microsoft.com/office/powerpoint/2010/main" val="2620383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EC79C-5286-8BB8-2745-1EEBA31C3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D193D-1FC7-4C4C-28A6-F5987D8D0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0A274-B701-B824-B2A6-895B8FD8FD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CFD218-C6ED-808B-1B59-411371FFBD76}"/>
              </a:ext>
            </a:extLst>
          </p:cNvPr>
          <p:cNvSpPr>
            <a:spLocks noGrp="1"/>
          </p:cNvSpPr>
          <p:nvPr>
            <p:ph type="sldNum" sz="quarter" idx="5"/>
          </p:nvPr>
        </p:nvSpPr>
        <p:spPr/>
        <p:txBody>
          <a:bodyPr/>
          <a:lstStyle/>
          <a:p>
            <a:fld id="{4726F0D1-6B0F-4FA4-BE1C-DC5B40CC47DC}" type="slidenum">
              <a:rPr lang="en-US" smtClean="0"/>
              <a:t>19</a:t>
            </a:fld>
            <a:endParaRPr lang="en-US"/>
          </a:p>
        </p:txBody>
      </p:sp>
    </p:spTree>
    <p:extLst>
      <p:ext uri="{BB962C8B-B14F-4D97-AF65-F5344CB8AC3E}">
        <p14:creationId xmlns:p14="http://schemas.microsoft.com/office/powerpoint/2010/main" val="2142759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ASHP is the collective voice of pharmacists who serve as patient care providers in hospitals, health systems, ambulatory clinics, and other healthcare settings spanning the full spectrum of medication use. </a:t>
            </a:r>
          </a:p>
          <a:p>
            <a:pPr lvl="1"/>
            <a:endParaRPr lang="en-US" dirty="0">
              <a:solidFill>
                <a:schemeClr val="accent1">
                  <a:lumMod val="75000"/>
                </a:schemeClr>
              </a:solidFil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accent1">
                    <a:lumMod val="75000"/>
                  </a:schemeClr>
                </a:solidFill>
              </a:rPr>
              <a:t>Founded in 1942</a:t>
            </a:r>
            <a:r>
              <a:rPr lang="en-US" dirty="0">
                <a:solidFill>
                  <a:schemeClr val="accent1">
                    <a:lumMod val="75000"/>
                  </a:schemeClr>
                </a:solidFill>
                <a:cs typeface="Arial"/>
              </a:rPr>
              <a:t>. </a:t>
            </a:r>
            <a:r>
              <a:rPr lang="en-US" dirty="0"/>
              <a:t>ASHP has championed innovation in pharmacy practice, advanced education and professional development, and served as a steadfast advocate for members and patients For over 80 years</a:t>
            </a:r>
          </a:p>
          <a:p>
            <a:pPr marL="0" indent="0">
              <a:buFont typeface="Arial" panose="020B0604020202020204" pitchFamily="34" charset="0"/>
              <a:buNone/>
              <a:defRPr/>
            </a:pPr>
            <a:endParaRPr lang="en-US" dirty="0"/>
          </a:p>
          <a:p>
            <a:pPr marL="0" indent="0">
              <a:buFont typeface="Arial" panose="020B0604020202020204" pitchFamily="34" charset="0"/>
              <a:buNone/>
              <a:defRPr/>
            </a:pPr>
            <a:r>
              <a:rPr lang="en-US" dirty="0"/>
              <a:t>Notes:</a:t>
            </a:r>
          </a:p>
          <a:p>
            <a:pPr marL="171450" indent="-171450">
              <a:buFont typeface="Arial" panose="020B0604020202020204" pitchFamily="34" charset="0"/>
              <a:buChar char="•"/>
              <a:defRPr/>
            </a:pPr>
            <a:r>
              <a:rPr lang="en-US" dirty="0"/>
              <a:t>In addition, ASHP is the accrediting body for pharmacy residency and technician training programs, and provides comprehensive resources to support pharmacy professionals through every stage of their careers.</a:t>
            </a:r>
          </a:p>
          <a:p>
            <a:pPr marL="171450" indent="-171450">
              <a:buFont typeface="Arial" panose="020B0604020202020204" pitchFamily="34" charset="0"/>
              <a:buChar char="•"/>
              <a:defRPr/>
            </a:pPr>
            <a:endParaRPr lang="en-US" dirty="0">
              <a:latin typeface="Calibri"/>
              <a:cs typeface="Calibri"/>
            </a:endParaRPr>
          </a:p>
          <a:p>
            <a:r>
              <a:rPr lang="en-US" dirty="0">
                <a:solidFill>
                  <a:schemeClr val="accent1">
                    <a:lumMod val="75000"/>
                  </a:schemeClr>
                </a:solidFill>
              </a:rPr>
              <a:t>Headquarters in </a:t>
            </a:r>
            <a:br>
              <a:rPr lang="en-US" dirty="0">
                <a:solidFill>
                  <a:schemeClr val="accent1">
                    <a:lumMod val="75000"/>
                  </a:schemeClr>
                </a:solidFill>
              </a:rPr>
            </a:br>
            <a:r>
              <a:rPr lang="en-US" dirty="0">
                <a:solidFill>
                  <a:schemeClr val="accent1">
                    <a:lumMod val="75000"/>
                  </a:schemeClr>
                </a:solidFill>
              </a:rPr>
              <a:t>Bethesda, MD</a:t>
            </a:r>
            <a:endParaRPr lang="en-US" dirty="0">
              <a:solidFill>
                <a:schemeClr val="accent1">
                  <a:lumMod val="75000"/>
                </a:schemeClr>
              </a:solidFill>
              <a:cs typeface="Arial"/>
            </a:endParaRPr>
          </a:p>
          <a:p>
            <a:r>
              <a:rPr lang="en-US" dirty="0">
                <a:solidFill>
                  <a:schemeClr val="accent1">
                    <a:lumMod val="75000"/>
                  </a:schemeClr>
                </a:solidFill>
              </a:rPr>
              <a:t>200+ Staff</a:t>
            </a:r>
            <a:endParaRPr lang="en-US" dirty="0">
              <a:solidFill>
                <a:schemeClr val="accent1">
                  <a:lumMod val="75000"/>
                </a:schemeClr>
              </a:solidFill>
              <a:cs typeface="Arial"/>
            </a:endParaRPr>
          </a:p>
          <a:p>
            <a:r>
              <a:rPr lang="en-US" dirty="0">
                <a:solidFill>
                  <a:schemeClr val="accent1">
                    <a:lumMod val="75000"/>
                  </a:schemeClr>
                </a:solidFill>
              </a:rPr>
              <a:t>Elected Board of Directors and Officers</a:t>
            </a:r>
            <a:endParaRPr lang="en-US" dirty="0">
              <a:solidFill>
                <a:schemeClr val="accent1">
                  <a:lumMod val="75000"/>
                </a:schemeClr>
              </a:solidFil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indent="-171450">
              <a:buFont typeface="Arial" panose="020B0604020202020204" pitchFamily="34" charset="0"/>
              <a:buChar char="•"/>
              <a:defRPr/>
            </a:pPr>
            <a:endParaRPr lang="en-US" altLang="en-US" dirty="0">
              <a:latin typeface="Arial" pitchFamily="34" charset="0"/>
              <a:cs typeface="Arial" pitchFamily="34" charset="0"/>
            </a:endParaRPr>
          </a:p>
          <a:p>
            <a:pPr marL="171450" indent="-171450">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fld id="{3BA12863-1E7C-4DA5-B10C-6575C462739C}" type="slidenum">
              <a:rPr lang="en-US" smtClean="0"/>
              <a:t>2</a:t>
            </a:fld>
            <a:endParaRPr lang="en-US" dirty="0"/>
          </a:p>
        </p:txBody>
      </p:sp>
    </p:spTree>
    <p:extLst>
      <p:ext uri="{BB962C8B-B14F-4D97-AF65-F5344CB8AC3E}">
        <p14:creationId xmlns:p14="http://schemas.microsoft.com/office/powerpoint/2010/main" val="2881641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**change leadership structure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 (5) and AG (almost 80 opportunities) Councils and Commissions</a:t>
            </a:r>
          </a:p>
          <a:p>
            <a:r>
              <a:rPr lang="en-US" dirty="0"/>
              <a:t>Work on projects for students by students to meet their needs. This includes projects for </a:t>
            </a:r>
            <a:r>
              <a:rPr lang="en-US" dirty="0" err="1"/>
              <a:t>advamceent</a:t>
            </a:r>
            <a:r>
              <a:rPr lang="en-US" dirty="0"/>
              <a:t> of pharmacy practice, tools for SSHPs, residency training, career and leadership development. Ranging from P2-P4s. Applications are currently open</a:t>
            </a:r>
          </a:p>
          <a:p>
            <a:endParaRPr lang="en-US" dirty="0"/>
          </a:p>
          <a:p>
            <a:endParaRPr lang="en-US" dirty="0"/>
          </a:p>
        </p:txBody>
      </p:sp>
      <p:sp>
        <p:nvSpPr>
          <p:cNvPr id="4" name="Slide Number Placeholder 3"/>
          <p:cNvSpPr>
            <a:spLocks noGrp="1"/>
          </p:cNvSpPr>
          <p:nvPr>
            <p:ph type="sldNum" sz="quarter" idx="5"/>
          </p:nvPr>
        </p:nvSpPr>
        <p:spPr/>
        <p:txBody>
          <a:bodyPr/>
          <a:lstStyle/>
          <a:p>
            <a:fld id="{4726F0D1-6B0F-4FA4-BE1C-DC5B40CC47DC}" type="slidenum">
              <a:rPr lang="en-US" smtClean="0"/>
              <a:t>20</a:t>
            </a:fld>
            <a:endParaRPr lang="en-US"/>
          </a:p>
        </p:txBody>
      </p:sp>
    </p:spTree>
    <p:extLst>
      <p:ext uri="{BB962C8B-B14F-4D97-AF65-F5344CB8AC3E}">
        <p14:creationId xmlns:p14="http://schemas.microsoft.com/office/powerpoint/2010/main" val="237233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Sept, close in mid-</a:t>
            </a:r>
            <a:r>
              <a:rPr lang="en-US" dirty="0" err="1">
                <a:cs typeface="Calibri" panose="020F0502020204030204"/>
              </a:rPr>
              <a:t>nov.</a:t>
            </a:r>
            <a:r>
              <a:rPr lang="en-US" dirty="0">
                <a:cs typeface="Calibri" panose="020F0502020204030204"/>
              </a:rPr>
              <a:t> 5 executive committee members. </a:t>
            </a:r>
          </a:p>
          <a:p>
            <a:r>
              <a:rPr lang="en-US" dirty="0">
                <a:cs typeface="Calibri" panose="020F0502020204030204"/>
              </a:rPr>
              <a:t>P4s – have NPF</a:t>
            </a:r>
          </a:p>
          <a:p>
            <a:endParaRPr lang="en-US" dirty="0">
              <a:cs typeface="Calibri" panose="020F0502020204030204"/>
            </a:endParaRPr>
          </a:p>
          <a:p>
            <a:r>
              <a:rPr lang="en-US" dirty="0">
                <a:cs typeface="Calibri" panose="020F0502020204030204"/>
              </a:rPr>
              <a:t>Feb – closes early may. 80 advisory group members. </a:t>
            </a:r>
          </a:p>
          <a:p>
            <a:endParaRPr lang="en-US" dirty="0">
              <a:cs typeface="Calibri" panose="020F0502020204030204"/>
            </a:endParaRPr>
          </a:p>
          <a:p>
            <a:r>
              <a:rPr lang="en-US" dirty="0">
                <a:cs typeface="Calibri" panose="020F0502020204030204"/>
              </a:rPr>
              <a:t>Councils and committees. ASHP has 5 councils, who ae the primary bodies that initiate ASHP policies on professional issues. Policy recommendations are reviewed by the Board of Directors and, ultimately, by the House of Delegates. Councils also advise the Board on ASHP activities within their respective purviews.</a:t>
            </a:r>
          </a:p>
          <a:p>
            <a:r>
              <a:rPr lang="en-US" dirty="0">
                <a:cs typeface="Calibri" panose="020F0502020204030204"/>
              </a:rPr>
              <a:t>Commissions advises the board of directors on items like affiliate relations, credentialing, goals, and technician accreditation </a:t>
            </a:r>
          </a:p>
          <a:p>
            <a:r>
              <a:rPr lang="en-US" dirty="0">
                <a:cs typeface="Calibri" panose="020F0502020204030204"/>
              </a:rPr>
              <a:t>One student rep for council and also serves on commission on affiliate relations </a:t>
            </a:r>
          </a:p>
          <a:p>
            <a:endParaRPr lang="en-US" dirty="0">
              <a:cs typeface="Calibri" panose="020F0502020204030204"/>
            </a:endParaRPr>
          </a:p>
          <a:p>
            <a:r>
              <a:rPr lang="en-US" dirty="0">
                <a:cs typeface="Calibri" panose="020F0502020204030204"/>
              </a:rPr>
              <a:t>These are all application and board appointed positions</a:t>
            </a:r>
          </a:p>
          <a:p>
            <a:endParaRPr lang="en-US" dirty="0">
              <a:cs typeface="Calibri" panose="020F0502020204030204"/>
            </a:endParaRPr>
          </a:p>
          <a:p>
            <a:endParaRPr lang="en-US" dirty="0">
              <a:cs typeface="Calibri" panose="020F0502020204030204"/>
            </a:endParaRPr>
          </a:p>
          <a:p>
            <a:r>
              <a:rPr lang="en-US" dirty="0">
                <a:cs typeface="Calibri" panose="020F0502020204030204"/>
              </a:rPr>
              <a:t>**Spotlight</a:t>
            </a:r>
          </a:p>
          <a:p>
            <a:r>
              <a:rPr lang="en-US" dirty="0">
                <a:cs typeface="Calibri" panose="020F0502020204030204"/>
              </a:rPr>
              <a:t>**</a:t>
            </a:r>
            <a:r>
              <a:rPr lang="en-US">
                <a:cs typeface="Calibri" panose="020F0502020204030204"/>
              </a:rPr>
              <a:t>Engagement Opportunities</a:t>
            </a:r>
          </a:p>
          <a:p>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3BA12863-1E7C-4DA5-B10C-6575C462739C}" type="slidenum">
              <a:rPr lang="en-US" smtClean="0"/>
              <a:t>21</a:t>
            </a:fld>
            <a:endParaRPr lang="en-US"/>
          </a:p>
        </p:txBody>
      </p:sp>
    </p:spTree>
    <p:extLst>
      <p:ext uri="{BB962C8B-B14F-4D97-AF65-F5344CB8AC3E}">
        <p14:creationId xmlns:p14="http://schemas.microsoft.com/office/powerpoint/2010/main" val="2467352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ASHP</a:t>
            </a:r>
            <a:r>
              <a:rPr lang="en-US" baseline="0"/>
              <a:t> is focused on ensuring the next generation of pharmacist are well-prepared to succeed in their career</a:t>
            </a:r>
            <a:endParaRPr lang="en-US"/>
          </a:p>
        </p:txBody>
      </p:sp>
      <p:sp>
        <p:nvSpPr>
          <p:cNvPr id="4" name="Slide Number Placeholder 3"/>
          <p:cNvSpPr>
            <a:spLocks noGrp="1"/>
          </p:cNvSpPr>
          <p:nvPr>
            <p:ph type="sldNum" sz="quarter" idx="10"/>
          </p:nvPr>
        </p:nvSpPr>
        <p:spPr/>
        <p:txBody>
          <a:bodyPr/>
          <a:lstStyle/>
          <a:p>
            <a:fld id="{889C535B-6687-4D2F-82C8-B18C20F82493}" type="slidenum">
              <a:rPr lang="en-US" smtClean="0"/>
              <a:t>22</a:t>
            </a:fld>
            <a:endParaRPr lang="en-US"/>
          </a:p>
        </p:txBody>
      </p:sp>
    </p:spTree>
    <p:extLst>
      <p:ext uri="{BB962C8B-B14F-4D97-AF65-F5344CB8AC3E}">
        <p14:creationId xmlns:p14="http://schemas.microsoft.com/office/powerpoint/2010/main" val="830690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A572D-0A3A-3181-AE23-1EAE7F4E6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96074-05AA-00FA-E5D1-05A987F58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AAC176-40C9-9385-0829-686F0AFDD1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35FB7A-0E82-425C-0406-2762B38DBFA4}"/>
              </a:ext>
            </a:extLst>
          </p:cNvPr>
          <p:cNvSpPr>
            <a:spLocks noGrp="1"/>
          </p:cNvSpPr>
          <p:nvPr>
            <p:ph type="sldNum" sz="quarter" idx="5"/>
          </p:nvPr>
        </p:nvSpPr>
        <p:spPr/>
        <p:txBody>
          <a:bodyPr/>
          <a:lstStyle/>
          <a:p>
            <a:fld id="{4726F0D1-6B0F-4FA4-BE1C-DC5B40CC47DC}" type="slidenum">
              <a:rPr lang="en-US" smtClean="0"/>
              <a:t>23</a:t>
            </a:fld>
            <a:endParaRPr lang="en-US"/>
          </a:p>
        </p:txBody>
      </p:sp>
    </p:spTree>
    <p:extLst>
      <p:ext uri="{BB962C8B-B14F-4D97-AF65-F5344CB8AC3E}">
        <p14:creationId xmlns:p14="http://schemas.microsoft.com/office/powerpoint/2010/main" val="2789351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18466-2361-04BE-2BF5-A0F0BFEFB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1B74D-65EC-3CF9-8DAE-8FA218BB4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50995-AE10-C892-0AC8-6F713F4F5F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022D7D-3C2F-F139-FC0D-984B1FE5EEA6}"/>
              </a:ext>
            </a:extLst>
          </p:cNvPr>
          <p:cNvSpPr>
            <a:spLocks noGrp="1"/>
          </p:cNvSpPr>
          <p:nvPr>
            <p:ph type="sldNum" sz="quarter" idx="10"/>
          </p:nvPr>
        </p:nvSpPr>
        <p:spPr/>
        <p:txBody>
          <a:bodyPr/>
          <a:lstStyle/>
          <a:p>
            <a:fld id="{889C535B-6687-4D2F-82C8-B18C20F82493}" type="slidenum">
              <a:rPr lang="en-US" smtClean="0"/>
              <a:t>24</a:t>
            </a:fld>
            <a:endParaRPr lang="en-US"/>
          </a:p>
        </p:txBody>
      </p:sp>
    </p:spTree>
    <p:extLst>
      <p:ext uri="{BB962C8B-B14F-4D97-AF65-F5344CB8AC3E}">
        <p14:creationId xmlns:p14="http://schemas.microsoft.com/office/powerpoint/2010/main" val="1730253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889C535B-6687-4D2F-82C8-B18C20F82493}" type="slidenum">
              <a:rPr lang="en-US" smtClean="0"/>
              <a:t>25</a:t>
            </a:fld>
            <a:endParaRPr lang="en-US"/>
          </a:p>
        </p:txBody>
      </p:sp>
    </p:spTree>
    <p:extLst>
      <p:ext uri="{BB962C8B-B14F-4D97-AF65-F5344CB8AC3E}">
        <p14:creationId xmlns:p14="http://schemas.microsoft.com/office/powerpoint/2010/main" val="4095311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EA769-65A3-817F-4B5B-005A4E5C1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A282F-4C87-6A11-957A-344CF5360C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F877E2-97FA-F454-F3D6-3829911C1073}"/>
              </a:ext>
            </a:extLst>
          </p:cNvPr>
          <p:cNvSpPr>
            <a:spLocks noGrp="1"/>
          </p:cNvSpPr>
          <p:nvPr>
            <p:ph type="body" idx="1"/>
          </p:nvPr>
        </p:nvSpPr>
        <p:spPr/>
        <p:txBody>
          <a:bodyPr/>
          <a:lstStyle/>
          <a:p>
            <a:r>
              <a:rPr lang="en-US" dirty="0"/>
              <a:t>Workshops predeveloped and can be taught by anyone</a:t>
            </a:r>
          </a:p>
          <a:p>
            <a:endParaRPr lang="en-US" dirty="0"/>
          </a:p>
          <a:p>
            <a:r>
              <a:rPr lang="en-US" dirty="0"/>
              <a:t>Resource to assist </a:t>
            </a:r>
            <a:r>
              <a:rPr lang="en-US" dirty="0" err="1"/>
              <a:t>indiv</a:t>
            </a:r>
            <a:r>
              <a:rPr lang="en-US" dirty="0"/>
              <a:t> have leadership journal club</a:t>
            </a:r>
          </a:p>
          <a:p>
            <a:r>
              <a:rPr lang="en-US" dirty="0"/>
              <a:t>Includes outlines and examples, recommended articles and books</a:t>
            </a:r>
          </a:p>
          <a:p>
            <a:endParaRPr lang="en-US" dirty="0"/>
          </a:p>
          <a:p>
            <a:r>
              <a:rPr lang="en-US" dirty="0"/>
              <a:t>Journal club resources </a:t>
            </a:r>
          </a:p>
          <a:p>
            <a:r>
              <a:rPr lang="en-US" dirty="0">
                <a:ea typeface="+mn-lt"/>
                <a:cs typeface="+mn-lt"/>
              </a:rPr>
              <a:t>Tips for a Standout Journal Club Presentation</a:t>
            </a:r>
          </a:p>
          <a:p>
            <a:r>
              <a:rPr lang="en-US" dirty="0">
                <a:ea typeface="+mn-lt"/>
                <a:cs typeface="+mn-lt"/>
                <a:hlinkClick r:id="rId3"/>
              </a:rPr>
              <a:t>Example</a:t>
            </a:r>
            <a:r>
              <a:rPr lang="en-US" dirty="0">
                <a:cs typeface="Arial"/>
                <a:hlinkClick r:id="rId3"/>
              </a:rPr>
              <a:t> Journal Club Template</a:t>
            </a:r>
            <a:endParaRPr lang="en-US" dirty="0">
              <a:cs typeface="Arial"/>
            </a:endParaRPr>
          </a:p>
          <a:p>
            <a:endParaRPr lang="en-US" dirty="0"/>
          </a:p>
        </p:txBody>
      </p:sp>
      <p:sp>
        <p:nvSpPr>
          <p:cNvPr id="4" name="Slide Number Placeholder 3">
            <a:extLst>
              <a:ext uri="{FF2B5EF4-FFF2-40B4-BE49-F238E27FC236}">
                <a16:creationId xmlns:a16="http://schemas.microsoft.com/office/drawing/2014/main" id="{F496A173-0EED-B1C7-97D5-BF16425CD3B4}"/>
              </a:ext>
            </a:extLst>
          </p:cNvPr>
          <p:cNvSpPr>
            <a:spLocks noGrp="1"/>
          </p:cNvSpPr>
          <p:nvPr>
            <p:ph type="sldNum" sz="quarter" idx="10"/>
          </p:nvPr>
        </p:nvSpPr>
        <p:spPr/>
        <p:txBody>
          <a:bodyPr/>
          <a:lstStyle/>
          <a:p>
            <a:fld id="{889C535B-6687-4D2F-82C8-B18C20F82493}" type="slidenum">
              <a:rPr lang="en-US" smtClean="0"/>
              <a:t>26</a:t>
            </a:fld>
            <a:endParaRPr lang="en-US"/>
          </a:p>
        </p:txBody>
      </p:sp>
    </p:spTree>
    <p:extLst>
      <p:ext uri="{BB962C8B-B14F-4D97-AF65-F5344CB8AC3E}">
        <p14:creationId xmlns:p14="http://schemas.microsoft.com/office/powerpoint/2010/main" val="3601915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Resource Centers to Meet Your Professional Needs</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Your membership</a:t>
            </a:r>
            <a:r>
              <a:rPr lang="en-US" sz="1200" b="0" i="0" kern="1200" baseline="0">
                <a:solidFill>
                  <a:schemeClr val="tx1"/>
                </a:solidFill>
                <a:effectLst/>
                <a:latin typeface="+mn-lt"/>
                <a:ea typeface="+mn-ea"/>
                <a:cs typeface="+mn-cs"/>
              </a:rPr>
              <a:t> </a:t>
            </a:r>
            <a:r>
              <a:rPr lang="en-US" sz="1200" b="0" i="0" kern="1200">
                <a:solidFill>
                  <a:schemeClr val="tx1"/>
                </a:solidFill>
                <a:effectLst/>
                <a:latin typeface="+mn-lt"/>
                <a:ea typeface="+mn-ea"/>
                <a:cs typeface="+mn-cs"/>
              </a:rPr>
              <a:t>grants you access to every resource on the website. </a:t>
            </a:r>
            <a:endParaRPr lang="en-US"/>
          </a:p>
        </p:txBody>
      </p:sp>
      <p:sp>
        <p:nvSpPr>
          <p:cNvPr id="4" name="Slide Number Placeholder 3"/>
          <p:cNvSpPr>
            <a:spLocks noGrp="1"/>
          </p:cNvSpPr>
          <p:nvPr>
            <p:ph type="sldNum" sz="quarter" idx="10"/>
          </p:nvPr>
        </p:nvSpPr>
        <p:spPr/>
        <p:txBody>
          <a:bodyPr/>
          <a:lstStyle/>
          <a:p>
            <a:fld id="{889C535B-6687-4D2F-82C8-B18C20F82493}" type="slidenum">
              <a:rPr lang="en-US" smtClean="0"/>
              <a:t>27</a:t>
            </a:fld>
            <a:endParaRPr lang="en-US"/>
          </a:p>
        </p:txBody>
      </p:sp>
    </p:spTree>
    <p:extLst>
      <p:ext uri="{BB962C8B-B14F-4D97-AF65-F5344CB8AC3E}">
        <p14:creationId xmlns:p14="http://schemas.microsoft.com/office/powerpoint/2010/main" val="12848999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3AC1-7802-8E7D-B0C9-1140AB57E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32997-55CD-BD23-C0AB-9459003E8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D33EA4-BB0D-0CF2-0723-8DA702BF98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F807CE-EFA2-EA22-C065-1B2B4C2EF0BC}"/>
              </a:ext>
            </a:extLst>
          </p:cNvPr>
          <p:cNvSpPr>
            <a:spLocks noGrp="1"/>
          </p:cNvSpPr>
          <p:nvPr>
            <p:ph type="sldNum" sz="quarter" idx="10"/>
          </p:nvPr>
        </p:nvSpPr>
        <p:spPr/>
        <p:txBody>
          <a:bodyPr/>
          <a:lstStyle/>
          <a:p>
            <a:fld id="{889C535B-6687-4D2F-82C8-B18C20F82493}" type="slidenum">
              <a:rPr lang="en-US" smtClean="0"/>
              <a:t>28</a:t>
            </a:fld>
            <a:endParaRPr lang="en-US"/>
          </a:p>
        </p:txBody>
      </p:sp>
    </p:spTree>
    <p:extLst>
      <p:ext uri="{BB962C8B-B14F-4D97-AF65-F5344CB8AC3E}">
        <p14:creationId xmlns:p14="http://schemas.microsoft.com/office/powerpoint/2010/main" val="1862897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CV review:</a:t>
            </a:r>
          </a:p>
          <a:p>
            <a:r>
              <a:rPr lang="en-US" dirty="0"/>
              <a:t>Bi-annual program for students and new practitioners</a:t>
            </a:r>
          </a:p>
          <a:p>
            <a:r>
              <a:rPr lang="en-US" dirty="0"/>
              <a:t>Receive feedback from outside your network </a:t>
            </a: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The ASHP Guided Mentorship Program</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6-month program designed to connect student pharmacists and new practitioners with practitioner mentors who can provide advice, guidance, and knowledge related to professional development, post-graduate pursuits, and ongoing career progression through structured one-on-one mentor/mentee relationships.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Opens mid-August</a:t>
            </a: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err="1">
                <a:solidFill>
                  <a:schemeClr val="tx1"/>
                </a:solidFill>
                <a:effectLst/>
                <a:latin typeface="+mn-lt"/>
                <a:ea typeface="+mn-ea"/>
                <a:cs typeface="+mn-cs"/>
              </a:rPr>
              <a:t>Careerpharm</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includes job postings and internships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Free virtual career fairs where you can talk to employers who are actively hiring </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726F0D1-6B0F-4FA4-BE1C-DC5B40CC47DC}" type="slidenum">
              <a:rPr lang="en-US" smtClean="0"/>
              <a:t>29</a:t>
            </a:fld>
            <a:endParaRPr lang="en-US"/>
          </a:p>
        </p:txBody>
      </p:sp>
    </p:spTree>
    <p:extLst>
      <p:ext uri="{BB962C8B-B14F-4D97-AF65-F5344CB8AC3E}">
        <p14:creationId xmlns:p14="http://schemas.microsoft.com/office/powerpoint/2010/main" val="3949558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solidFill>
                  <a:schemeClr val="accent1">
                    <a:lumMod val="75000"/>
                  </a:schemeClr>
                </a:solidFill>
                <a:cs typeface="Arial"/>
              </a:rPr>
              <a:t>Represent pharmacists and technicians Who Serve as Patient Care Providers in Acute and Ambulatory Settings – including hospital, ambulatory care, and health-system community pharmacies</a:t>
            </a:r>
          </a:p>
          <a:p>
            <a:pPr marL="171450" lvl="0" indent="-171450">
              <a:buFont typeface="Arial" panose="020B0604020202020204" pitchFamily="34" charset="0"/>
              <a:buChar char="•"/>
            </a:pPr>
            <a:r>
              <a:rPr lang="en-US" dirty="0">
                <a:solidFill>
                  <a:schemeClr val="accent1">
                    <a:lumMod val="75000"/>
                  </a:schemeClr>
                </a:solidFill>
                <a:cs typeface="Arial"/>
              </a:rPr>
              <a:t>Represent students interested in hospital and health-system, residency, and fellowship</a:t>
            </a:r>
          </a:p>
          <a:p>
            <a:endParaRPr lang="en-US" altLang="en-US" dirty="0">
              <a:latin typeface="Arial"/>
              <a:cs typeface="Arial"/>
            </a:endParaRPr>
          </a:p>
          <a:p>
            <a:r>
              <a:rPr lang="en-US" altLang="en-US" dirty="0">
                <a:latin typeface="Arial"/>
                <a:cs typeface="Arial"/>
              </a:rPr>
              <a:t>Together we make over 65,000 members, making </a:t>
            </a:r>
            <a:r>
              <a:rPr lang="en-US" dirty="0"/>
              <a:t>ASHP the largest association of pharmacy professionals in the United States</a:t>
            </a:r>
          </a:p>
          <a:p>
            <a:endParaRPr lang="en-US" altLang="en-US" dirty="0">
              <a:latin typeface="Arial" pitchFamily="34" charset="0"/>
            </a:endParaRPr>
          </a:p>
          <a:p>
            <a:r>
              <a:rPr lang="en-US" altLang="en-US" dirty="0">
                <a:latin typeface="Arial" pitchFamily="34" charset="0"/>
              </a:rPr>
              <a:t>As a student – the networking</a:t>
            </a:r>
          </a:p>
          <a:p>
            <a:pPr eaLnBrk="1" hangingPunct="1"/>
            <a:endParaRPr lang="en-US" altLang="en-US" dirty="0">
              <a:latin typeface="Arial" pitchFamily="34" charset="0"/>
            </a:endParaRPr>
          </a:p>
        </p:txBody>
      </p:sp>
      <p:sp>
        <p:nvSpPr>
          <p:cNvPr id="4" name="Slide Number Placeholder 3"/>
          <p:cNvSpPr>
            <a:spLocks noGrp="1"/>
          </p:cNvSpPr>
          <p:nvPr>
            <p:ph type="sldNum" sz="quarter" idx="10"/>
          </p:nvPr>
        </p:nvSpPr>
        <p:spPr/>
        <p:txBody>
          <a:bodyPr/>
          <a:lstStyle/>
          <a:p>
            <a:fld id="{F8848C22-D00B-4AFA-8098-180B372F64C7}" type="slidenum">
              <a:rPr lang="en-US" smtClean="0"/>
              <a:t>3</a:t>
            </a:fld>
            <a:endParaRPr lang="en-US"/>
          </a:p>
        </p:txBody>
      </p:sp>
    </p:spTree>
    <p:extLst>
      <p:ext uri="{BB962C8B-B14F-4D97-AF65-F5344CB8AC3E}">
        <p14:creationId xmlns:p14="http://schemas.microsoft.com/office/powerpoint/2010/main" val="1110690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E8D2-8E3D-1BB1-C72A-B4445D0BC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320F9-6FFF-E502-7015-C2705D26C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6BD64-A0B0-9B78-82EC-85884F80339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SSHP outreach presentations such as how to prepare for midyear, how to prepare for residency</a:t>
            </a:r>
          </a:p>
          <a:p>
            <a:r>
              <a:rPr lang="en-US" sz="1200" b="0" i="0" kern="1200" dirty="0">
                <a:solidFill>
                  <a:schemeClr val="tx1"/>
                </a:solidFill>
                <a:effectLst/>
                <a:latin typeface="+mn-lt"/>
                <a:ea typeface="+mn-ea"/>
                <a:cs typeface="+mn-cs"/>
              </a:rPr>
              <a:t>Summer internship program </a:t>
            </a:r>
          </a:p>
          <a:p>
            <a:r>
              <a:rPr lang="en-US" sz="1200" b="0" i="0" kern="1200" dirty="0">
                <a:solidFill>
                  <a:schemeClr val="tx1"/>
                </a:solidFill>
                <a:effectLst/>
                <a:latin typeface="+mn-lt"/>
                <a:ea typeface="+mn-ea"/>
                <a:cs typeface="+mn-cs"/>
              </a:rPr>
              <a:t>APPE rotation. 4-6 week rotations, virtual</a:t>
            </a:r>
          </a:p>
          <a:p>
            <a:r>
              <a:rPr lang="en-US" sz="1200" b="0" i="0" kern="1200" dirty="0">
                <a:solidFill>
                  <a:schemeClr val="tx1"/>
                </a:solidFill>
                <a:effectLst/>
                <a:latin typeface="+mn-lt"/>
                <a:ea typeface="+mn-ea"/>
                <a:cs typeface="+mn-cs"/>
              </a:rPr>
              <a:t>Executive fellowship – it’s a fellowship in Association Leadership and Management. It’s a paid 12-month program that provides fellow(s) each year with hands-on training in all facets of not-for-profit association leadership and management.</a:t>
            </a:r>
            <a:endParaRPr lang="en-US" dirty="0"/>
          </a:p>
        </p:txBody>
      </p:sp>
      <p:sp>
        <p:nvSpPr>
          <p:cNvPr id="4" name="Slide Number Placeholder 3">
            <a:extLst>
              <a:ext uri="{FF2B5EF4-FFF2-40B4-BE49-F238E27FC236}">
                <a16:creationId xmlns:a16="http://schemas.microsoft.com/office/drawing/2014/main" id="{B8C877AE-A1DB-5B95-B850-C35C09174AB8}"/>
              </a:ext>
            </a:extLst>
          </p:cNvPr>
          <p:cNvSpPr>
            <a:spLocks noGrp="1"/>
          </p:cNvSpPr>
          <p:nvPr>
            <p:ph type="sldNum" sz="quarter" idx="5"/>
          </p:nvPr>
        </p:nvSpPr>
        <p:spPr/>
        <p:txBody>
          <a:bodyPr/>
          <a:lstStyle/>
          <a:p>
            <a:fld id="{4726F0D1-6B0F-4FA4-BE1C-DC5B40CC47DC}" type="slidenum">
              <a:rPr lang="en-US" smtClean="0"/>
              <a:t>30</a:t>
            </a:fld>
            <a:endParaRPr lang="en-US"/>
          </a:p>
        </p:txBody>
      </p:sp>
    </p:spTree>
    <p:extLst>
      <p:ext uri="{BB962C8B-B14F-4D97-AF65-F5344CB8AC3E}">
        <p14:creationId xmlns:p14="http://schemas.microsoft.com/office/powerpoint/2010/main" val="37292684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CSC – team-based analysis of clinical scenarios. Conducted at local SSHPs, and then the national level competition is held at midyear. All national CSC participants get complimentary registration to MCM, and top teams receive some great benefits including a monetary honorarium. </a:t>
            </a:r>
          </a:p>
          <a:p>
            <a:endParaRPr lang="en-US" dirty="0"/>
          </a:p>
          <a:p>
            <a:r>
              <a:rPr lang="en-US" dirty="0"/>
              <a:t>Student leadership award recognizes students with an interest in pharmacy practice in health-systems who have demonstrated exceptional leadership  ability. Includes a $2000 award</a:t>
            </a:r>
          </a:p>
          <a:p>
            <a:endParaRPr lang="en-US" dirty="0"/>
          </a:p>
          <a:p>
            <a:r>
              <a:rPr lang="en-US" dirty="0"/>
              <a:t>Student literature award recognizes pharmacy student for a published paper on a completed research project. Has to be 1</a:t>
            </a:r>
            <a:r>
              <a:rPr lang="en-US" baseline="30000" dirty="0"/>
              <a:t>st</a:t>
            </a:r>
            <a:r>
              <a:rPr lang="en-US" dirty="0"/>
              <a:t> or 2</a:t>
            </a:r>
            <a:r>
              <a:rPr lang="en-US" baseline="30000" dirty="0"/>
              <a:t>nd</a:t>
            </a:r>
            <a:r>
              <a:rPr lang="en-US" dirty="0"/>
              <a:t> author. Includes a monetary honorarium</a:t>
            </a:r>
          </a:p>
          <a:p>
            <a:endParaRPr lang="en-US" dirty="0"/>
          </a:p>
          <a:p>
            <a:r>
              <a:rPr lang="en-US" dirty="0"/>
              <a:t>Professional advancement scholarship</a:t>
            </a:r>
          </a:p>
          <a:p>
            <a:r>
              <a:rPr lang="en-US" dirty="0"/>
              <a:t>Very competitive scholarship. Provides partial support for graduating pharmacy students attending midyear to support their networking and professional development opportunities. </a:t>
            </a:r>
          </a:p>
          <a:p>
            <a:endParaRPr lang="en-US" dirty="0"/>
          </a:p>
          <a:p>
            <a:endParaRPr lang="en-US" dirty="0"/>
          </a:p>
        </p:txBody>
      </p:sp>
      <p:sp>
        <p:nvSpPr>
          <p:cNvPr id="4" name="Slide Number Placeholder 3"/>
          <p:cNvSpPr>
            <a:spLocks noGrp="1"/>
          </p:cNvSpPr>
          <p:nvPr>
            <p:ph type="sldNum" sz="quarter" idx="5"/>
          </p:nvPr>
        </p:nvSpPr>
        <p:spPr/>
        <p:txBody>
          <a:bodyPr/>
          <a:lstStyle/>
          <a:p>
            <a:fld id="{4726F0D1-6B0F-4FA4-BE1C-DC5B40CC47DC}" type="slidenum">
              <a:rPr lang="en-US" smtClean="0"/>
              <a:t>31</a:t>
            </a:fld>
            <a:endParaRPr lang="en-US"/>
          </a:p>
        </p:txBody>
      </p:sp>
    </p:spTree>
    <p:extLst>
      <p:ext uri="{BB962C8B-B14F-4D97-AF65-F5344CB8AC3E}">
        <p14:creationId xmlns:p14="http://schemas.microsoft.com/office/powerpoint/2010/main" val="34144420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AAA1-B9FE-4948-A155-0ADD611E8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A584E-9D26-B43F-ED62-9A09F5D02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9A9D8-9A77-F711-5F10-689E427217CB}"/>
              </a:ext>
            </a:extLst>
          </p:cNvPr>
          <p:cNvSpPr>
            <a:spLocks noGrp="1"/>
          </p:cNvSpPr>
          <p:nvPr>
            <p:ph type="body" idx="1"/>
          </p:nvPr>
        </p:nvSpPr>
        <p:spPr/>
        <p:txBody>
          <a:bodyPr/>
          <a:lstStyle/>
          <a:p>
            <a:pPr marL="171450" indent="-171450">
              <a:buFont typeface="Arial" panose="020B0604020202020204" pitchFamily="34" charset="0"/>
              <a:buChar char="•"/>
            </a:pPr>
            <a:r>
              <a:rPr lang="en-US" dirty="0"/>
              <a:t>ASHP is here for you during</a:t>
            </a:r>
            <a:r>
              <a:rPr lang="en-US" baseline="0" dirty="0"/>
              <a:t> each step of your professional journey</a:t>
            </a:r>
          </a:p>
          <a:p>
            <a:pPr marL="171450" indent="-171450">
              <a:buFont typeface="Arial" panose="020B0604020202020204" pitchFamily="34" charset="0"/>
              <a:buChar char="•"/>
            </a:pPr>
            <a:r>
              <a:rPr lang="en-US" baseline="0" dirty="0"/>
              <a:t>Highlighted here are a few of the many resources that are available to our ASHP members</a:t>
            </a:r>
          </a:p>
          <a:p>
            <a:pPr marL="171450" indent="-171450">
              <a:buFont typeface="Arial" panose="020B0604020202020204" pitchFamily="34" charset="0"/>
              <a:buChar char="•"/>
            </a:pPr>
            <a:r>
              <a:rPr lang="en-US" baseline="0" dirty="0"/>
              <a:t>The next few slides I am going to highlight a few resources I think could be useful now, and as you prepare for what is next after pharmacy school</a:t>
            </a:r>
          </a:p>
          <a:p>
            <a:pPr marL="171450" indent="-171450">
              <a:buFont typeface="Arial" panose="020B0604020202020204" pitchFamily="34" charset="0"/>
              <a:buChar char="•"/>
            </a:pPr>
            <a:r>
              <a:rPr lang="en-US" baseline="0" dirty="0"/>
              <a:t>CV transition guide</a:t>
            </a:r>
            <a:endParaRPr lang="en-US" dirty="0"/>
          </a:p>
        </p:txBody>
      </p:sp>
      <p:sp>
        <p:nvSpPr>
          <p:cNvPr id="4" name="Slide Number Placeholder 3">
            <a:extLst>
              <a:ext uri="{FF2B5EF4-FFF2-40B4-BE49-F238E27FC236}">
                <a16:creationId xmlns:a16="http://schemas.microsoft.com/office/drawing/2014/main" id="{5FB875E9-6CDA-EA63-A419-D4711E94D407}"/>
              </a:ext>
            </a:extLst>
          </p:cNvPr>
          <p:cNvSpPr>
            <a:spLocks noGrp="1"/>
          </p:cNvSpPr>
          <p:nvPr>
            <p:ph type="sldNum" sz="quarter" idx="5"/>
          </p:nvPr>
        </p:nvSpPr>
        <p:spPr/>
        <p:txBody>
          <a:bodyPr/>
          <a:lstStyle/>
          <a:p>
            <a:fld id="{38020DEC-8BF8-43B2-B445-FCB38341E7E7}" type="slidenum">
              <a:rPr lang="en-US" smtClean="0"/>
              <a:t>32</a:t>
            </a:fld>
            <a:endParaRPr lang="en-US"/>
          </a:p>
        </p:txBody>
      </p:sp>
    </p:spTree>
    <p:extLst>
      <p:ext uri="{BB962C8B-B14F-4D97-AF65-F5344CB8AC3E}">
        <p14:creationId xmlns:p14="http://schemas.microsoft.com/office/powerpoint/2010/main" val="31046162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Are you preparing for upcoming rotations or internships and need tips on creating a standout journal club presentation? Start with our </a:t>
            </a:r>
            <a:r>
              <a:rPr lang="en-US">
                <a:hlinkClick r:id="rId3"/>
              </a:rPr>
              <a:t>example journal club template</a:t>
            </a:r>
            <a:r>
              <a:rPr lang="en-US"/>
              <a:t>, which offers clear guidance on what to include in your handout and how to organize your content effectively. Then tune in to our podcast, </a:t>
            </a:r>
            <a:r>
              <a:rPr lang="en-US">
                <a:hlinkClick r:id="rId4"/>
              </a:rPr>
              <a:t>Best Practices for Preparing and Presenting a Journal Club</a:t>
            </a:r>
            <a:r>
              <a:rPr lang="en-US"/>
              <a:t>, for expert advice and actionable insights to elevate your presentation skills.</a:t>
            </a:r>
          </a:p>
          <a:p>
            <a:endParaRPr lang="en-US">
              <a:cs typeface="Calibri"/>
            </a:endParaRPr>
          </a:p>
        </p:txBody>
      </p:sp>
      <p:sp>
        <p:nvSpPr>
          <p:cNvPr id="4" name="Slide Number Placeholder 3"/>
          <p:cNvSpPr>
            <a:spLocks noGrp="1"/>
          </p:cNvSpPr>
          <p:nvPr>
            <p:ph type="sldNum" sz="quarter" idx="5"/>
          </p:nvPr>
        </p:nvSpPr>
        <p:spPr/>
        <p:txBody>
          <a:bodyPr/>
          <a:lstStyle/>
          <a:p>
            <a:fld id="{8348583C-3D29-41E1-8DE4-781DB82EEB59}" type="slidenum">
              <a:rPr lang="en-US" smtClean="0"/>
              <a:t>33</a:t>
            </a:fld>
            <a:endParaRPr lang="en-US"/>
          </a:p>
        </p:txBody>
      </p:sp>
    </p:spTree>
    <p:extLst>
      <p:ext uri="{BB962C8B-B14F-4D97-AF65-F5344CB8AC3E}">
        <p14:creationId xmlns:p14="http://schemas.microsoft.com/office/powerpoint/2010/main" val="168002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a:solidFill>
                  <a:schemeClr val="tx1"/>
                </a:solidFill>
                <a:effectLst/>
                <a:latin typeface="+mn-lt"/>
                <a:ea typeface="+mn-ea"/>
                <a:cs typeface="+mn-cs"/>
              </a:rPr>
              <a:t>The ASHP Guided Mentorship Program is a 6-month program designed to connect student pharmacists and new practitioners with practitioner mentors who can provide advice, guidance, and knowledge related to professional development, post-graduate pursuits, and ongoing career progression through structured one-on-one mentor/mentee relationships. </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The program aims to strengthen the pharmacy workforce by supporting the development of a diverse pipeline of new pharmacy practitioner leaders</a:t>
            </a:r>
            <a:endParaRPr lang="en-US"/>
          </a:p>
        </p:txBody>
      </p:sp>
      <p:sp>
        <p:nvSpPr>
          <p:cNvPr id="4" name="Slide Number Placeholder 3"/>
          <p:cNvSpPr>
            <a:spLocks noGrp="1"/>
          </p:cNvSpPr>
          <p:nvPr>
            <p:ph type="sldNum" sz="quarter" idx="10"/>
          </p:nvPr>
        </p:nvSpPr>
        <p:spPr/>
        <p:txBody>
          <a:bodyPr/>
          <a:lstStyle/>
          <a:p>
            <a:fld id="{889C535B-6687-4D2F-82C8-B18C20F82493}" type="slidenum">
              <a:rPr lang="en-US" smtClean="0"/>
              <a:t>34</a:t>
            </a:fld>
            <a:endParaRPr lang="en-US"/>
          </a:p>
        </p:txBody>
      </p:sp>
    </p:spTree>
    <p:extLst>
      <p:ext uri="{BB962C8B-B14F-4D97-AF65-F5344CB8AC3E}">
        <p14:creationId xmlns:p14="http://schemas.microsoft.com/office/powerpoint/2010/main" val="3602909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38020DEC-8BF8-43B2-B445-FCB38341E7E7}" type="slidenum">
              <a:rPr lang="en-US" smtClean="0"/>
              <a:t>35</a:t>
            </a:fld>
            <a:endParaRPr lang="en-US"/>
          </a:p>
        </p:txBody>
      </p:sp>
    </p:spTree>
    <p:extLst>
      <p:ext uri="{BB962C8B-B14F-4D97-AF65-F5344CB8AC3E}">
        <p14:creationId xmlns:p14="http://schemas.microsoft.com/office/powerpoint/2010/main" val="3222188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995FBB-9C94-4B2B-918C-A4C4DF6F1FE9}" type="slidenum">
              <a:rPr lang="en-US" smtClean="0"/>
              <a:t>4</a:t>
            </a:fld>
            <a:endParaRPr lang="en-US"/>
          </a:p>
        </p:txBody>
      </p:sp>
    </p:spTree>
    <p:extLst>
      <p:ext uri="{BB962C8B-B14F-4D97-AF65-F5344CB8AC3E}">
        <p14:creationId xmlns:p14="http://schemas.microsoft.com/office/powerpoint/2010/main" val="383747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5</a:t>
            </a:fld>
            <a:endParaRPr lang="en-US" dirty="0"/>
          </a:p>
        </p:txBody>
      </p:sp>
    </p:spTree>
    <p:extLst>
      <p:ext uri="{BB962C8B-B14F-4D97-AF65-F5344CB8AC3E}">
        <p14:creationId xmlns:p14="http://schemas.microsoft.com/office/powerpoint/2010/main" val="1221155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 key initiative is fostering and sustaining wellbeing and resilience </a:t>
            </a:r>
            <a:r>
              <a:rPr lang="en-US" dirty="0"/>
              <a:t>engagement of pharmacists, pharmacy residents, student pharmacists, and pharmacy technicians. </a:t>
            </a:r>
            <a:endParaRPr lang="en-US" dirty="0">
              <a:cs typeface="Calibri"/>
            </a:endParaRPr>
          </a:p>
          <a:p>
            <a:r>
              <a:rPr lang="en-US" dirty="0">
                <a:cs typeface="Calibri"/>
              </a:rPr>
              <a:t>We’ve been working closely with other national organizations including </a:t>
            </a:r>
            <a:r>
              <a:rPr lang="en-US" dirty="0"/>
              <a:t>the National Academy of Medicine’s Action Collaborative on Clinician Well-Being and Resilience to address critical workforce and patient care issues</a:t>
            </a:r>
          </a:p>
          <a:p>
            <a:r>
              <a:rPr lang="en-US" dirty="0"/>
              <a:t>QR code will take you to our wellbeing &amp; you webpage. It includes learning activities – learning bursts (short presentations) so you’re informed on the issues so that you can take action on your own wellbeing, and assist others including contribution to your institution, webinar and podcasts</a:t>
            </a:r>
          </a:p>
          <a:p>
            <a:r>
              <a:rPr lang="en-US" dirty="0"/>
              <a:t>Wellness Resources</a:t>
            </a:r>
          </a:p>
          <a:p>
            <a:r>
              <a:rPr lang="en-US" dirty="0"/>
              <a:t>And to take action including taking the pledge to commit to improving clinician well-being and reducing clinician burnout, to being an ASHP well-being ambassador. </a:t>
            </a:r>
          </a:p>
          <a:p>
            <a:endParaRPr lang="en-US" dirty="0"/>
          </a:p>
          <a:p>
            <a:endParaRPr lang="en-US" dirty="0"/>
          </a:p>
          <a:p>
            <a:endParaRPr lang="en-US" dirty="0"/>
          </a:p>
          <a:p>
            <a:r>
              <a:rPr lang="en-US" dirty="0">
                <a:cs typeface="Calibri"/>
              </a:rPr>
              <a:t>Notes:</a:t>
            </a:r>
          </a:p>
          <a:p>
            <a:r>
              <a:rPr lang="en-US" dirty="0">
                <a:cs typeface="Calibri"/>
              </a:rPr>
              <a:t>A key focus of ASHP includes well-being and resilience:</a:t>
            </a:r>
          </a:p>
          <a:p>
            <a:endParaRPr lang="en-US" dirty="0">
              <a:cs typeface="Calibri"/>
            </a:endParaRPr>
          </a:p>
          <a:p>
            <a:r>
              <a:rPr lang="en-US" dirty="0"/>
              <a:t>ASHP is committed to fostering and sustaining the well-being, resilience, and professional engagement of pharmacists, pharmacy residents, student pharmacists, and pharmacy technicians. </a:t>
            </a:r>
            <a:endParaRPr lang="en-US" dirty="0">
              <a:cs typeface="Calibri"/>
            </a:endParaRPr>
          </a:p>
          <a:p>
            <a:endParaRPr lang="en-US" dirty="0">
              <a:cs typeface="Calibri"/>
            </a:endParaRPr>
          </a:p>
          <a:p>
            <a:r>
              <a:rPr lang="en-US" dirty="0"/>
              <a:t>As an original sponsor of the National Academy of Medicine’s Action Collaborative on Clinician Well-Being and Resilience, ASHP is proud to represent pharmacy in interprofessional efforts to address this critical workforce and patient care issue. </a:t>
            </a:r>
          </a:p>
          <a:p>
            <a:endParaRPr lang="en-US" dirty="0"/>
          </a:p>
        </p:txBody>
      </p:sp>
      <p:sp>
        <p:nvSpPr>
          <p:cNvPr id="4" name="Slide Number Placeholder 3"/>
          <p:cNvSpPr>
            <a:spLocks noGrp="1"/>
          </p:cNvSpPr>
          <p:nvPr>
            <p:ph type="sldNum" sz="quarter" idx="5"/>
          </p:nvPr>
        </p:nvSpPr>
        <p:spPr/>
        <p:txBody>
          <a:bodyPr/>
          <a:lstStyle/>
          <a:p>
            <a:fld id="{8348583C-3D29-41E1-8DE4-781DB82EEB59}" type="slidenum">
              <a:rPr lang="en-US" smtClean="0"/>
              <a:t>6</a:t>
            </a:fld>
            <a:endParaRPr lang="en-US"/>
          </a:p>
        </p:txBody>
      </p:sp>
    </p:spTree>
    <p:extLst>
      <p:ext uri="{BB962C8B-B14F-4D97-AF65-F5344CB8AC3E}">
        <p14:creationId xmlns:p14="http://schemas.microsoft.com/office/powerpoint/2010/main" val="3271974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801F-D508-04DF-1522-6687CF6DE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048B0-3827-CD58-7934-C2CA9D281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69864-D1CF-7D9B-DC97-BCCD6DEF1571}"/>
              </a:ext>
            </a:extLst>
          </p:cNvPr>
          <p:cNvSpPr>
            <a:spLocks noGrp="1"/>
          </p:cNvSpPr>
          <p:nvPr>
            <p:ph type="body" idx="1"/>
          </p:nvPr>
        </p:nvSpPr>
        <p:spPr/>
        <p:txBody>
          <a:bodyPr/>
          <a:lstStyle/>
          <a:p>
            <a:r>
              <a:rPr lang="en-US" dirty="0">
                <a:solidFill>
                  <a:srgbClr val="272222"/>
                </a:solidFill>
              </a:rPr>
              <a:t>In 2024 ASHP, with the support of the ASHP foundation, launched </a:t>
            </a:r>
            <a:r>
              <a:rPr lang="en-US" dirty="0">
                <a:solidFill>
                  <a:srgbClr val="195E8C"/>
                </a:solidFill>
                <a:hlinkClick r:id="rId3"/>
              </a:rPr>
              <a:t>We're Your Pharmacist</a:t>
            </a:r>
            <a:r>
              <a:rPr lang="en-US" dirty="0">
                <a:solidFill>
                  <a:srgbClr val="272222"/>
                </a:solidFill>
              </a:rPr>
              <a:t>, our national public awareness campaign. </a:t>
            </a:r>
          </a:p>
          <a:p>
            <a:r>
              <a:rPr lang="en-US" dirty="0">
                <a:solidFill>
                  <a:srgbClr val="272222"/>
                </a:solidFill>
              </a:rPr>
              <a:t>It’s main goal is to shine a spotlight on the critical contributions hospital and health-system pharmacists make to patient care each and every day as essential patient care providers.</a:t>
            </a:r>
          </a:p>
          <a:p>
            <a:endParaRPr lang="en-US" dirty="0">
              <a:solidFill>
                <a:srgbClr val="272222"/>
              </a:solidFill>
            </a:endParaRPr>
          </a:p>
        </p:txBody>
      </p:sp>
      <p:sp>
        <p:nvSpPr>
          <p:cNvPr id="4" name="Slide Number Placeholder 3">
            <a:extLst>
              <a:ext uri="{FF2B5EF4-FFF2-40B4-BE49-F238E27FC236}">
                <a16:creationId xmlns:a16="http://schemas.microsoft.com/office/drawing/2014/main" id="{F16D392C-0D9D-604F-CF3A-04DE7A8FB661}"/>
              </a:ext>
            </a:extLst>
          </p:cNvPr>
          <p:cNvSpPr>
            <a:spLocks noGrp="1"/>
          </p:cNvSpPr>
          <p:nvPr>
            <p:ph type="sldNum" sz="quarter" idx="5"/>
          </p:nvPr>
        </p:nvSpPr>
        <p:spPr/>
        <p:txBody>
          <a:bodyPr/>
          <a:lstStyle/>
          <a:p>
            <a:fld id="{8348583C-3D29-41E1-8DE4-781DB82EEB59}" type="slidenum">
              <a:rPr lang="en-US" smtClean="0"/>
              <a:t>7</a:t>
            </a:fld>
            <a:endParaRPr lang="en-US"/>
          </a:p>
        </p:txBody>
      </p:sp>
    </p:spTree>
    <p:extLst>
      <p:ext uri="{BB962C8B-B14F-4D97-AF65-F5344CB8AC3E}">
        <p14:creationId xmlns:p14="http://schemas.microsoft.com/office/powerpoint/2010/main" val="3925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26F0D1-6B0F-4FA4-BE1C-DC5B40CC47DC}" type="slidenum">
              <a:rPr lang="en-US" smtClean="0"/>
              <a:t>8</a:t>
            </a:fld>
            <a:endParaRPr lang="en-US"/>
          </a:p>
        </p:txBody>
      </p:sp>
    </p:spTree>
    <p:extLst>
      <p:ext uri="{BB962C8B-B14F-4D97-AF65-F5344CB8AC3E}">
        <p14:creationId xmlns:p14="http://schemas.microsoft.com/office/powerpoint/2010/main" val="3169825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Lastly, in regards to preparation of the pharmacy workforce….one of the largest initiative is in regards to </a:t>
            </a:r>
            <a:r>
              <a:rPr lang="en-US" dirty="0" err="1"/>
              <a:t>ashp</a:t>
            </a:r>
            <a:r>
              <a:rPr lang="en-US" dirty="0"/>
              <a:t> accredited residencies. </a:t>
            </a:r>
            <a:r>
              <a:rPr lang="en-US" sz="1200" b="0" i="0" kern="1200" dirty="0">
                <a:solidFill>
                  <a:schemeClr val="tx1"/>
                </a:solidFill>
                <a:effectLst/>
                <a:latin typeface="+mn-lt"/>
                <a:ea typeface="+mn-ea"/>
                <a:cs typeface="+mn-cs"/>
              </a:rPr>
              <a:t>ASHP is the only nationally recognized non-governmental, non-profit pharmacy association that has been accrediting pharmacy residencies since 1962</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solidFill>
                  <a:srgbClr val="002060"/>
                </a:solidFill>
                <a:latin typeface="Arial" pitchFamily="34" charset="0"/>
              </a:rPr>
              <a:t>Accreditation is a peer-review quality improvement process. This process measures compliance with </a:t>
            </a:r>
            <a:r>
              <a:rPr lang="en-US" altLang="en-US" b="1" dirty="0">
                <a:solidFill>
                  <a:srgbClr val="002060"/>
                </a:solidFill>
                <a:latin typeface="Arial" pitchFamily="34" charset="0"/>
              </a:rPr>
              <a:t>standards developed by practitioners</a:t>
            </a:r>
            <a:r>
              <a:rPr lang="en-US" altLang="en-US" dirty="0">
                <a:solidFill>
                  <a:srgbClr val="002060"/>
                </a:solidFill>
                <a:latin typeface="Arial" pitchFamily="34" charset="0"/>
              </a:rPr>
              <a:t>, and therefore assures a </a:t>
            </a:r>
            <a:r>
              <a:rPr lang="en-US" altLang="en-US" b="1" dirty="0">
                <a:solidFill>
                  <a:srgbClr val="002060"/>
                </a:solidFill>
                <a:latin typeface="Arial" pitchFamily="34" charset="0"/>
              </a:rPr>
              <a:t>LEVEL AND quality TRAINING experience for the resident</a:t>
            </a:r>
            <a:r>
              <a:rPr lang="en-US" altLang="en-US" dirty="0">
                <a:solidFill>
                  <a:srgbClr val="002060"/>
                </a:solidFill>
                <a:latin typeface="Arial" pitchFamily="34" charset="0"/>
              </a:rPr>
              <a:t>. Because accreditation requires significant time and money, it demonstrates institutional commitment to excellence in training. Basically, accreditation is a “seal of approval” for a residency program.</a:t>
            </a:r>
            <a:endParaRPr lang="en-US" dirty="0"/>
          </a:p>
        </p:txBody>
      </p:sp>
      <p:sp>
        <p:nvSpPr>
          <p:cNvPr id="4" name="Slide Number Placeholder 3"/>
          <p:cNvSpPr>
            <a:spLocks noGrp="1"/>
          </p:cNvSpPr>
          <p:nvPr>
            <p:ph type="sldNum" sz="quarter" idx="10"/>
          </p:nvPr>
        </p:nvSpPr>
        <p:spPr/>
        <p:txBody>
          <a:bodyPr/>
          <a:lstStyle/>
          <a:p>
            <a:fld id="{889C535B-6687-4D2F-82C8-B18C20F82493}" type="slidenum">
              <a:rPr lang="en-US" smtClean="0"/>
              <a:t>9</a:t>
            </a:fld>
            <a:endParaRPr lang="en-US"/>
          </a:p>
        </p:txBody>
      </p:sp>
    </p:spTree>
    <p:extLst>
      <p:ext uri="{BB962C8B-B14F-4D97-AF65-F5344CB8AC3E}">
        <p14:creationId xmlns:p14="http://schemas.microsoft.com/office/powerpoint/2010/main" val="37526797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27393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354230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A1843D4-BC6A-5DE3-7220-C4F9AEFD2706}"/>
              </a:ext>
            </a:extLst>
          </p:cNvPr>
          <p:cNvSpPr>
            <a:spLocks noGrp="1" noRot="1" noMove="1" noResize="1" noEditPoints="1" noAdjustHandles="1" noChangeArrowheads="1" noChangeShapeType="1"/>
          </p:cNvSpPr>
          <p:nvPr>
            <p:ph type="pic" sz="quarter" idx="11"/>
          </p:nvPr>
        </p:nvSpPr>
        <p:spPr>
          <a:xfrm>
            <a:off x="5513033" y="0"/>
            <a:ext cx="6678967" cy="6858000"/>
          </a:xfrm>
          <a:custGeom>
            <a:avLst/>
            <a:gdLst>
              <a:gd name="connsiteX0" fmla="*/ 3706069 w 6678967"/>
              <a:gd name="connsiteY0" fmla="*/ 0 h 6858000"/>
              <a:gd name="connsiteX1" fmla="*/ 6678967 w 6678967"/>
              <a:gd name="connsiteY1" fmla="*/ 0 h 6858000"/>
              <a:gd name="connsiteX2" fmla="*/ 6678967 w 6678967"/>
              <a:gd name="connsiteY2" fmla="*/ 6849123 h 6858000"/>
              <a:gd name="connsiteX3" fmla="*/ 0 w 667896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678967" h="6858000">
                <a:moveTo>
                  <a:pt x="3706069" y="0"/>
                </a:moveTo>
                <a:lnTo>
                  <a:pt x="6678967" y="0"/>
                </a:lnTo>
                <a:lnTo>
                  <a:pt x="6678967" y="6849123"/>
                </a:lnTo>
                <a:lnTo>
                  <a:pt x="0" y="6858000"/>
                </a:lnTo>
                <a:close/>
              </a:path>
            </a:pathLst>
          </a:custGeom>
          <a:solidFill>
            <a:schemeClr val="tx1">
              <a:lumMod val="20000"/>
              <a:lumOff val="80000"/>
            </a:schemeClr>
          </a:solidFill>
        </p:spPr>
        <p:txBody>
          <a:bodyPr wrap="square">
            <a:noAutofit/>
          </a:bodyPr>
          <a:lstStyle>
            <a:lvl1pPr>
              <a:defRPr>
                <a:solidFill>
                  <a:sysClr val="windowText" lastClr="000000"/>
                </a:solidFill>
              </a:defRPr>
            </a:lvl1pPr>
          </a:lstStyle>
          <a:p>
            <a:r>
              <a:rPr lang="en-US"/>
              <a:t>Click icon to add picture</a:t>
            </a:r>
          </a:p>
        </p:txBody>
      </p:sp>
      <p:sp>
        <p:nvSpPr>
          <p:cNvPr id="18" name="Title 17">
            <a:extLst>
              <a:ext uri="{FF2B5EF4-FFF2-40B4-BE49-F238E27FC236}">
                <a16:creationId xmlns:a16="http://schemas.microsoft.com/office/drawing/2014/main" id="{6BA0A3D2-F632-C2DF-8A8F-696854DDC607}"/>
              </a:ext>
            </a:extLst>
          </p:cNvPr>
          <p:cNvSpPr>
            <a:spLocks noGrp="1"/>
          </p:cNvSpPr>
          <p:nvPr>
            <p:ph type="title"/>
          </p:nvPr>
        </p:nvSpPr>
        <p:spPr>
          <a:xfrm>
            <a:off x="723900" y="1000125"/>
            <a:ext cx="5857875" cy="2314575"/>
          </a:xfrm>
        </p:spPr>
        <p:txBody>
          <a:bodyPr anchor="b"/>
          <a:lstStyle>
            <a:lvl1pPr>
              <a:defRPr>
                <a:solidFill>
                  <a:schemeClr val="bg1"/>
                </a:solidFill>
              </a:defRPr>
            </a:lvl1pPr>
          </a:lstStyle>
          <a:p>
            <a:r>
              <a:rPr lang="en-US"/>
              <a:t>Click to edit Master title style</a:t>
            </a:r>
            <a:endParaRPr lang="en-US" dirty="0"/>
          </a:p>
        </p:txBody>
      </p:sp>
      <p:sp>
        <p:nvSpPr>
          <p:cNvPr id="20" name="Text Placeholder 19">
            <a:extLst>
              <a:ext uri="{FF2B5EF4-FFF2-40B4-BE49-F238E27FC236}">
                <a16:creationId xmlns:a16="http://schemas.microsoft.com/office/drawing/2014/main" id="{18406572-6401-3706-3603-8C0AF885FEF3}"/>
              </a:ext>
            </a:extLst>
          </p:cNvPr>
          <p:cNvSpPr>
            <a:spLocks noGrp="1"/>
          </p:cNvSpPr>
          <p:nvPr>
            <p:ph type="body" sz="quarter" idx="12" hasCustomPrompt="1"/>
          </p:nvPr>
        </p:nvSpPr>
        <p:spPr>
          <a:xfrm>
            <a:off x="723900" y="3619500"/>
            <a:ext cx="5295901" cy="1314450"/>
          </a:xfrm>
        </p:spPr>
        <p:txBody>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subtitle style</a:t>
            </a:r>
          </a:p>
          <a:p>
            <a:pPr lvl="0"/>
            <a:endParaRPr lang="en-US" dirty="0"/>
          </a:p>
        </p:txBody>
      </p:sp>
      <p:pic>
        <p:nvPicPr>
          <p:cNvPr id="21" name="Picture 20">
            <a:extLst>
              <a:ext uri="{FF2B5EF4-FFF2-40B4-BE49-F238E27FC236}">
                <a16:creationId xmlns:a16="http://schemas.microsoft.com/office/drawing/2014/main" id="{D3BE6AA2-E30B-9B6A-6954-AE3F825943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799361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257468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endParaRPr lang="en-US"/>
          </a:p>
        </p:txBody>
      </p:sp>
    </p:spTree>
    <p:extLst>
      <p:ext uri="{BB962C8B-B14F-4D97-AF65-F5344CB8AC3E}">
        <p14:creationId xmlns:p14="http://schemas.microsoft.com/office/powerpoint/2010/main" val="865358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endParaRPr lang="en-US"/>
          </a:p>
        </p:txBody>
      </p:sp>
      <p:pic>
        <p:nvPicPr>
          <p:cNvPr id="10" name="Picture 9" descr="A blue and orange logo&#10;&#10;AI-generated content may be incorrect.">
            <a:extLst>
              <a:ext uri="{FF2B5EF4-FFF2-40B4-BE49-F238E27FC236}">
                <a16:creationId xmlns:a16="http://schemas.microsoft.com/office/drawing/2014/main" id="{CA3C9960-1C2D-D3A6-672D-CDC7745E84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2959791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973244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4237952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spTree>
    <p:extLst>
      <p:ext uri="{BB962C8B-B14F-4D97-AF65-F5344CB8AC3E}">
        <p14:creationId xmlns:p14="http://schemas.microsoft.com/office/powerpoint/2010/main" val="1942593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249" y="6167770"/>
            <a:ext cx="1023154" cy="520104"/>
          </a:xfrm>
          <a:prstGeom prst="rect">
            <a:avLst/>
          </a:prstGeom>
        </p:spPr>
      </p:pic>
      <p:sp>
        <p:nvSpPr>
          <p:cNvPr id="5" name="Picture Placeholder 4">
            <a:extLst>
              <a:ext uri="{FF2B5EF4-FFF2-40B4-BE49-F238E27FC236}">
                <a16:creationId xmlns:a16="http://schemas.microsoft.com/office/drawing/2014/main" id="{2C3F5C24-4485-6C97-8767-BC2E5068EEB5}"/>
              </a:ext>
            </a:extLst>
          </p:cNvPr>
          <p:cNvSpPr>
            <a:spLocks noGrp="1"/>
          </p:cNvSpPr>
          <p:nvPr>
            <p:ph type="pic" sz="quarter" idx="10"/>
          </p:nvPr>
        </p:nvSpPr>
        <p:spPr>
          <a:xfrm>
            <a:off x="7151427" y="553463"/>
            <a:ext cx="4564323" cy="5479370"/>
          </a:xfrm>
        </p:spPr>
        <p:txBody>
          <a:bodyPr/>
          <a:lstStyle/>
          <a:p>
            <a:r>
              <a:rPr lang="en-US"/>
              <a:t>Click icon to add picture</a:t>
            </a:r>
          </a:p>
        </p:txBody>
      </p:sp>
    </p:spTree>
    <p:extLst>
      <p:ext uri="{BB962C8B-B14F-4D97-AF65-F5344CB8AC3E}">
        <p14:creationId xmlns:p14="http://schemas.microsoft.com/office/powerpoint/2010/main" val="3064759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6250" y="553463"/>
            <a:ext cx="644842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6448424"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249" y="6167770"/>
            <a:ext cx="1023154" cy="520104"/>
          </a:xfrm>
          <a:prstGeom prst="rect">
            <a:avLst/>
          </a:prstGeom>
        </p:spPr>
      </p:pic>
      <p:sp>
        <p:nvSpPr>
          <p:cNvPr id="14" name="Picture Placeholder 4">
            <a:extLst>
              <a:ext uri="{FF2B5EF4-FFF2-40B4-BE49-F238E27FC236}">
                <a16:creationId xmlns:a16="http://schemas.microsoft.com/office/drawing/2014/main" id="{5C671E7D-A2D2-2668-B776-669953CB4E7E}"/>
              </a:ext>
            </a:extLst>
          </p:cNvPr>
          <p:cNvSpPr>
            <a:spLocks noGrp="1"/>
          </p:cNvSpPr>
          <p:nvPr>
            <p:ph type="pic" sz="quarter" idx="10"/>
          </p:nvPr>
        </p:nvSpPr>
        <p:spPr>
          <a:xfrm>
            <a:off x="7151427" y="553463"/>
            <a:ext cx="4564323" cy="5479370"/>
          </a:xfrm>
        </p:spPr>
        <p:txBody>
          <a:bodyPr/>
          <a:lstStyle/>
          <a:p>
            <a:r>
              <a:rPr lang="en-US"/>
              <a:t>Click icon to add picture</a:t>
            </a:r>
          </a:p>
        </p:txBody>
      </p:sp>
    </p:spTree>
    <p:extLst>
      <p:ext uri="{BB962C8B-B14F-4D97-AF65-F5344CB8AC3E}">
        <p14:creationId xmlns:p14="http://schemas.microsoft.com/office/powerpoint/2010/main" val="233089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63107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12C75D-5C27-3ABC-B261-AF3DD44ED2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2000" cy="3576277"/>
          </a:xfrm>
          <a:prstGeom prst="rect">
            <a:avLst/>
          </a:prstGeom>
        </p:spPr>
      </p:pic>
      <p:pic>
        <p:nvPicPr>
          <p:cNvPr id="5" name="Picture 4" descr="A blue and white rectangle&#10;&#10;AI-generated content may be incorrect.">
            <a:extLst>
              <a:ext uri="{FF2B5EF4-FFF2-40B4-BE49-F238E27FC236}">
                <a16:creationId xmlns:a16="http://schemas.microsoft.com/office/drawing/2014/main" id="{E03FE7DD-0C88-98CF-DB4C-E36D7250CA79}"/>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552" y="2272307"/>
            <a:ext cx="12188448" cy="4585409"/>
          </a:xfrm>
          <a:prstGeom prst="rect">
            <a:avLst/>
          </a:prstGeom>
        </p:spPr>
      </p:pic>
      <p:sp>
        <p:nvSpPr>
          <p:cNvPr id="2" name="Title 1"/>
          <p:cNvSpPr>
            <a:spLocks noGrp="1"/>
          </p:cNvSpPr>
          <p:nvPr>
            <p:ph type="title"/>
          </p:nvPr>
        </p:nvSpPr>
        <p:spPr>
          <a:xfrm>
            <a:off x="831850" y="3011186"/>
            <a:ext cx="10515600" cy="1647825"/>
          </a:xfr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906662"/>
            <a:ext cx="10515600" cy="97155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9510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5" name="Picture 4" descr="A blue and white rectangle&#10;&#10;AI-generated content may be incorrect.">
            <a:extLst>
              <a:ext uri="{FF2B5EF4-FFF2-40B4-BE49-F238E27FC236}">
                <a16:creationId xmlns:a16="http://schemas.microsoft.com/office/drawing/2014/main" id="{E03FE7DD-0C88-98CF-DB4C-E36D7250CA79}"/>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552" y="2272307"/>
            <a:ext cx="12188448" cy="4585409"/>
          </a:xfrm>
          <a:prstGeom prst="rect">
            <a:avLst/>
          </a:prstGeom>
        </p:spPr>
      </p:pic>
      <p:sp>
        <p:nvSpPr>
          <p:cNvPr id="2" name="Title 1"/>
          <p:cNvSpPr>
            <a:spLocks noGrp="1"/>
          </p:cNvSpPr>
          <p:nvPr>
            <p:ph type="title"/>
          </p:nvPr>
        </p:nvSpPr>
        <p:spPr>
          <a:xfrm>
            <a:off x="831850" y="3011186"/>
            <a:ext cx="10515600" cy="1647825"/>
          </a:xfr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906662"/>
            <a:ext cx="10515600" cy="97155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Picture Placeholder 5">
            <a:extLst>
              <a:ext uri="{FF2B5EF4-FFF2-40B4-BE49-F238E27FC236}">
                <a16:creationId xmlns:a16="http://schemas.microsoft.com/office/drawing/2014/main" id="{6FB68251-81A3-86CD-C986-239F3E1FB797}"/>
              </a:ext>
            </a:extLst>
          </p:cNvPr>
          <p:cNvSpPr>
            <a:spLocks noGrp="1"/>
          </p:cNvSpPr>
          <p:nvPr>
            <p:ph type="pic" sz="quarter" idx="10"/>
          </p:nvPr>
        </p:nvSpPr>
        <p:spPr>
          <a:xfrm>
            <a:off x="0" y="0"/>
            <a:ext cx="12192000" cy="2271713"/>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2196419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endParaRPr lang="en-US"/>
          </a:p>
        </p:txBody>
      </p:sp>
      <p:pic>
        <p:nvPicPr>
          <p:cNvPr id="5" name="Picture 4" descr="A blue and orange logo&#10;&#10;AI-generated content may be incorrect.">
            <a:extLst>
              <a:ext uri="{FF2B5EF4-FFF2-40B4-BE49-F238E27FC236}">
                <a16:creationId xmlns:a16="http://schemas.microsoft.com/office/drawing/2014/main" id="{F0960200-EC04-3CD7-BE23-3A209360356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1868824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lvl1pPr>
              <a:defRPr>
                <a:solidFill>
                  <a:schemeClr val="accent6"/>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1858587"/>
            <a:ext cx="4960511" cy="738187"/>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729551"/>
            <a:ext cx="4960511" cy="3460111"/>
          </a:xfrm>
        </p:spPr>
        <p:txBody>
          <a:bodyPr>
            <a:normAutofit/>
          </a:bodyPr>
          <a:lstStyle>
            <a:lvl1pPr>
              <a:lnSpc>
                <a:spcPct val="100000"/>
              </a:lnSpc>
              <a:spcBef>
                <a:spcPts val="0"/>
              </a:spcBef>
              <a:spcAft>
                <a:spcPts val="600"/>
              </a:spcAft>
              <a:buClr>
                <a:schemeClr val="accent4"/>
              </a:buClr>
              <a:defRPr sz="1800"/>
            </a:lvl1pPr>
            <a:lvl2pPr>
              <a:lnSpc>
                <a:spcPct val="100000"/>
              </a:lnSpc>
              <a:spcBef>
                <a:spcPts val="0"/>
              </a:spcBef>
              <a:spcAft>
                <a:spcPts val="600"/>
              </a:spcAft>
              <a:buClr>
                <a:schemeClr val="accent4"/>
              </a:buClr>
              <a:defRPr sz="1800"/>
            </a:lvl2pPr>
            <a:lvl3pPr>
              <a:lnSpc>
                <a:spcPct val="100000"/>
              </a:lnSpc>
              <a:spcBef>
                <a:spcPts val="0"/>
              </a:spcBef>
              <a:spcAft>
                <a:spcPts val="600"/>
              </a:spcAft>
              <a:buClr>
                <a:schemeClr val="accent4"/>
              </a:buClr>
              <a:defRPr sz="1800"/>
            </a:lvl3pPr>
            <a:lvl4pPr>
              <a:lnSpc>
                <a:spcPct val="100000"/>
              </a:lnSpc>
              <a:spcBef>
                <a:spcPts val="0"/>
              </a:spcBef>
              <a:spcAft>
                <a:spcPts val="600"/>
              </a:spcAft>
              <a:buClr>
                <a:schemeClr val="accent4"/>
              </a:buClr>
              <a:defRPr sz="1800"/>
            </a:lvl4pPr>
            <a:lvl5pPr>
              <a:lnSpc>
                <a:spcPct val="100000"/>
              </a:lnSpc>
              <a:spcBef>
                <a:spcPts val="0"/>
              </a:spcBef>
              <a:spcAft>
                <a:spcPts val="600"/>
              </a:spcAft>
              <a:buClr>
                <a:schemeClr val="accent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1703" y="1858587"/>
            <a:ext cx="4984940" cy="738187"/>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91703" y="2729551"/>
            <a:ext cx="4984940" cy="3460112"/>
          </a:xfrm>
        </p:spPr>
        <p:txBody>
          <a:bodyPr>
            <a:normAutofit/>
          </a:bodyPr>
          <a:lstStyle>
            <a:lvl1pPr>
              <a:lnSpc>
                <a:spcPct val="100000"/>
              </a:lnSpc>
              <a:spcBef>
                <a:spcPts val="0"/>
              </a:spcBef>
              <a:spcAft>
                <a:spcPts val="600"/>
              </a:spcAft>
              <a:buClr>
                <a:schemeClr val="accent4"/>
              </a:buClr>
              <a:defRPr sz="1800"/>
            </a:lvl1pPr>
            <a:lvl2pPr>
              <a:lnSpc>
                <a:spcPct val="100000"/>
              </a:lnSpc>
              <a:spcBef>
                <a:spcPts val="0"/>
              </a:spcBef>
              <a:spcAft>
                <a:spcPts val="600"/>
              </a:spcAft>
              <a:buClr>
                <a:schemeClr val="accent4"/>
              </a:buClr>
              <a:defRPr sz="1800"/>
            </a:lvl2pPr>
            <a:lvl3pPr>
              <a:lnSpc>
                <a:spcPct val="100000"/>
              </a:lnSpc>
              <a:spcBef>
                <a:spcPts val="0"/>
              </a:spcBef>
              <a:spcAft>
                <a:spcPts val="600"/>
              </a:spcAft>
              <a:buClr>
                <a:schemeClr val="accent4"/>
              </a:buClr>
              <a:defRPr sz="1800"/>
            </a:lvl3pPr>
            <a:lvl4pPr>
              <a:lnSpc>
                <a:spcPct val="100000"/>
              </a:lnSpc>
              <a:spcBef>
                <a:spcPts val="0"/>
              </a:spcBef>
              <a:spcAft>
                <a:spcPts val="600"/>
              </a:spcAft>
              <a:buClr>
                <a:schemeClr val="accent4"/>
              </a:buClr>
              <a:defRPr sz="1800"/>
            </a:lvl4pPr>
            <a:lvl5pPr>
              <a:lnSpc>
                <a:spcPct val="100000"/>
              </a:lnSpc>
              <a:spcBef>
                <a:spcPts val="0"/>
              </a:spcBef>
              <a:spcAft>
                <a:spcPts val="600"/>
              </a:spcAft>
              <a:buClr>
                <a:schemeClr val="accent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endParaRPr lang="en-US"/>
          </a:p>
        </p:txBody>
      </p:sp>
      <p:pic>
        <p:nvPicPr>
          <p:cNvPr id="7" name="Picture 6" descr="A blue and orange logo&#10;&#10;AI-generated content may be incorrect.">
            <a:extLst>
              <a:ext uri="{FF2B5EF4-FFF2-40B4-BE49-F238E27FC236}">
                <a16:creationId xmlns:a16="http://schemas.microsoft.com/office/drawing/2014/main" id="{8A506196-5C60-9953-9E79-FF880D6595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2135998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endParaRPr lang="en-US" dirty="0"/>
          </a:p>
        </p:txBody>
      </p:sp>
      <p:pic>
        <p:nvPicPr>
          <p:cNvPr id="3" name="Picture 2" descr="A blue and orange logo&#10;&#10;AI-generated content may be incorrect.">
            <a:extLst>
              <a:ext uri="{FF2B5EF4-FFF2-40B4-BE49-F238E27FC236}">
                <a16:creationId xmlns:a16="http://schemas.microsoft.com/office/drawing/2014/main" id="{1C4B4A57-A9AF-3174-1895-8765AAA973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1131309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userDrawn="1"/>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2390398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sp>
        <p:nvSpPr>
          <p:cNvPr id="12" name="Oval 11">
            <a:extLst>
              <a:ext uri="{FF2B5EF4-FFF2-40B4-BE49-F238E27FC236}">
                <a16:creationId xmlns:a16="http://schemas.microsoft.com/office/drawing/2014/main" id="{C0C65477-37C1-234B-C6B7-5726BFD1DE0C}"/>
              </a:ext>
            </a:extLst>
          </p:cNvPr>
          <p:cNvSpPr/>
          <p:nvPr userDrawn="1"/>
        </p:nvSpPr>
        <p:spPr>
          <a:xfrm>
            <a:off x="1881026" y="2100381"/>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19" name="Rectangle 18">
            <a:extLst>
              <a:ext uri="{FF2B5EF4-FFF2-40B4-BE49-F238E27FC236}">
                <a16:creationId xmlns:a16="http://schemas.microsoft.com/office/drawing/2014/main" id="{49A8AFE7-DC9F-5976-0FEB-97EAA5AFBDD2}"/>
              </a:ext>
            </a:extLst>
          </p:cNvPr>
          <p:cNvSpPr/>
          <p:nvPr userDrawn="1"/>
        </p:nvSpPr>
        <p:spPr>
          <a:xfrm>
            <a:off x="909476" y="2557581"/>
            <a:ext cx="2857500" cy="3105032"/>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1D43FDDB-21EF-FDDA-9128-3190D6F525B3}"/>
              </a:ext>
            </a:extLst>
          </p:cNvPr>
          <p:cNvSpPr>
            <a:spLocks noGrp="1"/>
          </p:cNvSpPr>
          <p:nvPr>
            <p:ph type="body" sz="quarter" idx="11"/>
          </p:nvPr>
        </p:nvSpPr>
        <p:spPr>
          <a:xfrm>
            <a:off x="1047749" y="3219450"/>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0" name="Oval 19">
            <a:extLst>
              <a:ext uri="{FF2B5EF4-FFF2-40B4-BE49-F238E27FC236}">
                <a16:creationId xmlns:a16="http://schemas.microsoft.com/office/drawing/2014/main" id="{AEE18B80-6C5E-C5BB-BE26-2CE173696129}"/>
              </a:ext>
            </a:extLst>
          </p:cNvPr>
          <p:cNvSpPr/>
          <p:nvPr userDrawn="1"/>
        </p:nvSpPr>
        <p:spPr>
          <a:xfrm>
            <a:off x="5638800" y="2100381"/>
            <a:ext cx="914400" cy="9144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B772B9-949B-AB27-3992-BA399DAE8C10}"/>
              </a:ext>
            </a:extLst>
          </p:cNvPr>
          <p:cNvSpPr/>
          <p:nvPr userDrawn="1"/>
        </p:nvSpPr>
        <p:spPr>
          <a:xfrm>
            <a:off x="4667250" y="2551113"/>
            <a:ext cx="2857500" cy="3105032"/>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5">
            <a:extLst>
              <a:ext uri="{FF2B5EF4-FFF2-40B4-BE49-F238E27FC236}">
                <a16:creationId xmlns:a16="http://schemas.microsoft.com/office/drawing/2014/main" id="{31CD9C74-1317-4D17-6C85-6E63697BECFF}"/>
              </a:ext>
            </a:extLst>
          </p:cNvPr>
          <p:cNvSpPr>
            <a:spLocks noGrp="1"/>
          </p:cNvSpPr>
          <p:nvPr>
            <p:ph type="body" sz="quarter" idx="12"/>
          </p:nvPr>
        </p:nvSpPr>
        <p:spPr>
          <a:xfrm>
            <a:off x="4819649" y="3219450"/>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3" name="Oval 22">
            <a:extLst>
              <a:ext uri="{FF2B5EF4-FFF2-40B4-BE49-F238E27FC236}">
                <a16:creationId xmlns:a16="http://schemas.microsoft.com/office/drawing/2014/main" id="{67E9F865-2A65-FFBD-2BAE-A75073A76CCC}"/>
              </a:ext>
            </a:extLst>
          </p:cNvPr>
          <p:cNvSpPr/>
          <p:nvPr userDrawn="1"/>
        </p:nvSpPr>
        <p:spPr>
          <a:xfrm>
            <a:off x="9396574" y="2093913"/>
            <a:ext cx="914400" cy="91440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80680BB-48E3-A42C-B5DB-FD92D8C07E14}"/>
              </a:ext>
            </a:extLst>
          </p:cNvPr>
          <p:cNvSpPr/>
          <p:nvPr userDrawn="1"/>
        </p:nvSpPr>
        <p:spPr>
          <a:xfrm>
            <a:off x="8425024" y="2551113"/>
            <a:ext cx="2857500" cy="310503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5">
            <a:extLst>
              <a:ext uri="{FF2B5EF4-FFF2-40B4-BE49-F238E27FC236}">
                <a16:creationId xmlns:a16="http://schemas.microsoft.com/office/drawing/2014/main" id="{2F01985F-CA54-4630-7924-76A836176438}"/>
              </a:ext>
            </a:extLst>
          </p:cNvPr>
          <p:cNvSpPr>
            <a:spLocks noGrp="1"/>
          </p:cNvSpPr>
          <p:nvPr>
            <p:ph type="body" sz="quarter" idx="13"/>
          </p:nvPr>
        </p:nvSpPr>
        <p:spPr>
          <a:xfrm>
            <a:off x="8563297" y="3212982"/>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7" name="Picture Placeholder 26">
            <a:extLst>
              <a:ext uri="{FF2B5EF4-FFF2-40B4-BE49-F238E27FC236}">
                <a16:creationId xmlns:a16="http://schemas.microsoft.com/office/drawing/2014/main" id="{BF75C09B-9CB4-F8CC-4009-2B25E813B307}"/>
              </a:ext>
            </a:extLst>
          </p:cNvPr>
          <p:cNvSpPr>
            <a:spLocks noGrp="1"/>
          </p:cNvSpPr>
          <p:nvPr>
            <p:ph type="pic" sz="quarter" idx="14"/>
          </p:nvPr>
        </p:nvSpPr>
        <p:spPr>
          <a:xfrm>
            <a:off x="2033587" y="2261086"/>
            <a:ext cx="592990" cy="592990"/>
          </a:xfrm>
        </p:spPr>
        <p:txBody>
          <a:bodyPr>
            <a:noAutofit/>
          </a:bodyPr>
          <a:lstStyle>
            <a:lvl1pPr marL="0" indent="0">
              <a:buNone/>
              <a:defRPr sz="900"/>
            </a:lvl1pPr>
          </a:lstStyle>
          <a:p>
            <a:r>
              <a:rPr lang="en-US"/>
              <a:t>Click icon to add picture</a:t>
            </a:r>
            <a:endParaRPr lang="en-US" dirty="0"/>
          </a:p>
        </p:txBody>
      </p:sp>
      <p:sp>
        <p:nvSpPr>
          <p:cNvPr id="29" name="Picture Placeholder 28">
            <a:extLst>
              <a:ext uri="{FF2B5EF4-FFF2-40B4-BE49-F238E27FC236}">
                <a16:creationId xmlns:a16="http://schemas.microsoft.com/office/drawing/2014/main" id="{90B1A117-676F-7589-90DA-16E337DF0C2B}"/>
              </a:ext>
            </a:extLst>
          </p:cNvPr>
          <p:cNvSpPr>
            <a:spLocks noGrp="1"/>
          </p:cNvSpPr>
          <p:nvPr>
            <p:ph type="pic" sz="quarter" idx="15"/>
          </p:nvPr>
        </p:nvSpPr>
        <p:spPr>
          <a:xfrm>
            <a:off x="5799137" y="2260600"/>
            <a:ext cx="593725" cy="593725"/>
          </a:xfrm>
        </p:spPr>
        <p:txBody>
          <a:bodyPr>
            <a:noAutofit/>
          </a:bodyPr>
          <a:lstStyle>
            <a:lvl1pPr marL="0" indent="0">
              <a:buNone/>
              <a:defRPr sz="800"/>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AAC1735E-E762-85FC-E85C-BBFD05F01627}"/>
              </a:ext>
            </a:extLst>
          </p:cNvPr>
          <p:cNvSpPr>
            <a:spLocks noGrp="1"/>
          </p:cNvSpPr>
          <p:nvPr>
            <p:ph type="pic" sz="quarter" idx="16"/>
          </p:nvPr>
        </p:nvSpPr>
        <p:spPr>
          <a:xfrm>
            <a:off x="9564688" y="2260718"/>
            <a:ext cx="593725" cy="593725"/>
          </a:xfrm>
        </p:spPr>
        <p:txBody>
          <a:bodyPr>
            <a:noAutofit/>
          </a:bodyPr>
          <a:lstStyle>
            <a:lvl1pPr marL="0" indent="0">
              <a:buNone/>
              <a:defRPr sz="800"/>
            </a:lvl1pPr>
          </a:lstStyle>
          <a:p>
            <a:r>
              <a:rPr lang="en-US"/>
              <a:t>Click icon to add picture</a:t>
            </a:r>
            <a:endParaRPr lang="en-US" dirty="0"/>
          </a:p>
        </p:txBody>
      </p:sp>
    </p:spTree>
    <p:extLst>
      <p:ext uri="{BB962C8B-B14F-4D97-AF65-F5344CB8AC3E}">
        <p14:creationId xmlns:p14="http://schemas.microsoft.com/office/powerpoint/2010/main" val="1290677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endParaRPr lang="en-US" dirty="0"/>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5785687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25" name="Text Placeholder 15">
            <a:extLst>
              <a:ext uri="{FF2B5EF4-FFF2-40B4-BE49-F238E27FC236}">
                <a16:creationId xmlns:a16="http://schemas.microsoft.com/office/drawing/2014/main" id="{2F01985F-CA54-4630-7924-76A836176438}"/>
              </a:ext>
            </a:extLst>
          </p:cNvPr>
          <p:cNvSpPr>
            <a:spLocks noGrp="1"/>
          </p:cNvSpPr>
          <p:nvPr>
            <p:ph type="body" sz="quarter" idx="13"/>
          </p:nvPr>
        </p:nvSpPr>
        <p:spPr>
          <a:xfrm>
            <a:off x="2680659" y="2194720"/>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32" name="Picture Placeholder 31">
            <a:extLst>
              <a:ext uri="{FF2B5EF4-FFF2-40B4-BE49-F238E27FC236}">
                <a16:creationId xmlns:a16="http://schemas.microsoft.com/office/drawing/2014/main" id="{1111AE32-4374-5740-714E-466F05DD906D}"/>
              </a:ext>
            </a:extLst>
          </p:cNvPr>
          <p:cNvSpPr>
            <a:spLocks noGrp="1"/>
          </p:cNvSpPr>
          <p:nvPr>
            <p:ph type="pic" sz="quarter" idx="20"/>
          </p:nvPr>
        </p:nvSpPr>
        <p:spPr>
          <a:xfrm>
            <a:off x="838200" y="2194719"/>
            <a:ext cx="1554480" cy="1554480"/>
          </a:xfrm>
        </p:spPr>
        <p:txBody>
          <a:bodyPr/>
          <a:lstStyle>
            <a:lvl1pPr marL="0" indent="0">
              <a:buNone/>
              <a:defRPr/>
            </a:lvl1pPr>
          </a:lstStyle>
          <a:p>
            <a:r>
              <a:rPr lang="en-US"/>
              <a:t>Click icon to add picture</a:t>
            </a:r>
            <a:endParaRPr lang="en-US" dirty="0"/>
          </a:p>
        </p:txBody>
      </p:sp>
      <p:sp>
        <p:nvSpPr>
          <p:cNvPr id="41" name="Text Placeholder 15">
            <a:extLst>
              <a:ext uri="{FF2B5EF4-FFF2-40B4-BE49-F238E27FC236}">
                <a16:creationId xmlns:a16="http://schemas.microsoft.com/office/drawing/2014/main" id="{8F08676E-956E-A206-F632-FFA579AC8A32}"/>
              </a:ext>
            </a:extLst>
          </p:cNvPr>
          <p:cNvSpPr>
            <a:spLocks noGrp="1"/>
          </p:cNvSpPr>
          <p:nvPr>
            <p:ph type="body" sz="quarter" idx="21"/>
          </p:nvPr>
        </p:nvSpPr>
        <p:spPr>
          <a:xfrm>
            <a:off x="2680658" y="2698751"/>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2" name="Text Placeholder 15">
            <a:extLst>
              <a:ext uri="{FF2B5EF4-FFF2-40B4-BE49-F238E27FC236}">
                <a16:creationId xmlns:a16="http://schemas.microsoft.com/office/drawing/2014/main" id="{ED9BC565-30A9-D3EE-965C-9B5BA55F7FB1}"/>
              </a:ext>
            </a:extLst>
          </p:cNvPr>
          <p:cNvSpPr>
            <a:spLocks noGrp="1"/>
          </p:cNvSpPr>
          <p:nvPr>
            <p:ph type="body" sz="quarter" idx="22"/>
          </p:nvPr>
        </p:nvSpPr>
        <p:spPr>
          <a:xfrm>
            <a:off x="2680659" y="4092972"/>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3" name="Picture Placeholder 31">
            <a:extLst>
              <a:ext uri="{FF2B5EF4-FFF2-40B4-BE49-F238E27FC236}">
                <a16:creationId xmlns:a16="http://schemas.microsoft.com/office/drawing/2014/main" id="{1ECEF48E-65C5-F3CB-76FB-6F7E6658D047}"/>
              </a:ext>
            </a:extLst>
          </p:cNvPr>
          <p:cNvSpPr>
            <a:spLocks noGrp="1"/>
          </p:cNvSpPr>
          <p:nvPr>
            <p:ph type="pic" sz="quarter" idx="23"/>
          </p:nvPr>
        </p:nvSpPr>
        <p:spPr>
          <a:xfrm>
            <a:off x="838200" y="4092971"/>
            <a:ext cx="1554480" cy="1554480"/>
          </a:xfrm>
        </p:spPr>
        <p:txBody>
          <a:bodyPr/>
          <a:lstStyle>
            <a:lvl1pPr marL="0" indent="0">
              <a:buNone/>
              <a:defRPr/>
            </a:lvl1pPr>
          </a:lstStyle>
          <a:p>
            <a:r>
              <a:rPr lang="en-US"/>
              <a:t>Click icon to add picture</a:t>
            </a:r>
            <a:endParaRPr lang="en-US" dirty="0"/>
          </a:p>
        </p:txBody>
      </p:sp>
      <p:sp>
        <p:nvSpPr>
          <p:cNvPr id="44" name="Text Placeholder 15">
            <a:extLst>
              <a:ext uri="{FF2B5EF4-FFF2-40B4-BE49-F238E27FC236}">
                <a16:creationId xmlns:a16="http://schemas.microsoft.com/office/drawing/2014/main" id="{AAE806DF-9743-C0EF-8A51-AE2FEC3D7F17}"/>
              </a:ext>
            </a:extLst>
          </p:cNvPr>
          <p:cNvSpPr>
            <a:spLocks noGrp="1"/>
          </p:cNvSpPr>
          <p:nvPr>
            <p:ph type="body" sz="quarter" idx="24"/>
          </p:nvPr>
        </p:nvSpPr>
        <p:spPr>
          <a:xfrm>
            <a:off x="2680658" y="4597003"/>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5" name="Text Placeholder 15">
            <a:extLst>
              <a:ext uri="{FF2B5EF4-FFF2-40B4-BE49-F238E27FC236}">
                <a16:creationId xmlns:a16="http://schemas.microsoft.com/office/drawing/2014/main" id="{FDDBB792-D6B9-EE27-2B72-181504CAE542}"/>
              </a:ext>
            </a:extLst>
          </p:cNvPr>
          <p:cNvSpPr>
            <a:spLocks noGrp="1"/>
          </p:cNvSpPr>
          <p:nvPr>
            <p:ph type="body" sz="quarter" idx="25"/>
          </p:nvPr>
        </p:nvSpPr>
        <p:spPr>
          <a:xfrm>
            <a:off x="8138629" y="2194720"/>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6" name="Picture Placeholder 31">
            <a:extLst>
              <a:ext uri="{FF2B5EF4-FFF2-40B4-BE49-F238E27FC236}">
                <a16:creationId xmlns:a16="http://schemas.microsoft.com/office/drawing/2014/main" id="{D4275EF9-99E8-F85A-CDD8-B5C13128AD97}"/>
              </a:ext>
            </a:extLst>
          </p:cNvPr>
          <p:cNvSpPr>
            <a:spLocks noGrp="1"/>
          </p:cNvSpPr>
          <p:nvPr>
            <p:ph type="pic" sz="quarter" idx="26"/>
          </p:nvPr>
        </p:nvSpPr>
        <p:spPr>
          <a:xfrm>
            <a:off x="6296170" y="2194719"/>
            <a:ext cx="1554480" cy="1554480"/>
          </a:xfrm>
        </p:spPr>
        <p:txBody>
          <a:bodyPr/>
          <a:lstStyle>
            <a:lvl1pPr marL="0" indent="0">
              <a:buNone/>
              <a:defRPr/>
            </a:lvl1pPr>
          </a:lstStyle>
          <a:p>
            <a:r>
              <a:rPr lang="en-US"/>
              <a:t>Click icon to add picture</a:t>
            </a:r>
            <a:endParaRPr lang="en-US" dirty="0"/>
          </a:p>
        </p:txBody>
      </p:sp>
      <p:sp>
        <p:nvSpPr>
          <p:cNvPr id="47" name="Text Placeholder 15">
            <a:extLst>
              <a:ext uri="{FF2B5EF4-FFF2-40B4-BE49-F238E27FC236}">
                <a16:creationId xmlns:a16="http://schemas.microsoft.com/office/drawing/2014/main" id="{BE95DAED-D597-6EF9-95AF-883E4DEC8860}"/>
              </a:ext>
            </a:extLst>
          </p:cNvPr>
          <p:cNvSpPr>
            <a:spLocks noGrp="1"/>
          </p:cNvSpPr>
          <p:nvPr>
            <p:ph type="body" sz="quarter" idx="27"/>
          </p:nvPr>
        </p:nvSpPr>
        <p:spPr>
          <a:xfrm>
            <a:off x="8138628" y="2698751"/>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8" name="Text Placeholder 15">
            <a:extLst>
              <a:ext uri="{FF2B5EF4-FFF2-40B4-BE49-F238E27FC236}">
                <a16:creationId xmlns:a16="http://schemas.microsoft.com/office/drawing/2014/main" id="{6673DBB1-A2DF-825F-0E54-FABAB6BAC17A}"/>
              </a:ext>
            </a:extLst>
          </p:cNvPr>
          <p:cNvSpPr>
            <a:spLocks noGrp="1"/>
          </p:cNvSpPr>
          <p:nvPr>
            <p:ph type="body" sz="quarter" idx="28"/>
          </p:nvPr>
        </p:nvSpPr>
        <p:spPr>
          <a:xfrm>
            <a:off x="8138629" y="4092972"/>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9" name="Picture Placeholder 31">
            <a:extLst>
              <a:ext uri="{FF2B5EF4-FFF2-40B4-BE49-F238E27FC236}">
                <a16:creationId xmlns:a16="http://schemas.microsoft.com/office/drawing/2014/main" id="{45E6C20B-F0A7-7F48-AC0B-781584E588D6}"/>
              </a:ext>
            </a:extLst>
          </p:cNvPr>
          <p:cNvSpPr>
            <a:spLocks noGrp="1"/>
          </p:cNvSpPr>
          <p:nvPr>
            <p:ph type="pic" sz="quarter" idx="29"/>
          </p:nvPr>
        </p:nvSpPr>
        <p:spPr>
          <a:xfrm>
            <a:off x="6296170" y="4092971"/>
            <a:ext cx="1554480" cy="1554480"/>
          </a:xfrm>
        </p:spPr>
        <p:txBody>
          <a:bodyPr/>
          <a:lstStyle>
            <a:lvl1pPr marL="0" indent="0">
              <a:buNone/>
              <a:defRPr/>
            </a:lvl1pPr>
          </a:lstStyle>
          <a:p>
            <a:r>
              <a:rPr lang="en-US"/>
              <a:t>Click icon to add picture</a:t>
            </a:r>
            <a:endParaRPr lang="en-US" dirty="0"/>
          </a:p>
        </p:txBody>
      </p:sp>
      <p:sp>
        <p:nvSpPr>
          <p:cNvPr id="50" name="Text Placeholder 15">
            <a:extLst>
              <a:ext uri="{FF2B5EF4-FFF2-40B4-BE49-F238E27FC236}">
                <a16:creationId xmlns:a16="http://schemas.microsoft.com/office/drawing/2014/main" id="{39D009F6-1A42-2F6E-D002-849948C741C6}"/>
              </a:ext>
            </a:extLst>
          </p:cNvPr>
          <p:cNvSpPr>
            <a:spLocks noGrp="1"/>
          </p:cNvSpPr>
          <p:nvPr>
            <p:ph type="body" sz="quarter" idx="30"/>
          </p:nvPr>
        </p:nvSpPr>
        <p:spPr>
          <a:xfrm>
            <a:off x="8138628" y="4597003"/>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Tree>
    <p:extLst>
      <p:ext uri="{BB962C8B-B14F-4D97-AF65-F5344CB8AC3E}">
        <p14:creationId xmlns:p14="http://schemas.microsoft.com/office/powerpoint/2010/main" val="26207095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36" name="Text Placeholder 15">
            <a:extLst>
              <a:ext uri="{FF2B5EF4-FFF2-40B4-BE49-F238E27FC236}">
                <a16:creationId xmlns:a16="http://schemas.microsoft.com/office/drawing/2014/main" id="{E50B6FB3-2ABE-D115-D58D-0E8F7BB78BC7}"/>
              </a:ext>
            </a:extLst>
          </p:cNvPr>
          <p:cNvSpPr>
            <a:spLocks noGrp="1"/>
          </p:cNvSpPr>
          <p:nvPr>
            <p:ph type="body" sz="quarter" idx="24"/>
          </p:nvPr>
        </p:nvSpPr>
        <p:spPr>
          <a:xfrm>
            <a:off x="1943100" y="2241713"/>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6" name="Oval 5">
            <a:extLst>
              <a:ext uri="{FF2B5EF4-FFF2-40B4-BE49-F238E27FC236}">
                <a16:creationId xmlns:a16="http://schemas.microsoft.com/office/drawing/2014/main" id="{FE73A8AF-5864-A381-DE20-25E174163B05}"/>
              </a:ext>
            </a:extLst>
          </p:cNvPr>
          <p:cNvSpPr/>
          <p:nvPr userDrawn="1"/>
        </p:nvSpPr>
        <p:spPr>
          <a:xfrm>
            <a:off x="838200" y="2167415"/>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31">
            <a:extLst>
              <a:ext uri="{FF2B5EF4-FFF2-40B4-BE49-F238E27FC236}">
                <a16:creationId xmlns:a16="http://schemas.microsoft.com/office/drawing/2014/main" id="{1111AE32-4374-5740-714E-466F05DD906D}"/>
              </a:ext>
            </a:extLst>
          </p:cNvPr>
          <p:cNvSpPr>
            <a:spLocks noGrp="1"/>
          </p:cNvSpPr>
          <p:nvPr>
            <p:ph type="pic" sz="quarter" idx="20"/>
          </p:nvPr>
        </p:nvSpPr>
        <p:spPr>
          <a:xfrm>
            <a:off x="990567" y="2319781"/>
            <a:ext cx="609666" cy="609666"/>
          </a:xfrm>
        </p:spPr>
        <p:txBody>
          <a:bodyPr/>
          <a:lstStyle>
            <a:lvl1pPr marL="0" indent="0">
              <a:buNone/>
              <a:defRPr sz="800"/>
            </a:lvl1pPr>
          </a:lstStyle>
          <a:p>
            <a:r>
              <a:rPr lang="en-US"/>
              <a:t>Click icon to add picture</a:t>
            </a:r>
            <a:endParaRPr lang="en-US" dirty="0"/>
          </a:p>
        </p:txBody>
      </p:sp>
      <p:sp>
        <p:nvSpPr>
          <p:cNvPr id="7" name="Text Placeholder 15">
            <a:extLst>
              <a:ext uri="{FF2B5EF4-FFF2-40B4-BE49-F238E27FC236}">
                <a16:creationId xmlns:a16="http://schemas.microsoft.com/office/drawing/2014/main" id="{4606D735-B0AD-6DFC-618B-483369328ED2}"/>
              </a:ext>
            </a:extLst>
          </p:cNvPr>
          <p:cNvSpPr>
            <a:spLocks noGrp="1"/>
          </p:cNvSpPr>
          <p:nvPr>
            <p:ph type="body" sz="quarter" idx="27"/>
          </p:nvPr>
        </p:nvSpPr>
        <p:spPr>
          <a:xfrm>
            <a:off x="1943100" y="3534425"/>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8" name="Oval 7">
            <a:extLst>
              <a:ext uri="{FF2B5EF4-FFF2-40B4-BE49-F238E27FC236}">
                <a16:creationId xmlns:a16="http://schemas.microsoft.com/office/drawing/2014/main" id="{E5C91B4D-533C-ED4C-CC3A-C3F710FD7729}"/>
              </a:ext>
            </a:extLst>
          </p:cNvPr>
          <p:cNvSpPr/>
          <p:nvPr userDrawn="1"/>
        </p:nvSpPr>
        <p:spPr>
          <a:xfrm>
            <a:off x="838200" y="3460127"/>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31">
            <a:extLst>
              <a:ext uri="{FF2B5EF4-FFF2-40B4-BE49-F238E27FC236}">
                <a16:creationId xmlns:a16="http://schemas.microsoft.com/office/drawing/2014/main" id="{876EEB36-C127-483E-B419-B1C3AA6F69C4}"/>
              </a:ext>
            </a:extLst>
          </p:cNvPr>
          <p:cNvSpPr>
            <a:spLocks noGrp="1"/>
          </p:cNvSpPr>
          <p:nvPr>
            <p:ph type="pic" sz="quarter" idx="28"/>
          </p:nvPr>
        </p:nvSpPr>
        <p:spPr>
          <a:xfrm>
            <a:off x="990567" y="3612493"/>
            <a:ext cx="609666" cy="609666"/>
          </a:xfrm>
        </p:spPr>
        <p:txBody>
          <a:bodyPr>
            <a:normAutofit/>
          </a:bodyPr>
          <a:lstStyle>
            <a:lvl1pPr marL="0" indent="0">
              <a:buNone/>
              <a:defRPr sz="800"/>
            </a:lvl1pPr>
          </a:lstStyle>
          <a:p>
            <a:r>
              <a:rPr lang="en-US"/>
              <a:t>Click icon to add picture</a:t>
            </a:r>
            <a:endParaRPr lang="en-US" dirty="0"/>
          </a:p>
        </p:txBody>
      </p:sp>
      <p:sp>
        <p:nvSpPr>
          <p:cNvPr id="10" name="Text Placeholder 15">
            <a:extLst>
              <a:ext uri="{FF2B5EF4-FFF2-40B4-BE49-F238E27FC236}">
                <a16:creationId xmlns:a16="http://schemas.microsoft.com/office/drawing/2014/main" id="{D788FE8E-DD7D-C9B7-2C08-E6C7C461F319}"/>
              </a:ext>
            </a:extLst>
          </p:cNvPr>
          <p:cNvSpPr>
            <a:spLocks noGrp="1"/>
          </p:cNvSpPr>
          <p:nvPr>
            <p:ph type="body" sz="quarter" idx="29"/>
          </p:nvPr>
        </p:nvSpPr>
        <p:spPr>
          <a:xfrm>
            <a:off x="1943100" y="4827137"/>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1" name="Oval 10">
            <a:extLst>
              <a:ext uri="{FF2B5EF4-FFF2-40B4-BE49-F238E27FC236}">
                <a16:creationId xmlns:a16="http://schemas.microsoft.com/office/drawing/2014/main" id="{03575CE7-70E2-9E18-2025-413EA865C12F}"/>
              </a:ext>
            </a:extLst>
          </p:cNvPr>
          <p:cNvSpPr/>
          <p:nvPr userDrawn="1"/>
        </p:nvSpPr>
        <p:spPr>
          <a:xfrm>
            <a:off x="838200" y="4752839"/>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31">
            <a:extLst>
              <a:ext uri="{FF2B5EF4-FFF2-40B4-BE49-F238E27FC236}">
                <a16:creationId xmlns:a16="http://schemas.microsoft.com/office/drawing/2014/main" id="{F0E767B4-C225-B0BE-AC75-6C98D8617119}"/>
              </a:ext>
            </a:extLst>
          </p:cNvPr>
          <p:cNvSpPr>
            <a:spLocks noGrp="1"/>
          </p:cNvSpPr>
          <p:nvPr>
            <p:ph type="pic" sz="quarter" idx="30"/>
          </p:nvPr>
        </p:nvSpPr>
        <p:spPr>
          <a:xfrm>
            <a:off x="990567" y="4905205"/>
            <a:ext cx="609666" cy="609666"/>
          </a:xfrm>
        </p:spPr>
        <p:txBody>
          <a:bodyPr>
            <a:normAutofit/>
          </a:bodyPr>
          <a:lstStyle>
            <a:lvl1pPr marL="0" indent="0">
              <a:buNone/>
              <a:defRPr sz="800"/>
            </a:lvl1pPr>
          </a:lstStyle>
          <a:p>
            <a:r>
              <a:rPr lang="en-US"/>
              <a:t>Click icon to add picture</a:t>
            </a:r>
            <a:endParaRPr lang="en-US" dirty="0"/>
          </a:p>
        </p:txBody>
      </p:sp>
      <p:sp>
        <p:nvSpPr>
          <p:cNvPr id="13" name="Text Placeholder 15">
            <a:extLst>
              <a:ext uri="{FF2B5EF4-FFF2-40B4-BE49-F238E27FC236}">
                <a16:creationId xmlns:a16="http://schemas.microsoft.com/office/drawing/2014/main" id="{FF25D97F-B231-3C43-7714-EB94796FE330}"/>
              </a:ext>
            </a:extLst>
          </p:cNvPr>
          <p:cNvSpPr>
            <a:spLocks noGrp="1"/>
          </p:cNvSpPr>
          <p:nvPr>
            <p:ph type="body" sz="quarter" idx="31"/>
          </p:nvPr>
        </p:nvSpPr>
        <p:spPr>
          <a:xfrm>
            <a:off x="7809601" y="2241713"/>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5" name="Oval 14">
            <a:extLst>
              <a:ext uri="{FF2B5EF4-FFF2-40B4-BE49-F238E27FC236}">
                <a16:creationId xmlns:a16="http://schemas.microsoft.com/office/drawing/2014/main" id="{5B46210D-36F0-75AC-EC0E-2E6899933477}"/>
              </a:ext>
            </a:extLst>
          </p:cNvPr>
          <p:cNvSpPr/>
          <p:nvPr userDrawn="1"/>
        </p:nvSpPr>
        <p:spPr>
          <a:xfrm>
            <a:off x="6704701" y="2164710"/>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1">
            <a:extLst>
              <a:ext uri="{FF2B5EF4-FFF2-40B4-BE49-F238E27FC236}">
                <a16:creationId xmlns:a16="http://schemas.microsoft.com/office/drawing/2014/main" id="{81017A02-FC8A-EB09-52B7-14540B19728F}"/>
              </a:ext>
            </a:extLst>
          </p:cNvPr>
          <p:cNvSpPr>
            <a:spLocks noGrp="1"/>
          </p:cNvSpPr>
          <p:nvPr>
            <p:ph type="pic" sz="quarter" idx="32"/>
          </p:nvPr>
        </p:nvSpPr>
        <p:spPr>
          <a:xfrm>
            <a:off x="6857068" y="2319781"/>
            <a:ext cx="609666" cy="609666"/>
          </a:xfrm>
        </p:spPr>
        <p:txBody>
          <a:bodyPr>
            <a:normAutofit/>
          </a:bodyPr>
          <a:lstStyle>
            <a:lvl1pPr marL="0" indent="0">
              <a:buNone/>
              <a:defRPr sz="800"/>
            </a:lvl1pPr>
          </a:lstStyle>
          <a:p>
            <a:r>
              <a:rPr lang="en-US"/>
              <a:t>Click icon to add picture</a:t>
            </a:r>
            <a:endParaRPr lang="en-US" dirty="0"/>
          </a:p>
        </p:txBody>
      </p:sp>
      <p:sp>
        <p:nvSpPr>
          <p:cNvPr id="17" name="Text Placeholder 15">
            <a:extLst>
              <a:ext uri="{FF2B5EF4-FFF2-40B4-BE49-F238E27FC236}">
                <a16:creationId xmlns:a16="http://schemas.microsoft.com/office/drawing/2014/main" id="{A2A9CEBE-FA00-B88B-DF5B-A3CAAE76FEC9}"/>
              </a:ext>
            </a:extLst>
          </p:cNvPr>
          <p:cNvSpPr>
            <a:spLocks noGrp="1"/>
          </p:cNvSpPr>
          <p:nvPr>
            <p:ph type="body" sz="quarter" idx="33"/>
          </p:nvPr>
        </p:nvSpPr>
        <p:spPr>
          <a:xfrm>
            <a:off x="7809601" y="3534425"/>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8" name="Oval 17">
            <a:extLst>
              <a:ext uri="{FF2B5EF4-FFF2-40B4-BE49-F238E27FC236}">
                <a16:creationId xmlns:a16="http://schemas.microsoft.com/office/drawing/2014/main" id="{2F3DC184-7FCB-6D05-FE5D-8E8DD0E95B64}"/>
              </a:ext>
            </a:extLst>
          </p:cNvPr>
          <p:cNvSpPr/>
          <p:nvPr userDrawn="1"/>
        </p:nvSpPr>
        <p:spPr>
          <a:xfrm>
            <a:off x="6704701" y="3460127"/>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31">
            <a:extLst>
              <a:ext uri="{FF2B5EF4-FFF2-40B4-BE49-F238E27FC236}">
                <a16:creationId xmlns:a16="http://schemas.microsoft.com/office/drawing/2014/main" id="{9570FAA7-7C92-1B59-B76E-25DBE4C0A20F}"/>
              </a:ext>
            </a:extLst>
          </p:cNvPr>
          <p:cNvSpPr>
            <a:spLocks noGrp="1"/>
          </p:cNvSpPr>
          <p:nvPr>
            <p:ph type="pic" sz="quarter" idx="34"/>
          </p:nvPr>
        </p:nvSpPr>
        <p:spPr>
          <a:xfrm>
            <a:off x="6857068" y="3612493"/>
            <a:ext cx="609666" cy="609666"/>
          </a:xfrm>
        </p:spPr>
        <p:txBody>
          <a:bodyPr>
            <a:normAutofit/>
          </a:bodyPr>
          <a:lstStyle>
            <a:lvl1pPr marL="0" indent="0">
              <a:buNone/>
              <a:defRPr sz="800"/>
            </a:lvl1pPr>
          </a:lstStyle>
          <a:p>
            <a:r>
              <a:rPr lang="en-US"/>
              <a:t>Click icon to add picture</a:t>
            </a:r>
          </a:p>
        </p:txBody>
      </p:sp>
      <p:sp>
        <p:nvSpPr>
          <p:cNvPr id="20" name="Text Placeholder 15">
            <a:extLst>
              <a:ext uri="{FF2B5EF4-FFF2-40B4-BE49-F238E27FC236}">
                <a16:creationId xmlns:a16="http://schemas.microsoft.com/office/drawing/2014/main" id="{F41905E6-17DE-38F7-61CB-5F231A0DEAA3}"/>
              </a:ext>
            </a:extLst>
          </p:cNvPr>
          <p:cNvSpPr>
            <a:spLocks noGrp="1"/>
          </p:cNvSpPr>
          <p:nvPr>
            <p:ph type="body" sz="quarter" idx="35"/>
          </p:nvPr>
        </p:nvSpPr>
        <p:spPr>
          <a:xfrm>
            <a:off x="7809601" y="4827137"/>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21" name="Oval 20">
            <a:extLst>
              <a:ext uri="{FF2B5EF4-FFF2-40B4-BE49-F238E27FC236}">
                <a16:creationId xmlns:a16="http://schemas.microsoft.com/office/drawing/2014/main" id="{24ED8012-45BE-DA33-3339-9560F2159D1B}"/>
              </a:ext>
            </a:extLst>
          </p:cNvPr>
          <p:cNvSpPr/>
          <p:nvPr userDrawn="1"/>
        </p:nvSpPr>
        <p:spPr>
          <a:xfrm>
            <a:off x="6704701" y="4752839"/>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cture Placeholder 31">
            <a:extLst>
              <a:ext uri="{FF2B5EF4-FFF2-40B4-BE49-F238E27FC236}">
                <a16:creationId xmlns:a16="http://schemas.microsoft.com/office/drawing/2014/main" id="{77313D56-4042-CE86-A45C-C6DACC054D52}"/>
              </a:ext>
            </a:extLst>
          </p:cNvPr>
          <p:cNvSpPr>
            <a:spLocks noGrp="1"/>
          </p:cNvSpPr>
          <p:nvPr>
            <p:ph type="pic" sz="quarter" idx="36"/>
          </p:nvPr>
        </p:nvSpPr>
        <p:spPr>
          <a:xfrm>
            <a:off x="6857068" y="4905205"/>
            <a:ext cx="609666" cy="609666"/>
          </a:xfrm>
        </p:spPr>
        <p:txBody>
          <a:bodyPr>
            <a:normAutofit/>
          </a:bodyPr>
          <a:lstStyle>
            <a:lvl1pPr marL="0" indent="0">
              <a:buNone/>
              <a:defRPr sz="800"/>
            </a:lvl1pPr>
          </a:lstStyle>
          <a:p>
            <a:r>
              <a:rPr lang="en-US"/>
              <a:t>Click icon to add picture</a:t>
            </a:r>
          </a:p>
        </p:txBody>
      </p:sp>
    </p:spTree>
    <p:extLst>
      <p:ext uri="{BB962C8B-B14F-4D97-AF65-F5344CB8AC3E}">
        <p14:creationId xmlns:p14="http://schemas.microsoft.com/office/powerpoint/2010/main" val="279642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573463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388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27" name="Picture 26"/>
          <p:cNvPicPr>
            <a:picLocks noChangeAspect="1"/>
          </p:cNvPicPr>
          <p:nvPr userDrawn="1"/>
        </p:nvPicPr>
        <p:blipFill rotWithShape="1">
          <a:blip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a:ext>
            </a:extLst>
          </a:blip>
          <a:srcRect l="14259" t="13377" r="39810" b="1389"/>
          <a:stretch/>
        </p:blipFill>
        <p:spPr>
          <a:xfrm>
            <a:off x="1106905" y="0"/>
            <a:ext cx="5543559" cy="6858000"/>
          </a:xfrm>
          <a:custGeom>
            <a:avLst/>
            <a:gdLst>
              <a:gd name="connsiteX0" fmla="*/ 0 w 5543559"/>
              <a:gd name="connsiteY0" fmla="*/ 0 h 6858000"/>
              <a:gd name="connsiteX1" fmla="*/ 4529791 w 5543559"/>
              <a:gd name="connsiteY1" fmla="*/ 0 h 6858000"/>
              <a:gd name="connsiteX2" fmla="*/ 4629711 w 5543559"/>
              <a:gd name="connsiteY2" fmla="*/ 155862 h 6858000"/>
              <a:gd name="connsiteX3" fmla="*/ 5543559 w 5543559"/>
              <a:gd name="connsiteY3" fmla="*/ 3429001 h 6858000"/>
              <a:gd name="connsiteX4" fmla="*/ 4629711 w 5543559"/>
              <a:gd name="connsiteY4" fmla="*/ 6702141 h 6858000"/>
              <a:gd name="connsiteX5" fmla="*/ 4529792 w 5543559"/>
              <a:gd name="connsiteY5" fmla="*/ 6858000 h 6858000"/>
              <a:gd name="connsiteX6" fmla="*/ 0 w 554355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9" h="6858000">
                <a:moveTo>
                  <a:pt x="0" y="0"/>
                </a:moveTo>
                <a:lnTo>
                  <a:pt x="4529791" y="0"/>
                </a:lnTo>
                <a:lnTo>
                  <a:pt x="4629711" y="155862"/>
                </a:lnTo>
                <a:cubicBezTo>
                  <a:pt x="5209616" y="1110257"/>
                  <a:pt x="5543559" y="2230631"/>
                  <a:pt x="5543559" y="3429001"/>
                </a:cubicBezTo>
                <a:cubicBezTo>
                  <a:pt x="5543559" y="4627371"/>
                  <a:pt x="5209616" y="5747745"/>
                  <a:pt x="4629711" y="6702141"/>
                </a:cubicBezTo>
                <a:lnTo>
                  <a:pt x="4529792" y="6858000"/>
                </a:lnTo>
                <a:lnTo>
                  <a:pt x="0" y="6858000"/>
                </a:lnTo>
                <a:close/>
              </a:path>
            </a:pathLst>
          </a:custGeom>
        </p:spPr>
      </p:pic>
      <p:sp>
        <p:nvSpPr>
          <p:cNvPr id="21" name="Freeform 20"/>
          <p:cNvSpPr/>
          <p:nvPr userDrawn="1"/>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930188" y="2465614"/>
            <a:ext cx="4746041" cy="3585121"/>
          </a:xfrm>
        </p:spPr>
        <p:txBody>
          <a:bodyPr anchor="t" anchorCtr="0"/>
          <a:lstStyle>
            <a:lvl1pPr>
              <a:buClr>
                <a:srgbClr val="F47933"/>
              </a:buClr>
              <a:defRPr sz="3200"/>
            </a:lvl1pPr>
            <a:lvl2pPr>
              <a:buClr>
                <a:srgbClr val="F47933"/>
              </a:buClr>
              <a:defRPr sz="2800"/>
            </a:lvl2pPr>
            <a:lvl3pPr>
              <a:buClr>
                <a:srgbClr val="F47933"/>
              </a:buClr>
              <a:defRPr sz="2400"/>
            </a:lvl3pPr>
            <a:lvl4pPr>
              <a:buClr>
                <a:srgbClr val="F47933"/>
              </a:buClr>
              <a:defRPr sz="2000"/>
            </a:lvl4pPr>
            <a:lvl5pPr>
              <a:buClr>
                <a:srgbClr val="F4793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0187" y="1061358"/>
            <a:ext cx="4746041" cy="1177110"/>
          </a:xfrm>
        </p:spPr>
        <p:txBody>
          <a:bodyPr anchor="b" anchorCtr="0">
            <a:normAutofit/>
          </a:bodyPr>
          <a:lstStyle>
            <a:lvl1pPr marL="0" indent="0" algn="l">
              <a:buNone/>
              <a:defRPr sz="3200" b="1">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p:cNvSpPr>
            <a:spLocks noGrp="1"/>
          </p:cNvSpPr>
          <p:nvPr>
            <p:ph type="title"/>
          </p:nvPr>
        </p:nvSpPr>
        <p:spPr>
          <a:xfrm>
            <a:off x="473242" y="2432118"/>
            <a:ext cx="3208419" cy="1993764"/>
          </a:xfrm>
        </p:spPr>
        <p:txBody>
          <a:bodyPr anchor="ctr" anchorCtr="0">
            <a:noAutofit/>
          </a:bodyPr>
          <a:lstStyle>
            <a:lvl1pPr algn="ctr">
              <a:defRPr sz="4000" b="1">
                <a:solidFill>
                  <a:schemeClr val="accent1"/>
                </a:solidFill>
              </a:defRPr>
            </a:lvl1pPr>
          </a:lstStyle>
          <a:p>
            <a:r>
              <a:rPr lang="en-US"/>
              <a:t>Click to edit Master title style</a:t>
            </a:r>
          </a:p>
        </p:txBody>
      </p:sp>
    </p:spTree>
    <p:extLst>
      <p:ext uri="{BB962C8B-B14F-4D97-AF65-F5344CB8AC3E}">
        <p14:creationId xmlns:p14="http://schemas.microsoft.com/office/powerpoint/2010/main" val="28686261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3814" y="440061"/>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1" y="136018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11652" y="2369949"/>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11651" y="337970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a:t>Click icon to add picture</a:t>
            </a:r>
          </a:p>
        </p:txBody>
      </p:sp>
      <p:sp>
        <p:nvSpPr>
          <p:cNvPr id="27" name="Text Placeholder 21"/>
          <p:cNvSpPr>
            <a:spLocks noGrp="1"/>
          </p:cNvSpPr>
          <p:nvPr>
            <p:ph type="body" sz="quarter" idx="18"/>
          </p:nvPr>
        </p:nvSpPr>
        <p:spPr>
          <a:xfrm>
            <a:off x="1411650" y="438946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3" name="Text Placeholder 21"/>
          <p:cNvSpPr>
            <a:spLocks noGrp="1"/>
          </p:cNvSpPr>
          <p:nvPr>
            <p:ph type="body" sz="quarter" idx="19"/>
          </p:nvPr>
        </p:nvSpPr>
        <p:spPr>
          <a:xfrm>
            <a:off x="1411649" y="539922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101" y="5318178"/>
            <a:ext cx="974557" cy="9144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1158" y="1257795"/>
            <a:ext cx="910442" cy="914400"/>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803" y="2267555"/>
            <a:ext cx="972855" cy="91440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37594" y="3277315"/>
            <a:ext cx="957569" cy="914400"/>
          </a:xfrm>
          <a:prstGeom prst="rect">
            <a:avLst/>
          </a:prstGeom>
        </p:spPr>
      </p:pic>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7594" y="4297746"/>
            <a:ext cx="977317" cy="914400"/>
          </a:xfrm>
          <a:prstGeom prst="rect">
            <a:avLst/>
          </a:prstGeom>
        </p:spPr>
      </p:pic>
    </p:spTree>
    <p:extLst>
      <p:ext uri="{BB962C8B-B14F-4D97-AF65-F5344CB8AC3E}">
        <p14:creationId xmlns:p14="http://schemas.microsoft.com/office/powerpoint/2010/main" val="13286120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48591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22153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2981209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15328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06584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2444023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7063049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89459563"/>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61" r:id="rId10"/>
    <p:sldLayoutId id="2147483682" r:id="rId11"/>
    <p:sldLayoutId id="2147483662" r:id="rId12"/>
    <p:sldLayoutId id="2147483650" r:id="rId13"/>
    <p:sldLayoutId id="2147483678" r:id="rId14"/>
    <p:sldLayoutId id="2147483664" r:id="rId15"/>
    <p:sldLayoutId id="2147483663" r:id="rId16"/>
    <p:sldLayoutId id="2147483665" r:id="rId17"/>
    <p:sldLayoutId id="2147483681" r:id="rId18"/>
    <p:sldLayoutId id="2147483683" r:id="rId19"/>
    <p:sldLayoutId id="2147483651" r:id="rId20"/>
    <p:sldLayoutId id="2147483680" r:id="rId21"/>
    <p:sldLayoutId id="2147483652" r:id="rId22"/>
    <p:sldLayoutId id="2147483653" r:id="rId23"/>
    <p:sldLayoutId id="2147483654" r:id="rId24"/>
    <p:sldLayoutId id="2147483656" r:id="rId25"/>
    <p:sldLayoutId id="2147483684" r:id="rId26"/>
    <p:sldLayoutId id="2147483655" r:id="rId27"/>
    <p:sldLayoutId id="2147483685" r:id="rId28"/>
    <p:sldLayoutId id="2147483686" r:id="rId29"/>
    <p:sldLayoutId id="2147483667" r:id="rId30"/>
    <p:sldLayoutId id="2147483688" r:id="rId31"/>
    <p:sldLayoutId id="2147483689" r:id="rId32"/>
    <p:sldLayoutId id="2147483695" r:id="rId33"/>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52.jpg"/></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27.xml"/><Relationship Id="rId5" Type="http://schemas.openxmlformats.org/officeDocument/2006/relationships/hyperlink" Target="https://www.ashp.org/professional-development/ashp-podcasts" TargetMode="Externa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7.xml"/><Relationship Id="rId5" Type="http://schemas.openxmlformats.org/officeDocument/2006/relationships/hyperlink" Target="https://www.ashp.org/professional-development/ashp-microcredentials#student" TargetMode="Externa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27.xml"/><Relationship Id="rId5" Type="http://schemas.openxmlformats.org/officeDocument/2006/relationships/hyperlink" Target="https://midyear.ashp.org/" TargetMode="Externa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hyperlink" Target="https://www.ashp.org/pharmacy-student/professional-leadership-development/psf-leadershi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37.jpeg"/><Relationship Id="rId4" Type="http://schemas.openxmlformats.org/officeDocument/2006/relationships/image" Target="../media/image36.jpeg"/></Relationships>
</file>

<file path=ppt/slides/_rels/slide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www.ashp.org/about-ashp/our-leadership/councils-and-committees"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notesSlide" Target="../notesSlides/notesSlide23.xml"/><Relationship Id="rId1" Type="http://schemas.openxmlformats.org/officeDocument/2006/relationships/slideLayout" Target="../slideLayouts/slideLayout28.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s>
</file>

<file path=ppt/slides/_rels/slide24.xml.rels><?xml version="1.0" encoding="UTF-8" standalone="yes"?>
<Relationships xmlns="http://schemas.openxmlformats.org/package/2006/relationships"><Relationship Id="rId3" Type="http://schemas.openxmlformats.org/officeDocument/2006/relationships/hyperlink" Target="https://www.ashp.org/pharmacy-student/career-resource-center"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66.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hyperlink" Target="https://www.ashp.org/professional-development/residency-information/student-residency-guide"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hyperlink" Target="https://www.ashp.org/pharmacy-student/career-resource-center/career-development/student-leadership-development"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hyperlink" Target="https://www.ashp.org/professional-development/careerpharm" TargetMode="External"/><Relationship Id="rId3" Type="http://schemas.openxmlformats.org/officeDocument/2006/relationships/image" Target="../media/image72.jpeg"/><Relationship Id="rId7" Type="http://schemas.openxmlformats.org/officeDocument/2006/relationships/hyperlink" Target="https://www.ashp.org/pharmacy-student/career-resource-center/career-development/guided-mentorship-program" TargetMode="External"/><Relationship Id="rId2" Type="http://schemas.openxmlformats.org/officeDocument/2006/relationships/notesSlide" Target="../notesSlides/notesSlide29.xml"/><Relationship Id="rId1" Type="http://schemas.openxmlformats.org/officeDocument/2006/relationships/slideLayout" Target="../slideLayouts/slideLayout26.xml"/><Relationship Id="rId6" Type="http://schemas.openxmlformats.org/officeDocument/2006/relationships/hyperlink" Target="http://www.ashp.org/CVreview" TargetMode="External"/><Relationship Id="rId5" Type="http://schemas.openxmlformats.org/officeDocument/2006/relationships/image" Target="../media/image74.jpeg"/><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40.jpeg"/><Relationship Id="rId4" Type="http://schemas.openxmlformats.org/officeDocument/2006/relationships/image" Target="../media/image39.jpeg"/></Relationships>
</file>

<file path=ppt/slides/_rels/slide3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0.xml"/><Relationship Id="rId1" Type="http://schemas.openxmlformats.org/officeDocument/2006/relationships/slideLayout" Target="../slideLayouts/slideLayout27.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31.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83.svg"/><Relationship Id="rId2" Type="http://schemas.openxmlformats.org/officeDocument/2006/relationships/notesSlide" Target="../notesSlides/notesSlide31.xml"/><Relationship Id="rId1" Type="http://schemas.openxmlformats.org/officeDocument/2006/relationships/slideLayout" Target="../slideLayouts/slideLayout27.xml"/><Relationship Id="rId6" Type="http://schemas.openxmlformats.org/officeDocument/2006/relationships/image" Target="../media/image82.jpeg"/><Relationship Id="rId5" Type="http://schemas.openxmlformats.org/officeDocument/2006/relationships/image" Target="../media/image81.svg"/><Relationship Id="rId4" Type="http://schemas.openxmlformats.org/officeDocument/2006/relationships/image" Target="../media/image80.sv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ashp.org/-/media/assets/new-practitioner/docs/Sample-Journal-Club-Presentation-Template.pdf" TargetMode="External"/><Relationship Id="rId2" Type="http://schemas.openxmlformats.org/officeDocument/2006/relationships/notesSlide" Target="../notesSlides/notesSlide33.xml"/><Relationship Id="rId1" Type="http://schemas.openxmlformats.org/officeDocument/2006/relationships/slideLayout" Target="../slideLayouts/slideLayout22.xml"/><Relationship Id="rId5" Type="http://schemas.openxmlformats.org/officeDocument/2006/relationships/image" Target="../media/image84.png"/><Relationship Id="rId4" Type="http://schemas.openxmlformats.org/officeDocument/2006/relationships/hyperlink" Target="https://www.ashp.org/professional-development/ashp-podcasts/practice-journeys/best-practices-for-preparing-and-presenting-a-journal-club"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hyperlink" Target="http://www.ashp.org/guidedmentorship"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44.svg"/><Relationship Id="rId4" Type="http://schemas.openxmlformats.org/officeDocument/2006/relationships/image" Target="../media/image43.sv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6.jpg"/></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4515" y="323488"/>
            <a:ext cx="6717719" cy="3627409"/>
          </a:xfrm>
        </p:spPr>
        <p:txBody>
          <a:bodyPr>
            <a:noAutofit/>
          </a:bodyPr>
          <a:lstStyle/>
          <a:p>
            <a:r>
              <a:rPr lang="en-US" dirty="0"/>
              <a:t>ASHP: Working on Behalf of Hospital and Health-System Pharmacists </a:t>
            </a:r>
          </a:p>
        </p:txBody>
      </p:sp>
      <p:sp>
        <p:nvSpPr>
          <p:cNvPr id="3" name="Subtitle 2"/>
          <p:cNvSpPr>
            <a:spLocks noGrp="1"/>
          </p:cNvSpPr>
          <p:nvPr>
            <p:ph type="subTitle" idx="1"/>
          </p:nvPr>
        </p:nvSpPr>
        <p:spPr>
          <a:xfrm>
            <a:off x="2219248" y="4722970"/>
            <a:ext cx="4808405" cy="1811542"/>
          </a:xfrm>
        </p:spPr>
        <p:txBody>
          <a:bodyPr vert="horz" lIns="91440" tIns="45720" rIns="91440" bIns="45720" rtlCol="0" anchor="t">
            <a:normAutofit/>
          </a:bodyPr>
          <a:lstStyle/>
          <a:p>
            <a:r>
              <a:rPr lang="en-US" sz="2000" dirty="0"/>
              <a:t>Deanna Tran, PharmD, BCACP</a:t>
            </a:r>
          </a:p>
          <a:p>
            <a:r>
              <a:rPr lang="en-US" sz="2000" dirty="0"/>
              <a:t>Director, Member Relations</a:t>
            </a:r>
            <a:endParaRPr lang="en-US" sz="2000" dirty="0">
              <a:cs typeface="Arial"/>
            </a:endParaRPr>
          </a:p>
        </p:txBody>
      </p:sp>
    </p:spTree>
    <p:extLst>
      <p:ext uri="{BB962C8B-B14F-4D97-AF65-F5344CB8AC3E}">
        <p14:creationId xmlns:p14="http://schemas.microsoft.com/office/powerpoint/2010/main" val="2557060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743DF0-79FB-08AE-7FBC-B2858983068F}"/>
              </a:ext>
            </a:extLst>
          </p:cNvPr>
          <p:cNvSpPr>
            <a:spLocks noGrp="1"/>
          </p:cNvSpPr>
          <p:nvPr>
            <p:ph type="ctrTitle"/>
          </p:nvPr>
        </p:nvSpPr>
        <p:spPr/>
        <p:txBody>
          <a:bodyPr>
            <a:normAutofit/>
          </a:bodyPr>
          <a:lstStyle/>
          <a:p>
            <a:r>
              <a:rPr lang="en-US" dirty="0"/>
              <a:t>Student Membership</a:t>
            </a:r>
          </a:p>
        </p:txBody>
      </p:sp>
      <p:sp>
        <p:nvSpPr>
          <p:cNvPr id="6" name="Subtitle 5">
            <a:extLst>
              <a:ext uri="{FF2B5EF4-FFF2-40B4-BE49-F238E27FC236}">
                <a16:creationId xmlns:a16="http://schemas.microsoft.com/office/drawing/2014/main" id="{87A2FFBB-9654-69AC-0795-308B27EC6B2B}"/>
              </a:ext>
            </a:extLst>
          </p:cNvPr>
          <p:cNvSpPr>
            <a:spLocks noGrp="1"/>
          </p:cNvSpPr>
          <p:nvPr>
            <p:ph type="subTitle" idx="1"/>
          </p:nvPr>
        </p:nvSpPr>
        <p:spPr/>
        <p:txBody>
          <a:bodyPr/>
          <a:lstStyle/>
          <a:p>
            <a:r>
              <a:rPr lang="en-US" dirty="0"/>
              <a:t>ASHP is here to support you every step of the way through your pharmacy journey.</a:t>
            </a:r>
          </a:p>
        </p:txBody>
      </p:sp>
    </p:spTree>
    <p:extLst>
      <p:ext uri="{BB962C8B-B14F-4D97-AF65-F5344CB8AC3E}">
        <p14:creationId xmlns:p14="http://schemas.microsoft.com/office/powerpoint/2010/main" val="2033742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F8E85F-8F96-441D-BD79-FE0AB9DB4104}"/>
              </a:ext>
            </a:extLst>
          </p:cNvPr>
          <p:cNvSpPr>
            <a:spLocks noGrp="1"/>
          </p:cNvSpPr>
          <p:nvPr>
            <p:ph type="title"/>
          </p:nvPr>
        </p:nvSpPr>
        <p:spPr/>
        <p:txBody>
          <a:bodyPr anchor="ctr">
            <a:normAutofit/>
          </a:bodyPr>
          <a:lstStyle/>
          <a:p>
            <a:r>
              <a:rPr lang="en-US" sz="3700"/>
              <a:t>National Membership</a:t>
            </a:r>
            <a:endParaRPr lang="en-US" sz="3700" dirty="0"/>
          </a:p>
        </p:txBody>
      </p:sp>
      <p:sp>
        <p:nvSpPr>
          <p:cNvPr id="5" name="Content Placeholder 4">
            <a:extLst>
              <a:ext uri="{FF2B5EF4-FFF2-40B4-BE49-F238E27FC236}">
                <a16:creationId xmlns:a16="http://schemas.microsoft.com/office/drawing/2014/main" id="{4882595A-3D3B-4BFA-8345-B8D4CC312648}"/>
              </a:ext>
            </a:extLst>
          </p:cNvPr>
          <p:cNvSpPr>
            <a:spLocks noGrp="1"/>
          </p:cNvSpPr>
          <p:nvPr>
            <p:ph idx="1"/>
          </p:nvPr>
        </p:nvSpPr>
        <p:spPr>
          <a:xfrm>
            <a:off x="476250" y="1879026"/>
            <a:ext cx="6825302" cy="4018870"/>
          </a:xfrm>
        </p:spPr>
        <p:txBody>
          <a:bodyPr>
            <a:normAutofit fontScale="92500" lnSpcReduction="10000"/>
          </a:bodyPr>
          <a:lstStyle/>
          <a:p>
            <a:pPr>
              <a:spcBef>
                <a:spcPts val="0"/>
              </a:spcBef>
            </a:pPr>
            <a:r>
              <a:rPr lang="en-US" sz="2600" dirty="0"/>
              <a:t>Provides you connections across the country</a:t>
            </a:r>
          </a:p>
          <a:p>
            <a:pPr>
              <a:spcBef>
                <a:spcPts val="0"/>
              </a:spcBef>
            </a:pPr>
            <a:endParaRPr lang="en-US" sz="1000" dirty="0"/>
          </a:p>
          <a:p>
            <a:r>
              <a:rPr lang="en-US" sz="2600" dirty="0"/>
              <a:t>Learn more about advanced specialties, hospital and health-system pharmacy </a:t>
            </a:r>
          </a:p>
          <a:p>
            <a:endParaRPr lang="en-US" sz="1000" dirty="0"/>
          </a:p>
          <a:p>
            <a:r>
              <a:rPr lang="en-US" sz="2600" dirty="0"/>
              <a:t>Gain the advantage in preparing for residency</a:t>
            </a:r>
          </a:p>
          <a:p>
            <a:endParaRPr lang="en-US" sz="1000" dirty="0"/>
          </a:p>
          <a:p>
            <a:r>
              <a:rPr lang="en-US" sz="2600" dirty="0"/>
              <a:t>Gain the skills every pharmacy leader needs</a:t>
            </a:r>
          </a:p>
          <a:p>
            <a:endParaRPr lang="en-US" sz="1000" dirty="0"/>
          </a:p>
          <a:p>
            <a:r>
              <a:rPr lang="en-US" sz="2600" dirty="0"/>
              <a:t>Give your voice a national voice</a:t>
            </a:r>
          </a:p>
          <a:p>
            <a:endParaRPr lang="en-US" sz="1000" dirty="0"/>
          </a:p>
          <a:p>
            <a:r>
              <a:rPr lang="en-US" sz="2600" dirty="0"/>
              <a:t>Stay up-to-date on industry trends</a:t>
            </a:r>
          </a:p>
          <a:p>
            <a:pPr lvl="1"/>
            <a:endParaRPr lang="en-US" sz="2000" dirty="0"/>
          </a:p>
        </p:txBody>
      </p:sp>
      <p:pic>
        <p:nvPicPr>
          <p:cNvPr id="7" name="Picture Placeholder 6">
            <a:extLst>
              <a:ext uri="{FF2B5EF4-FFF2-40B4-BE49-F238E27FC236}">
                <a16:creationId xmlns:a16="http://schemas.microsoft.com/office/drawing/2014/main" id="{0FF71C53-934A-A041-FB50-161C616BBC7C}"/>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5386" r="8738"/>
          <a:stretch>
            <a:fillRect/>
          </a:stretch>
        </p:blipFill>
        <p:spPr>
          <a:xfrm>
            <a:off x="7434199" y="2021355"/>
            <a:ext cx="4445358" cy="3451397"/>
          </a:xfrm>
          <a:prstGeom prst="rect">
            <a:avLst/>
          </a:prstGeom>
        </p:spPr>
      </p:pic>
    </p:spTree>
    <p:extLst>
      <p:ext uri="{BB962C8B-B14F-4D97-AF65-F5344CB8AC3E}">
        <p14:creationId xmlns:p14="http://schemas.microsoft.com/office/powerpoint/2010/main" val="334292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500"/>
                                        <p:tgtEl>
                                          <p:spTgt spid="5">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6" end="6"/>
                                            </p:txEl>
                                          </p:spTgt>
                                        </p:tgtEl>
                                        <p:attrNameLst>
                                          <p:attrName>style.visibility</p:attrName>
                                        </p:attrNameLst>
                                      </p:cBhvr>
                                      <p:to>
                                        <p:strVal val="visible"/>
                                      </p:to>
                                    </p:set>
                                    <p:animEffect transition="in" filter="fade">
                                      <p:cBhvr>
                                        <p:cTn id="16" dur="500"/>
                                        <p:tgtEl>
                                          <p:spTgt spid="5">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Effect transition="in" filter="fade">
                                      <p:cBhvr>
                                        <p:cTn id="19" dur="500"/>
                                        <p:tgtEl>
                                          <p:spTgt spid="5">
                                            <p:txEl>
                                              <p:pRg st="8" end="8"/>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2B6E0-2352-4FE0-9BC8-525DE8F82F1E}"/>
              </a:ext>
            </a:extLst>
          </p:cNvPr>
          <p:cNvSpPr>
            <a:spLocks noGrp="1"/>
          </p:cNvSpPr>
          <p:nvPr>
            <p:ph type="title"/>
          </p:nvPr>
        </p:nvSpPr>
        <p:spPr/>
        <p:txBody>
          <a:bodyPr/>
          <a:lstStyle/>
          <a:p>
            <a:r>
              <a:rPr lang="en-US" dirty="0"/>
              <a:t>Assisting You At Every Stage</a:t>
            </a:r>
          </a:p>
        </p:txBody>
      </p:sp>
      <p:graphicFrame>
        <p:nvGraphicFramePr>
          <p:cNvPr id="7" name="Diagram 6">
            <a:extLst>
              <a:ext uri="{FF2B5EF4-FFF2-40B4-BE49-F238E27FC236}">
                <a16:creationId xmlns:a16="http://schemas.microsoft.com/office/drawing/2014/main" id="{D107BD73-AF56-4491-8972-4442233DAED2}"/>
              </a:ext>
            </a:extLst>
          </p:cNvPr>
          <p:cNvGraphicFramePr/>
          <p:nvPr>
            <p:extLst>
              <p:ext uri="{D42A27DB-BD31-4B8C-83A1-F6EECF244321}">
                <p14:modId xmlns:p14="http://schemas.microsoft.com/office/powerpoint/2010/main" val="987102065"/>
              </p:ext>
            </p:extLst>
          </p:nvPr>
        </p:nvGraphicFramePr>
        <p:xfrm>
          <a:off x="505132" y="894577"/>
          <a:ext cx="11181735" cy="530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1739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Sections and Forums</a:t>
            </a:r>
          </a:p>
        </p:txBody>
      </p:sp>
      <p:sp>
        <p:nvSpPr>
          <p:cNvPr id="6" name="Text Placeholder 5">
            <a:extLst>
              <a:ext uri="{FF2B5EF4-FFF2-40B4-BE49-F238E27FC236}">
                <a16:creationId xmlns:a16="http://schemas.microsoft.com/office/drawing/2014/main" id="{22C3973B-93DC-99F0-E043-E01D2A758E0B}"/>
              </a:ext>
            </a:extLst>
          </p:cNvPr>
          <p:cNvSpPr>
            <a:spLocks noGrp="1"/>
          </p:cNvSpPr>
          <p:nvPr>
            <p:ph type="body" idx="1"/>
          </p:nvPr>
        </p:nvSpPr>
        <p:spPr>
          <a:xfrm>
            <a:off x="839788" y="1548035"/>
            <a:ext cx="4960511" cy="738187"/>
          </a:xfrm>
        </p:spPr>
        <p:txBody>
          <a:bodyPr/>
          <a:lstStyle/>
          <a:p>
            <a:r>
              <a:rPr lang="en-US" dirty="0"/>
              <a:t>Sections</a:t>
            </a:r>
          </a:p>
        </p:txBody>
      </p:sp>
      <p:sp>
        <p:nvSpPr>
          <p:cNvPr id="7" name="Content Placeholder 6">
            <a:extLst>
              <a:ext uri="{FF2B5EF4-FFF2-40B4-BE49-F238E27FC236}">
                <a16:creationId xmlns:a16="http://schemas.microsoft.com/office/drawing/2014/main" id="{92E74D59-662D-DAF6-22F4-80232FCBB7B6}"/>
              </a:ext>
            </a:extLst>
          </p:cNvPr>
          <p:cNvSpPr>
            <a:spLocks noGrp="1"/>
          </p:cNvSpPr>
          <p:nvPr>
            <p:ph sz="half" idx="2"/>
          </p:nvPr>
        </p:nvSpPr>
        <p:spPr>
          <a:xfrm>
            <a:off x="839788" y="2418999"/>
            <a:ext cx="5256212" cy="4073875"/>
          </a:xfrm>
        </p:spPr>
        <p:txBody>
          <a:bodyPr>
            <a:noAutofit/>
          </a:bodyPr>
          <a:lstStyle/>
          <a:p>
            <a:r>
              <a:rPr lang="en-US" sz="2000" dirty="0">
                <a:solidFill>
                  <a:schemeClr val="accent6"/>
                </a:solidFill>
              </a:rPr>
              <a:t>Ambulatory Care Practitioners (SACP)</a:t>
            </a:r>
          </a:p>
          <a:p>
            <a:r>
              <a:rPr lang="en-US" sz="2000" dirty="0">
                <a:solidFill>
                  <a:schemeClr val="accent6"/>
                </a:solidFill>
              </a:rPr>
              <a:t>Clinical Specialists and Scientists (SCSS)</a:t>
            </a:r>
          </a:p>
          <a:p>
            <a:r>
              <a:rPr lang="en-US" sz="2000" dirty="0">
                <a:solidFill>
                  <a:schemeClr val="accent6"/>
                </a:solidFill>
              </a:rPr>
              <a:t>Community Pharmacy Practitioners (SCPP)</a:t>
            </a:r>
          </a:p>
          <a:p>
            <a:r>
              <a:rPr lang="en-US" sz="2000" dirty="0">
                <a:solidFill>
                  <a:schemeClr val="accent6"/>
                </a:solidFill>
              </a:rPr>
              <a:t>Digital and Telehealth Practitioners (SDTP)</a:t>
            </a:r>
          </a:p>
          <a:p>
            <a:r>
              <a:rPr lang="en-US" sz="2000" dirty="0">
                <a:solidFill>
                  <a:schemeClr val="accent6"/>
                </a:solidFill>
              </a:rPr>
              <a:t>Inpatient Care Practitioners (SICP)</a:t>
            </a:r>
          </a:p>
          <a:p>
            <a:r>
              <a:rPr lang="en-US" sz="2000" dirty="0">
                <a:solidFill>
                  <a:schemeClr val="accent6"/>
                </a:solidFill>
              </a:rPr>
              <a:t>Pharmacy Educators (SPE)</a:t>
            </a:r>
          </a:p>
          <a:p>
            <a:r>
              <a:rPr lang="en-US" sz="2000" dirty="0">
                <a:solidFill>
                  <a:schemeClr val="accent6"/>
                </a:solidFill>
              </a:rPr>
              <a:t>Pharmacy Informatics and Technology (SOPIT)</a:t>
            </a:r>
          </a:p>
          <a:p>
            <a:r>
              <a:rPr lang="en-US" sz="2000" dirty="0">
                <a:solidFill>
                  <a:schemeClr val="accent6"/>
                </a:solidFill>
              </a:rPr>
              <a:t>Pharmacy Practice Leaders (SPPL)</a:t>
            </a:r>
          </a:p>
          <a:p>
            <a:r>
              <a:rPr lang="en-US" sz="2000" dirty="0">
                <a:solidFill>
                  <a:schemeClr val="accent6"/>
                </a:solidFill>
              </a:rPr>
              <a:t>Specialty Pharmacy Practitioners (SSPP)</a:t>
            </a:r>
          </a:p>
        </p:txBody>
      </p:sp>
      <p:sp>
        <p:nvSpPr>
          <p:cNvPr id="8" name="Text Placeholder 7">
            <a:extLst>
              <a:ext uri="{FF2B5EF4-FFF2-40B4-BE49-F238E27FC236}">
                <a16:creationId xmlns:a16="http://schemas.microsoft.com/office/drawing/2014/main" id="{C1494194-C336-F1AD-6CE2-DF2283C6AB15}"/>
              </a:ext>
            </a:extLst>
          </p:cNvPr>
          <p:cNvSpPr>
            <a:spLocks noGrp="1"/>
          </p:cNvSpPr>
          <p:nvPr>
            <p:ph type="body" sz="quarter" idx="3"/>
          </p:nvPr>
        </p:nvSpPr>
        <p:spPr>
          <a:xfrm>
            <a:off x="6391703" y="1548035"/>
            <a:ext cx="4984940" cy="738187"/>
          </a:xfrm>
        </p:spPr>
        <p:txBody>
          <a:bodyPr/>
          <a:lstStyle/>
          <a:p>
            <a:r>
              <a:rPr lang="en-US" dirty="0"/>
              <a:t>Forums</a:t>
            </a:r>
          </a:p>
        </p:txBody>
      </p:sp>
      <p:sp>
        <p:nvSpPr>
          <p:cNvPr id="9" name="Content Placeholder 8">
            <a:extLst>
              <a:ext uri="{FF2B5EF4-FFF2-40B4-BE49-F238E27FC236}">
                <a16:creationId xmlns:a16="http://schemas.microsoft.com/office/drawing/2014/main" id="{84FF9D15-150C-842F-A335-4E461F08188B}"/>
              </a:ext>
            </a:extLst>
          </p:cNvPr>
          <p:cNvSpPr>
            <a:spLocks noGrp="1"/>
          </p:cNvSpPr>
          <p:nvPr>
            <p:ph sz="quarter" idx="4"/>
          </p:nvPr>
        </p:nvSpPr>
        <p:spPr>
          <a:xfrm>
            <a:off x="6391703" y="2418999"/>
            <a:ext cx="4984940" cy="3460112"/>
          </a:xfrm>
        </p:spPr>
        <p:txBody>
          <a:bodyPr>
            <a:normAutofit/>
          </a:bodyPr>
          <a:lstStyle/>
          <a:p>
            <a:r>
              <a:rPr lang="en-US" sz="2000" dirty="0">
                <a:solidFill>
                  <a:schemeClr val="accent6"/>
                </a:solidFill>
              </a:rPr>
              <a:t>New Practitioner (NPF)</a:t>
            </a:r>
          </a:p>
          <a:p>
            <a:r>
              <a:rPr lang="en-US" sz="2000" b="1" dirty="0">
                <a:solidFill>
                  <a:schemeClr val="accent4"/>
                </a:solidFill>
              </a:rPr>
              <a:t>Pharmacy Student (PSF)</a:t>
            </a:r>
          </a:p>
        </p:txBody>
      </p:sp>
      <p:sp>
        <p:nvSpPr>
          <p:cNvPr id="3" name="Content Placeholder 9"/>
          <p:cNvSpPr txBox="1">
            <a:spLocks/>
          </p:cNvSpPr>
          <p:nvPr/>
        </p:nvSpPr>
        <p:spPr>
          <a:xfrm>
            <a:off x="5184007" y="-4773606"/>
            <a:ext cx="6171381" cy="47736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chemeClr val="accent6"/>
              </a:solidFill>
              <a:latin typeface="+mj-lt"/>
            </a:endParaRPr>
          </a:p>
        </p:txBody>
      </p:sp>
      <p:sp>
        <p:nvSpPr>
          <p:cNvPr id="4" name="Content Placeholder 10"/>
          <p:cNvSpPr txBox="1">
            <a:spLocks/>
          </p:cNvSpPr>
          <p:nvPr/>
        </p:nvSpPr>
        <p:spPr>
          <a:xfrm>
            <a:off x="6463089" y="-2842592"/>
            <a:ext cx="5188001" cy="47736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0070C0"/>
              </a:solidFill>
              <a:latin typeface="+mj-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029" y="3862028"/>
            <a:ext cx="3291840" cy="21945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7081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03-3C1B-0E7D-14A0-7262E9402FC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4050E8C-2A75-84A7-5581-595B3F605225}"/>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pic>
        <p:nvPicPr>
          <p:cNvPr id="28" name="Picture 27">
            <a:extLst>
              <a:ext uri="{FF2B5EF4-FFF2-40B4-BE49-F238E27FC236}">
                <a16:creationId xmlns:a16="http://schemas.microsoft.com/office/drawing/2014/main" id="{2262E25C-BFD8-293F-4DF9-9374BDDA7DB4}"/>
              </a:ext>
            </a:extLst>
          </p:cNvPr>
          <p:cNvPicPr>
            <a:picLocks noChangeAspect="1"/>
          </p:cNvPicPr>
          <p:nvPr/>
        </p:nvPicPr>
        <p:blipFill>
          <a:blip r:embed="rId3"/>
          <a:stretch>
            <a:fillRect/>
          </a:stretch>
        </p:blipFill>
        <p:spPr>
          <a:xfrm>
            <a:off x="4663449" y="816428"/>
            <a:ext cx="6915141" cy="5225143"/>
          </a:xfrm>
          <a:prstGeom prst="rect">
            <a:avLst/>
          </a:prstGeom>
        </p:spPr>
      </p:pic>
      <p:pic>
        <p:nvPicPr>
          <p:cNvPr id="30" name="Picture 29">
            <a:extLst>
              <a:ext uri="{FF2B5EF4-FFF2-40B4-BE49-F238E27FC236}">
                <a16:creationId xmlns:a16="http://schemas.microsoft.com/office/drawing/2014/main" id="{CAD3FC71-4FE8-2C23-2BEC-CA038893B9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836" y="816428"/>
            <a:ext cx="1469277" cy="1469277"/>
          </a:xfrm>
          <a:prstGeom prst="rect">
            <a:avLst/>
          </a:prstGeom>
        </p:spPr>
      </p:pic>
    </p:spTree>
    <p:extLst>
      <p:ext uri="{BB962C8B-B14F-4D97-AF65-F5344CB8AC3E}">
        <p14:creationId xmlns:p14="http://schemas.microsoft.com/office/powerpoint/2010/main" val="575174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9C948-67D7-5086-9376-F85A6FA5F3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3DEFF8-9E5F-3F2B-ED9B-5CB6145A9119}"/>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pic>
        <p:nvPicPr>
          <p:cNvPr id="7" name="Picture Placeholder 15" descr="Person using laptop">
            <a:extLst>
              <a:ext uri="{FF2B5EF4-FFF2-40B4-BE49-F238E27FC236}">
                <a16:creationId xmlns:a16="http://schemas.microsoft.com/office/drawing/2014/main" id="{49DED695-8B74-39FB-A31A-347FEAEB73F7}"/>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655" r="16655"/>
          <a:stretch>
            <a:fillRect/>
          </a:stretch>
        </p:blipFill>
        <p:spPr>
          <a:xfrm>
            <a:off x="6304551" y="755196"/>
            <a:ext cx="1407431" cy="1407431"/>
          </a:xfrm>
        </p:spPr>
      </p:pic>
      <p:sp>
        <p:nvSpPr>
          <p:cNvPr id="8" name="Text Placeholder 10">
            <a:extLst>
              <a:ext uri="{FF2B5EF4-FFF2-40B4-BE49-F238E27FC236}">
                <a16:creationId xmlns:a16="http://schemas.microsoft.com/office/drawing/2014/main" id="{08EA4A34-0A14-1924-A9F8-FB6FD55646DA}"/>
              </a:ext>
            </a:extLst>
          </p:cNvPr>
          <p:cNvSpPr>
            <a:spLocks noGrp="1"/>
          </p:cNvSpPr>
          <p:nvPr>
            <p:ph type="body" sz="quarter" idx="15"/>
          </p:nvPr>
        </p:nvSpPr>
        <p:spPr>
          <a:xfrm>
            <a:off x="5794057" y="2381250"/>
            <a:ext cx="2428875" cy="1047750"/>
          </a:xfrm>
        </p:spPr>
        <p:txBody>
          <a:bodyPr>
            <a:normAutofit lnSpcReduction="10000"/>
          </a:bodyPr>
          <a:lstStyle/>
          <a:p>
            <a:r>
              <a:rPr lang="en-US" sz="2400" dirty="0"/>
              <a:t>Virtual Webinar, Roundtables &amp; Podcasts</a:t>
            </a:r>
          </a:p>
        </p:txBody>
      </p:sp>
      <p:sp>
        <p:nvSpPr>
          <p:cNvPr id="19" name="Text Placeholder 10">
            <a:extLst>
              <a:ext uri="{FF2B5EF4-FFF2-40B4-BE49-F238E27FC236}">
                <a16:creationId xmlns:a16="http://schemas.microsoft.com/office/drawing/2014/main" id="{809411D6-E3F2-6E49-5960-E760EA9ADBF7}"/>
              </a:ext>
            </a:extLst>
          </p:cNvPr>
          <p:cNvSpPr txBox="1">
            <a:spLocks/>
          </p:cNvSpPr>
          <p:nvPr/>
        </p:nvSpPr>
        <p:spPr>
          <a:xfrm>
            <a:off x="9149715" y="2315480"/>
            <a:ext cx="2428875" cy="10477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err="1"/>
              <a:t>Microcredentials</a:t>
            </a:r>
            <a:endParaRPr lang="en-US" sz="2400" dirty="0"/>
          </a:p>
        </p:txBody>
      </p:sp>
      <p:pic>
        <p:nvPicPr>
          <p:cNvPr id="20" name="Picture 2" descr="product icon">
            <a:extLst>
              <a:ext uri="{FF2B5EF4-FFF2-40B4-BE49-F238E27FC236}">
                <a16:creationId xmlns:a16="http://schemas.microsoft.com/office/drawing/2014/main" id="{109D4FEC-0746-C461-90F9-C0AC389504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0436" y="743399"/>
            <a:ext cx="1407431" cy="140743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Placeholder 17">
            <a:extLst>
              <a:ext uri="{FF2B5EF4-FFF2-40B4-BE49-F238E27FC236}">
                <a16:creationId xmlns:a16="http://schemas.microsoft.com/office/drawing/2014/main" id="{A990F0FC-9AE2-852C-FD70-36BEE79602FC}"/>
              </a:ext>
            </a:extLst>
          </p:cNvPr>
          <p:cNvPicPr>
            <a:picLocks noChangeAspect="1"/>
          </p:cNvPicPr>
          <p:nvPr/>
        </p:nvPicPr>
        <p:blipFill>
          <a:blip r:embed="rId5" cstate="print">
            <a:extLst>
              <a:ext uri="{28A0092B-C50C-407E-A947-70E740481C1C}">
                <a14:useLocalDpi xmlns:a14="http://schemas.microsoft.com/office/drawing/2010/main" val="0"/>
              </a:ext>
            </a:extLst>
          </a:blip>
          <a:srcRect l="16667" r="16667"/>
          <a:stretch>
            <a:fillRect/>
          </a:stretch>
        </p:blipFill>
        <p:spPr>
          <a:xfrm>
            <a:off x="6369409" y="3658963"/>
            <a:ext cx="1390194" cy="1390194"/>
          </a:xfrm>
          <a:prstGeom prst="rect">
            <a:avLst/>
          </a:prstGeom>
        </p:spPr>
      </p:pic>
      <p:sp>
        <p:nvSpPr>
          <p:cNvPr id="28" name="Text Placeholder 11">
            <a:extLst>
              <a:ext uri="{FF2B5EF4-FFF2-40B4-BE49-F238E27FC236}">
                <a16:creationId xmlns:a16="http://schemas.microsoft.com/office/drawing/2014/main" id="{CF84CA1F-1246-059C-DF8C-BBC5926A4D10}"/>
              </a:ext>
            </a:extLst>
          </p:cNvPr>
          <p:cNvSpPr txBox="1">
            <a:spLocks/>
          </p:cNvSpPr>
          <p:nvPr/>
        </p:nvSpPr>
        <p:spPr>
          <a:xfrm>
            <a:off x="5822592" y="5252357"/>
            <a:ext cx="2677918" cy="10477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Midyear Clinical Meeting &amp; Pharmacy Futures</a:t>
            </a:r>
          </a:p>
        </p:txBody>
      </p:sp>
      <p:pic>
        <p:nvPicPr>
          <p:cNvPr id="33" name="Picture Placeholder 21">
            <a:extLst>
              <a:ext uri="{FF2B5EF4-FFF2-40B4-BE49-F238E27FC236}">
                <a16:creationId xmlns:a16="http://schemas.microsoft.com/office/drawing/2014/main" id="{3ED7FAE2-E307-4B70-DEFF-87DA8C40982E}"/>
              </a:ext>
            </a:extLst>
          </p:cNvPr>
          <p:cNvPicPr>
            <a:picLocks noChangeAspect="1"/>
          </p:cNvPicPr>
          <p:nvPr/>
        </p:nvPicPr>
        <p:blipFill>
          <a:blip r:embed="rId6" cstate="print">
            <a:extLst>
              <a:ext uri="{28A0092B-C50C-407E-A947-70E740481C1C}">
                <a14:useLocalDpi xmlns:a14="http://schemas.microsoft.com/office/drawing/2010/main" val="0"/>
              </a:ext>
            </a:extLst>
          </a:blip>
          <a:srcRect l="16667" r="16667"/>
          <a:stretch>
            <a:fillRect/>
          </a:stretch>
        </p:blipFill>
        <p:spPr>
          <a:xfrm>
            <a:off x="9660437" y="3598375"/>
            <a:ext cx="1407430" cy="1407430"/>
          </a:xfrm>
          <a:prstGeom prst="rect">
            <a:avLst/>
          </a:prstGeom>
        </p:spPr>
      </p:pic>
      <p:sp>
        <p:nvSpPr>
          <p:cNvPr id="34" name="Text Placeholder 12">
            <a:extLst>
              <a:ext uri="{FF2B5EF4-FFF2-40B4-BE49-F238E27FC236}">
                <a16:creationId xmlns:a16="http://schemas.microsoft.com/office/drawing/2014/main" id="{1F7008D4-F80F-D730-683D-829F7C8EEF7E}"/>
              </a:ext>
            </a:extLst>
          </p:cNvPr>
          <p:cNvSpPr txBox="1">
            <a:spLocks/>
          </p:cNvSpPr>
          <p:nvPr/>
        </p:nvSpPr>
        <p:spPr>
          <a:xfrm>
            <a:off x="9149715" y="5194493"/>
            <a:ext cx="2428875" cy="10477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Volunteer Leadership Opportunities</a:t>
            </a:r>
          </a:p>
        </p:txBody>
      </p:sp>
    </p:spTree>
    <p:extLst>
      <p:ext uri="{BB962C8B-B14F-4D97-AF65-F5344CB8AC3E}">
        <p14:creationId xmlns:p14="http://schemas.microsoft.com/office/powerpoint/2010/main" val="364840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AD9644-DF6D-4E63-2170-97F81E14C2EA}"/>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pic>
        <p:nvPicPr>
          <p:cNvPr id="16" name="Picture Placeholder 15" descr="Person using laptop">
            <a:extLst>
              <a:ext uri="{FF2B5EF4-FFF2-40B4-BE49-F238E27FC236}">
                <a16:creationId xmlns:a16="http://schemas.microsoft.com/office/drawing/2014/main" id="{8C58E442-3169-2EF4-1DB5-050446E3D4EA}"/>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655" r="16655"/>
          <a:stretch>
            <a:fillRect/>
          </a:stretch>
        </p:blipFill>
        <p:spPr>
          <a:xfrm>
            <a:off x="6304551" y="755196"/>
            <a:ext cx="1407431" cy="1407431"/>
          </a:xfrm>
        </p:spPr>
      </p:pic>
      <p:sp>
        <p:nvSpPr>
          <p:cNvPr id="11" name="Text Placeholder 10">
            <a:extLst>
              <a:ext uri="{FF2B5EF4-FFF2-40B4-BE49-F238E27FC236}">
                <a16:creationId xmlns:a16="http://schemas.microsoft.com/office/drawing/2014/main" id="{529ABD7D-EC60-1AD2-FA77-D99B40D84252}"/>
              </a:ext>
            </a:extLst>
          </p:cNvPr>
          <p:cNvSpPr>
            <a:spLocks noGrp="1"/>
          </p:cNvSpPr>
          <p:nvPr>
            <p:ph type="body" sz="quarter" idx="15"/>
          </p:nvPr>
        </p:nvSpPr>
        <p:spPr>
          <a:xfrm>
            <a:off x="5794057" y="2381250"/>
            <a:ext cx="2428875" cy="1047750"/>
          </a:xfrm>
        </p:spPr>
        <p:txBody>
          <a:bodyPr>
            <a:normAutofit lnSpcReduction="10000"/>
          </a:bodyPr>
          <a:lstStyle/>
          <a:p>
            <a:r>
              <a:rPr lang="en-US" sz="2400" dirty="0"/>
              <a:t>Virtual Webinar, Roundtables &amp; Podcasts</a:t>
            </a:r>
          </a:p>
        </p:txBody>
      </p:sp>
      <p:sp>
        <p:nvSpPr>
          <p:cNvPr id="2" name="Text Placeholder 10">
            <a:extLst>
              <a:ext uri="{FF2B5EF4-FFF2-40B4-BE49-F238E27FC236}">
                <a16:creationId xmlns:a16="http://schemas.microsoft.com/office/drawing/2014/main" id="{E516A973-A8B5-E953-8A3A-9460C381A703}"/>
              </a:ext>
            </a:extLst>
          </p:cNvPr>
          <p:cNvSpPr txBox="1">
            <a:spLocks/>
          </p:cNvSpPr>
          <p:nvPr/>
        </p:nvSpPr>
        <p:spPr>
          <a:xfrm>
            <a:off x="8606971" y="668563"/>
            <a:ext cx="3251200" cy="264069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1800" dirty="0"/>
              <a:t>Residency Preparation Roundtable Series</a:t>
            </a:r>
          </a:p>
          <a:p>
            <a:pPr marL="342900" indent="-342900" algn="l">
              <a:buFont typeface="Arial" panose="020B0604020202020204" pitchFamily="34" charset="0"/>
              <a:buChar char="•"/>
            </a:pPr>
            <a:r>
              <a:rPr lang="en-US" sz="1800" dirty="0"/>
              <a:t>Phase II Residency Roundtable </a:t>
            </a:r>
          </a:p>
          <a:p>
            <a:pPr marL="342900" indent="-342900" algn="l">
              <a:buFont typeface="Arial" panose="020B0604020202020204" pitchFamily="34" charset="0"/>
              <a:buChar char="•"/>
            </a:pPr>
            <a:r>
              <a:rPr lang="en-US" sz="1800" dirty="0"/>
              <a:t>Webinar: Navigating &amp; Preparing for Interviews: Strategies for Success</a:t>
            </a:r>
          </a:p>
          <a:p>
            <a:pPr marL="342900" indent="-342900" algn="l">
              <a:buFont typeface="Arial" panose="020B0604020202020204" pitchFamily="34" charset="0"/>
              <a:buChar char="•"/>
            </a:pPr>
            <a:r>
              <a:rPr lang="en-US" sz="1800" dirty="0"/>
              <a:t>Podcasts: Tips and Tricks for APPEs and Internships</a:t>
            </a:r>
          </a:p>
          <a:p>
            <a:pPr marL="342900" indent="-342900" algn="l">
              <a:buFont typeface="Arial" panose="020B0604020202020204" pitchFamily="34" charset="0"/>
              <a:buChar char="•"/>
            </a:pPr>
            <a:endParaRPr lang="en-US" sz="1800" dirty="0"/>
          </a:p>
        </p:txBody>
      </p:sp>
      <p:pic>
        <p:nvPicPr>
          <p:cNvPr id="4" name="Picture 3">
            <a:extLst>
              <a:ext uri="{FF2B5EF4-FFF2-40B4-BE49-F238E27FC236}">
                <a16:creationId xmlns:a16="http://schemas.microsoft.com/office/drawing/2014/main" id="{EC248E09-667F-CA06-7DCC-D0B87A9C7E41}"/>
              </a:ext>
            </a:extLst>
          </p:cNvPr>
          <p:cNvPicPr>
            <a:picLocks noChangeAspect="1"/>
          </p:cNvPicPr>
          <p:nvPr/>
        </p:nvPicPr>
        <p:blipFill>
          <a:blip r:embed="rId4"/>
          <a:stretch>
            <a:fillRect/>
          </a:stretch>
        </p:blipFill>
        <p:spPr>
          <a:xfrm>
            <a:off x="4561343" y="3548744"/>
            <a:ext cx="6915647" cy="2802184"/>
          </a:xfrm>
          <a:prstGeom prst="rect">
            <a:avLst/>
          </a:prstGeom>
        </p:spPr>
      </p:pic>
      <p:sp>
        <p:nvSpPr>
          <p:cNvPr id="7" name="TextBox 6">
            <a:extLst>
              <a:ext uri="{FF2B5EF4-FFF2-40B4-BE49-F238E27FC236}">
                <a16:creationId xmlns:a16="http://schemas.microsoft.com/office/drawing/2014/main" id="{C81067E6-F332-8459-9169-70BF97CF6C76}"/>
              </a:ext>
            </a:extLst>
          </p:cNvPr>
          <p:cNvSpPr txBox="1"/>
          <p:nvPr/>
        </p:nvSpPr>
        <p:spPr>
          <a:xfrm>
            <a:off x="-2458" y="6611779"/>
            <a:ext cx="6098458" cy="246221"/>
          </a:xfrm>
          <a:prstGeom prst="rect">
            <a:avLst/>
          </a:prstGeom>
          <a:noFill/>
        </p:spPr>
        <p:txBody>
          <a:bodyPr wrap="square">
            <a:spAutoFit/>
          </a:bodyPr>
          <a:lstStyle/>
          <a:p>
            <a:r>
              <a:rPr lang="en-US" sz="1000" dirty="0">
                <a:hlinkClick r:id="rId5"/>
              </a:rPr>
              <a:t>https://www.ashp.org/professional-development/ashp-podcasts</a:t>
            </a:r>
            <a:r>
              <a:rPr lang="en-US" sz="1000" dirty="0"/>
              <a:t> </a:t>
            </a:r>
          </a:p>
        </p:txBody>
      </p:sp>
    </p:spTree>
    <p:extLst>
      <p:ext uri="{BB962C8B-B14F-4D97-AF65-F5344CB8AC3E}">
        <p14:creationId xmlns:p14="http://schemas.microsoft.com/office/powerpoint/2010/main" val="286508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6EAC-E6BE-8979-9CD5-4DD8147A6F2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2CD3F3-58C4-AE88-4C81-EA2256738284}"/>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sp>
        <p:nvSpPr>
          <p:cNvPr id="2" name="Text Placeholder 10">
            <a:extLst>
              <a:ext uri="{FF2B5EF4-FFF2-40B4-BE49-F238E27FC236}">
                <a16:creationId xmlns:a16="http://schemas.microsoft.com/office/drawing/2014/main" id="{C46DAE7B-EC2B-3F78-9A5C-9F0660B0D4E2}"/>
              </a:ext>
            </a:extLst>
          </p:cNvPr>
          <p:cNvSpPr txBox="1">
            <a:spLocks/>
          </p:cNvSpPr>
          <p:nvPr/>
        </p:nvSpPr>
        <p:spPr>
          <a:xfrm>
            <a:off x="5543364" y="726166"/>
            <a:ext cx="3081709" cy="275680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Clr>
                <a:schemeClr val="bg1"/>
              </a:buClr>
              <a:buFont typeface="Arial" panose="020B0604020202020204" pitchFamily="34" charset="0"/>
              <a:buChar char="•"/>
            </a:pPr>
            <a:r>
              <a:rPr lang="en-US" sz="2400" dirty="0"/>
              <a:t>Quick, impactful learning for busy students</a:t>
            </a:r>
          </a:p>
          <a:p>
            <a:pPr marL="285750" indent="-285750" algn="l">
              <a:buClr>
                <a:schemeClr val="bg1"/>
              </a:buClr>
              <a:buFont typeface="Arial" panose="020B0604020202020204" pitchFamily="34" charset="0"/>
              <a:buChar char="•"/>
            </a:pPr>
            <a:r>
              <a:rPr lang="en-US" sz="2400" dirty="0"/>
              <a:t>2-6 hours of training</a:t>
            </a:r>
          </a:p>
          <a:p>
            <a:pPr marL="285750" indent="-285750" algn="l">
              <a:buClr>
                <a:schemeClr val="bg1"/>
              </a:buClr>
              <a:buFont typeface="Arial" panose="020B0604020202020204" pitchFamily="34" charset="0"/>
              <a:buChar char="•"/>
            </a:pPr>
            <a:r>
              <a:rPr lang="en-US" sz="2400" dirty="0"/>
              <a:t>Obtain a </a:t>
            </a:r>
            <a:r>
              <a:rPr lang="en-US" sz="2400" dirty="0" err="1"/>
              <a:t>Credly</a:t>
            </a:r>
            <a:r>
              <a:rPr lang="en-US" sz="2400" dirty="0"/>
              <a:t> digital badge to share on social media upon completion</a:t>
            </a:r>
          </a:p>
        </p:txBody>
      </p:sp>
      <p:sp>
        <p:nvSpPr>
          <p:cNvPr id="6" name="Text Placeholder 10">
            <a:extLst>
              <a:ext uri="{FF2B5EF4-FFF2-40B4-BE49-F238E27FC236}">
                <a16:creationId xmlns:a16="http://schemas.microsoft.com/office/drawing/2014/main" id="{085D8F80-1D23-4DF6-D16B-B2ABFCE71F89}"/>
              </a:ext>
            </a:extLst>
          </p:cNvPr>
          <p:cNvSpPr txBox="1">
            <a:spLocks/>
          </p:cNvSpPr>
          <p:nvPr/>
        </p:nvSpPr>
        <p:spPr>
          <a:xfrm>
            <a:off x="9149715" y="2315480"/>
            <a:ext cx="2428875" cy="10477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err="1"/>
              <a:t>Microcredentials</a:t>
            </a:r>
            <a:endParaRPr lang="en-US" sz="2400" dirty="0"/>
          </a:p>
        </p:txBody>
      </p:sp>
      <p:pic>
        <p:nvPicPr>
          <p:cNvPr id="1026" name="Picture 2" descr="product icon">
            <a:extLst>
              <a:ext uri="{FF2B5EF4-FFF2-40B4-BE49-F238E27FC236}">
                <a16:creationId xmlns:a16="http://schemas.microsoft.com/office/drawing/2014/main" id="{D80BCB98-07E9-EE62-6136-F8A934BFB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0436" y="743399"/>
            <a:ext cx="1407431" cy="14074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91E01720-5DC3-AEDF-17D8-117F2EB490EE}"/>
              </a:ext>
            </a:extLst>
          </p:cNvPr>
          <p:cNvPicPr>
            <a:picLocks noChangeAspect="1"/>
          </p:cNvPicPr>
          <p:nvPr/>
        </p:nvPicPr>
        <p:blipFill>
          <a:blip r:embed="rId4"/>
          <a:stretch>
            <a:fillRect/>
          </a:stretch>
        </p:blipFill>
        <p:spPr>
          <a:xfrm>
            <a:off x="6257012" y="3494771"/>
            <a:ext cx="5009872" cy="3217063"/>
          </a:xfrm>
          <a:prstGeom prst="rect">
            <a:avLst/>
          </a:prstGeom>
        </p:spPr>
      </p:pic>
      <p:sp>
        <p:nvSpPr>
          <p:cNvPr id="19" name="TextBox 18">
            <a:extLst>
              <a:ext uri="{FF2B5EF4-FFF2-40B4-BE49-F238E27FC236}">
                <a16:creationId xmlns:a16="http://schemas.microsoft.com/office/drawing/2014/main" id="{995251FB-E1C3-E92D-2BE5-2915E6CACABB}"/>
              </a:ext>
            </a:extLst>
          </p:cNvPr>
          <p:cNvSpPr txBox="1"/>
          <p:nvPr/>
        </p:nvSpPr>
        <p:spPr>
          <a:xfrm>
            <a:off x="0" y="6611779"/>
            <a:ext cx="9955161" cy="246221"/>
          </a:xfrm>
          <a:prstGeom prst="rect">
            <a:avLst/>
          </a:prstGeom>
          <a:noFill/>
        </p:spPr>
        <p:txBody>
          <a:bodyPr wrap="square">
            <a:spAutoFit/>
          </a:bodyPr>
          <a:lstStyle/>
          <a:p>
            <a:r>
              <a:rPr lang="en-US" sz="1000" dirty="0">
                <a:hlinkClick r:id="rId5"/>
              </a:rPr>
              <a:t>https://www.ashp.org/professional-development/ashp-microcredentials#student</a:t>
            </a:r>
            <a:r>
              <a:rPr lang="en-US" sz="1000" dirty="0"/>
              <a:t> </a:t>
            </a:r>
          </a:p>
        </p:txBody>
      </p:sp>
    </p:spTree>
    <p:extLst>
      <p:ext uri="{BB962C8B-B14F-4D97-AF65-F5344CB8AC3E}">
        <p14:creationId xmlns:p14="http://schemas.microsoft.com/office/powerpoint/2010/main" val="280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10263-34E5-1165-FB4F-9232AC2C8E3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D97E0B5-9FE1-380B-04D9-C613B6C7EBFB}"/>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sp>
        <p:nvSpPr>
          <p:cNvPr id="2" name="Text Placeholder 10">
            <a:extLst>
              <a:ext uri="{FF2B5EF4-FFF2-40B4-BE49-F238E27FC236}">
                <a16:creationId xmlns:a16="http://schemas.microsoft.com/office/drawing/2014/main" id="{BAA08629-7290-C1CF-E8EA-89DD509FFF65}"/>
              </a:ext>
            </a:extLst>
          </p:cNvPr>
          <p:cNvSpPr txBox="1">
            <a:spLocks/>
          </p:cNvSpPr>
          <p:nvPr/>
        </p:nvSpPr>
        <p:spPr>
          <a:xfrm>
            <a:off x="8674862" y="3544923"/>
            <a:ext cx="3081709" cy="275518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Clr>
                <a:schemeClr val="bg1"/>
              </a:buClr>
              <a:buFont typeface="Arial" panose="020B0604020202020204" pitchFamily="34" charset="0"/>
              <a:buChar char="•"/>
            </a:pPr>
            <a:r>
              <a:rPr lang="en-US" sz="1600" dirty="0"/>
              <a:t>Over 10 student sessions</a:t>
            </a:r>
          </a:p>
          <a:p>
            <a:pPr marL="342900" indent="-342900" algn="l">
              <a:buClr>
                <a:schemeClr val="bg1"/>
              </a:buClr>
              <a:buFont typeface="Arial" panose="020B0604020202020204" pitchFamily="34" charset="0"/>
              <a:buChar char="•"/>
            </a:pPr>
            <a:r>
              <a:rPr lang="en-US" sz="1600" dirty="0"/>
              <a:t>2 days of Residency Showcase</a:t>
            </a:r>
          </a:p>
          <a:p>
            <a:pPr marL="342900" indent="-342900" algn="l">
              <a:buClr>
                <a:schemeClr val="bg1"/>
              </a:buClr>
              <a:buFont typeface="Arial" panose="020B0604020202020204" pitchFamily="34" charset="0"/>
              <a:buChar char="•"/>
            </a:pPr>
            <a:r>
              <a:rPr lang="en-US" sz="1600" dirty="0"/>
              <a:t>Industry Fellowship Open House</a:t>
            </a:r>
          </a:p>
          <a:p>
            <a:pPr marL="342900" indent="-342900" algn="l">
              <a:buClr>
                <a:schemeClr val="bg1"/>
              </a:buClr>
              <a:buFont typeface="Arial" panose="020B0604020202020204" pitchFamily="34" charset="0"/>
              <a:buChar char="•"/>
            </a:pPr>
            <a:r>
              <a:rPr lang="en-US" sz="1600" dirty="0"/>
              <a:t>Student Society Showcase (Networking Session)</a:t>
            </a:r>
          </a:p>
          <a:p>
            <a:pPr marL="342900" indent="-342900" algn="l">
              <a:buClr>
                <a:schemeClr val="bg1"/>
              </a:buClr>
              <a:buFont typeface="Arial" panose="020B0604020202020204" pitchFamily="34" charset="0"/>
              <a:buChar char="•"/>
            </a:pPr>
            <a:r>
              <a:rPr lang="en-US" sz="1600" dirty="0"/>
              <a:t>Student Kickoff &amp; Midyear Workshop: Science of Networking</a:t>
            </a:r>
          </a:p>
          <a:p>
            <a:pPr marL="342900" indent="-342900" algn="l">
              <a:buClr>
                <a:schemeClr val="bg1"/>
              </a:buClr>
              <a:buFont typeface="Arial" panose="020B0604020202020204" pitchFamily="34" charset="0"/>
              <a:buChar char="•"/>
            </a:pPr>
            <a:r>
              <a:rPr lang="en-US" sz="1600" dirty="0"/>
              <a:t>5 Student Poster Sessions</a:t>
            </a:r>
          </a:p>
        </p:txBody>
      </p:sp>
      <p:pic>
        <p:nvPicPr>
          <p:cNvPr id="13" name="Picture Placeholder 17">
            <a:extLst>
              <a:ext uri="{FF2B5EF4-FFF2-40B4-BE49-F238E27FC236}">
                <a16:creationId xmlns:a16="http://schemas.microsoft.com/office/drawing/2014/main" id="{4283316B-556D-0425-6245-D2E53F7F1A4E}"/>
              </a:ext>
            </a:extLst>
          </p:cNvPr>
          <p:cNvPicPr>
            <a:picLocks noChangeAspect="1"/>
          </p:cNvPicPr>
          <p:nvPr/>
        </p:nvPicPr>
        <p:blipFill>
          <a:blip r:embed="rId3" cstate="print">
            <a:extLst>
              <a:ext uri="{28A0092B-C50C-407E-A947-70E740481C1C}">
                <a14:useLocalDpi xmlns:a14="http://schemas.microsoft.com/office/drawing/2010/main" val="0"/>
              </a:ext>
            </a:extLst>
          </a:blip>
          <a:srcRect l="16667" r="16667"/>
          <a:stretch>
            <a:fillRect/>
          </a:stretch>
        </p:blipFill>
        <p:spPr>
          <a:xfrm>
            <a:off x="6369409" y="3658963"/>
            <a:ext cx="1390194" cy="1390194"/>
          </a:xfrm>
          <a:prstGeom prst="rect">
            <a:avLst/>
          </a:prstGeom>
        </p:spPr>
      </p:pic>
      <p:sp>
        <p:nvSpPr>
          <p:cNvPr id="14" name="Text Placeholder 11">
            <a:extLst>
              <a:ext uri="{FF2B5EF4-FFF2-40B4-BE49-F238E27FC236}">
                <a16:creationId xmlns:a16="http://schemas.microsoft.com/office/drawing/2014/main" id="{AFBECF0D-90DF-2047-E14F-23C65B1214B3}"/>
              </a:ext>
            </a:extLst>
          </p:cNvPr>
          <p:cNvSpPr txBox="1">
            <a:spLocks/>
          </p:cNvSpPr>
          <p:nvPr/>
        </p:nvSpPr>
        <p:spPr>
          <a:xfrm>
            <a:off x="5822592" y="5252357"/>
            <a:ext cx="2677918" cy="10477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Midyear Clinical Meeting &amp; Pharmacy Futures</a:t>
            </a:r>
          </a:p>
        </p:txBody>
      </p:sp>
      <p:pic>
        <p:nvPicPr>
          <p:cNvPr id="18" name="Picture 17">
            <a:extLst>
              <a:ext uri="{FF2B5EF4-FFF2-40B4-BE49-F238E27FC236}">
                <a16:creationId xmlns:a16="http://schemas.microsoft.com/office/drawing/2014/main" id="{BDC74040-3621-4396-F937-41179BC631EF}"/>
              </a:ext>
            </a:extLst>
          </p:cNvPr>
          <p:cNvPicPr>
            <a:picLocks noChangeAspect="1"/>
          </p:cNvPicPr>
          <p:nvPr/>
        </p:nvPicPr>
        <p:blipFill>
          <a:blip r:embed="rId4"/>
          <a:stretch>
            <a:fillRect/>
          </a:stretch>
        </p:blipFill>
        <p:spPr>
          <a:xfrm>
            <a:off x="4718109" y="606448"/>
            <a:ext cx="6200821" cy="2706629"/>
          </a:xfrm>
          <a:prstGeom prst="rect">
            <a:avLst/>
          </a:prstGeom>
        </p:spPr>
      </p:pic>
      <p:sp>
        <p:nvSpPr>
          <p:cNvPr id="20" name="TextBox 19">
            <a:extLst>
              <a:ext uri="{FF2B5EF4-FFF2-40B4-BE49-F238E27FC236}">
                <a16:creationId xmlns:a16="http://schemas.microsoft.com/office/drawing/2014/main" id="{41B568FE-3741-F8DA-A1DC-94A525CB60B6}"/>
              </a:ext>
            </a:extLst>
          </p:cNvPr>
          <p:cNvSpPr txBox="1"/>
          <p:nvPr/>
        </p:nvSpPr>
        <p:spPr>
          <a:xfrm>
            <a:off x="0" y="6611779"/>
            <a:ext cx="6098458" cy="246221"/>
          </a:xfrm>
          <a:prstGeom prst="rect">
            <a:avLst/>
          </a:prstGeom>
          <a:noFill/>
        </p:spPr>
        <p:txBody>
          <a:bodyPr wrap="square">
            <a:spAutoFit/>
          </a:bodyPr>
          <a:lstStyle/>
          <a:p>
            <a:r>
              <a:rPr lang="en-US" sz="1000" dirty="0">
                <a:hlinkClick r:id="rId5"/>
              </a:rPr>
              <a:t>https://midyear.ashp.org/</a:t>
            </a:r>
            <a:r>
              <a:rPr lang="en-US" sz="1000" dirty="0"/>
              <a:t> </a:t>
            </a:r>
          </a:p>
        </p:txBody>
      </p:sp>
    </p:spTree>
    <p:extLst>
      <p:ext uri="{BB962C8B-B14F-4D97-AF65-F5344CB8AC3E}">
        <p14:creationId xmlns:p14="http://schemas.microsoft.com/office/powerpoint/2010/main" val="165712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12AD3-C65F-6FF1-D2AF-DC4662AE61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68021E3-F290-EA8F-868F-0F7CC3CDB679}"/>
              </a:ext>
            </a:extLst>
          </p:cNvPr>
          <p:cNvSpPr>
            <a:spLocks noGrp="1"/>
          </p:cNvSpPr>
          <p:nvPr>
            <p:ph type="title"/>
          </p:nvPr>
        </p:nvSpPr>
        <p:spPr>
          <a:xfrm>
            <a:off x="613410" y="2410767"/>
            <a:ext cx="4405312" cy="2036466"/>
          </a:xfrm>
        </p:spPr>
        <p:txBody>
          <a:bodyPr>
            <a:noAutofit/>
          </a:bodyPr>
          <a:lstStyle/>
          <a:p>
            <a:pPr algn="ctr"/>
            <a:r>
              <a:rPr lang="en-US" sz="5000" dirty="0"/>
              <a:t>Pharmacy Student Forum</a:t>
            </a:r>
          </a:p>
        </p:txBody>
      </p:sp>
      <p:sp>
        <p:nvSpPr>
          <p:cNvPr id="2" name="Text Placeholder 10">
            <a:extLst>
              <a:ext uri="{FF2B5EF4-FFF2-40B4-BE49-F238E27FC236}">
                <a16:creationId xmlns:a16="http://schemas.microsoft.com/office/drawing/2014/main" id="{84F65844-7E97-0744-462C-26FC6882F541}"/>
              </a:ext>
            </a:extLst>
          </p:cNvPr>
          <p:cNvSpPr txBox="1">
            <a:spLocks/>
          </p:cNvSpPr>
          <p:nvPr/>
        </p:nvSpPr>
        <p:spPr>
          <a:xfrm>
            <a:off x="5499689" y="1601630"/>
            <a:ext cx="3081709" cy="8091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pPr>
            <a:r>
              <a:rPr lang="en-US" sz="2400" dirty="0"/>
              <a:t>Over 90 volunteer opportunities</a:t>
            </a:r>
          </a:p>
        </p:txBody>
      </p:sp>
      <p:pic>
        <p:nvPicPr>
          <p:cNvPr id="3" name="Picture Placeholder 21">
            <a:extLst>
              <a:ext uri="{FF2B5EF4-FFF2-40B4-BE49-F238E27FC236}">
                <a16:creationId xmlns:a16="http://schemas.microsoft.com/office/drawing/2014/main" id="{126DF852-8337-7FE9-8E33-057AB811F764}"/>
              </a:ext>
            </a:extLst>
          </p:cNvPr>
          <p:cNvPicPr>
            <a:picLocks noChangeAspect="1"/>
          </p:cNvPicPr>
          <p:nvPr/>
        </p:nvPicPr>
        <p:blipFill>
          <a:blip r:embed="rId3" cstate="print">
            <a:extLst>
              <a:ext uri="{28A0092B-C50C-407E-A947-70E740481C1C}">
                <a14:useLocalDpi xmlns:a14="http://schemas.microsoft.com/office/drawing/2010/main" val="0"/>
              </a:ext>
            </a:extLst>
          </a:blip>
          <a:srcRect l="16667" r="16667"/>
          <a:stretch>
            <a:fillRect/>
          </a:stretch>
        </p:blipFill>
        <p:spPr>
          <a:xfrm>
            <a:off x="9660437" y="3598375"/>
            <a:ext cx="1407430" cy="1407430"/>
          </a:xfrm>
          <a:prstGeom prst="rect">
            <a:avLst/>
          </a:prstGeom>
        </p:spPr>
      </p:pic>
      <p:sp>
        <p:nvSpPr>
          <p:cNvPr id="4" name="Text Placeholder 12">
            <a:extLst>
              <a:ext uri="{FF2B5EF4-FFF2-40B4-BE49-F238E27FC236}">
                <a16:creationId xmlns:a16="http://schemas.microsoft.com/office/drawing/2014/main" id="{E549F656-F166-3AAA-85E6-3D2F27120CB0}"/>
              </a:ext>
            </a:extLst>
          </p:cNvPr>
          <p:cNvSpPr txBox="1">
            <a:spLocks/>
          </p:cNvSpPr>
          <p:nvPr/>
        </p:nvSpPr>
        <p:spPr>
          <a:xfrm>
            <a:off x="9149715" y="5194493"/>
            <a:ext cx="2428875" cy="10477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chemeClr val="accent2"/>
              </a:buClr>
              <a:buFont typeface="Wingdings" panose="05000000000000000000" pitchFamily="2" charset="2"/>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2"/>
              </a:buClr>
              <a:buFont typeface="Wingdings" panose="05000000000000000000" pitchFamily="2" charset="2"/>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2"/>
              </a:buClr>
              <a:buFont typeface="Wingdings" panose="05000000000000000000" pitchFamily="2" charset="2"/>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Wingdings" panose="05000000000000000000" pitchFamily="2" charset="2"/>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Volunteer Leadership Opportunities</a:t>
            </a:r>
          </a:p>
        </p:txBody>
      </p:sp>
      <p:sp>
        <p:nvSpPr>
          <p:cNvPr id="10" name="TextBox 9">
            <a:extLst>
              <a:ext uri="{FF2B5EF4-FFF2-40B4-BE49-F238E27FC236}">
                <a16:creationId xmlns:a16="http://schemas.microsoft.com/office/drawing/2014/main" id="{5715CF27-EB3B-69C9-AA31-E1E9317E79BD}"/>
              </a:ext>
            </a:extLst>
          </p:cNvPr>
          <p:cNvSpPr txBox="1"/>
          <p:nvPr/>
        </p:nvSpPr>
        <p:spPr>
          <a:xfrm>
            <a:off x="-18666" y="6611779"/>
            <a:ext cx="6098458" cy="246221"/>
          </a:xfrm>
          <a:prstGeom prst="rect">
            <a:avLst/>
          </a:prstGeom>
          <a:noFill/>
        </p:spPr>
        <p:txBody>
          <a:bodyPr wrap="square">
            <a:spAutoFit/>
          </a:bodyPr>
          <a:lstStyle/>
          <a:p>
            <a:r>
              <a:rPr lang="en-US" sz="1000" dirty="0">
                <a:hlinkClick r:id="rId4"/>
              </a:rPr>
              <a:t>https://www.ashp.org/pharmacy-student/professional-leadership-development/psf-leadership</a:t>
            </a:r>
            <a:r>
              <a:rPr lang="en-US" sz="1000" dirty="0"/>
              <a:t> </a:t>
            </a:r>
          </a:p>
        </p:txBody>
      </p:sp>
    </p:spTree>
    <p:extLst>
      <p:ext uri="{BB962C8B-B14F-4D97-AF65-F5344CB8AC3E}">
        <p14:creationId xmlns:p14="http://schemas.microsoft.com/office/powerpoint/2010/main" val="96263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7523" r="25811"/>
          <a:stretch/>
        </p:blipFill>
        <p:spPr/>
      </p:pic>
      <p:pic>
        <p:nvPicPr>
          <p:cNvPr id="7" name="Picture Placeholder 6"/>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6667" r="16667"/>
          <a:stretch>
            <a:fillRect/>
          </a:stretch>
        </p:blipFill>
        <p:spPr/>
      </p:pic>
      <p:sp>
        <p:nvSpPr>
          <p:cNvPr id="4" name="Title 3"/>
          <p:cNvSpPr>
            <a:spLocks noGrp="1"/>
          </p:cNvSpPr>
          <p:nvPr>
            <p:ph type="title"/>
          </p:nvPr>
        </p:nvSpPr>
        <p:spPr/>
        <p:txBody>
          <a:bodyPr>
            <a:normAutofit/>
          </a:bodyPr>
          <a:lstStyle/>
          <a:p>
            <a:r>
              <a:rPr lang="en-US" sz="6000" dirty="0"/>
              <a:t>Who is ASHP?</a:t>
            </a:r>
          </a:p>
        </p:txBody>
      </p:sp>
      <p:pic>
        <p:nvPicPr>
          <p:cNvPr id="9" name="Picture Placeholder 8"/>
          <p:cNvPicPr>
            <a:picLocks noGrp="1" noChangeAspect="1"/>
          </p:cNvPicPr>
          <p:nvPr>
            <p:ph type="pic" sz="quarter" idx="11"/>
          </p:nvPr>
        </p:nvPicPr>
        <p:blipFill rotWithShape="1">
          <a:blip r:embed="rId5" cstate="print">
            <a:extLst>
              <a:ext uri="{28A0092B-C50C-407E-A947-70E740481C1C}">
                <a14:useLocalDpi xmlns:a14="http://schemas.microsoft.com/office/drawing/2010/main" val="0"/>
              </a:ext>
            </a:extLst>
          </a:blip>
          <a:srcRect l="11792" t="1142" r="21678" b="-1142"/>
          <a:stretch/>
        </p:blipFill>
        <p:spPr/>
      </p:pic>
      <p:sp>
        <p:nvSpPr>
          <p:cNvPr id="6" name="Content Placeholder 5"/>
          <p:cNvSpPr>
            <a:spLocks noGrp="1"/>
          </p:cNvSpPr>
          <p:nvPr>
            <p:ph idx="1"/>
          </p:nvPr>
        </p:nvSpPr>
        <p:spPr>
          <a:xfrm>
            <a:off x="6096000" y="987425"/>
            <a:ext cx="5414682" cy="4873625"/>
          </a:xfrm>
        </p:spPr>
        <p:txBody>
          <a:bodyPr>
            <a:normAutofit fontScale="92500" lnSpcReduction="10000"/>
          </a:bodyPr>
          <a:lstStyle/>
          <a:p>
            <a:r>
              <a:rPr lang="en-US" dirty="0">
                <a:solidFill>
                  <a:schemeClr val="accent1">
                    <a:lumMod val="75000"/>
                  </a:schemeClr>
                </a:solidFill>
              </a:rPr>
              <a:t>ASHP serves its members as their collective voice on issues related to medication use and patient safety</a:t>
            </a:r>
          </a:p>
          <a:p>
            <a:pPr marL="0" indent="0">
              <a:buNone/>
            </a:pPr>
            <a:endParaRPr lang="en-US" sz="1000" dirty="0">
              <a:solidFill>
                <a:schemeClr val="accent1">
                  <a:lumMod val="75000"/>
                </a:schemeClr>
              </a:solidFill>
            </a:endParaRPr>
          </a:p>
          <a:p>
            <a:r>
              <a:rPr lang="en-US" b="1" dirty="0">
                <a:solidFill>
                  <a:schemeClr val="accent1">
                    <a:lumMod val="75000"/>
                  </a:schemeClr>
                </a:solidFill>
                <a:cs typeface="Arial"/>
              </a:rPr>
              <a:t>Mission: </a:t>
            </a:r>
            <a:r>
              <a:rPr lang="en-US" dirty="0">
                <a:solidFill>
                  <a:schemeClr val="accent1">
                    <a:lumMod val="75000"/>
                  </a:schemeClr>
                </a:solidFill>
                <a:cs typeface="Arial"/>
              </a:rPr>
              <a:t>To help people achieve optimal health outcomes</a:t>
            </a:r>
          </a:p>
          <a:p>
            <a:endParaRPr lang="en-US" sz="1000" dirty="0">
              <a:solidFill>
                <a:schemeClr val="accent1">
                  <a:lumMod val="75000"/>
                </a:schemeClr>
              </a:solidFill>
              <a:cs typeface="Arial"/>
            </a:endParaRPr>
          </a:p>
          <a:p>
            <a:r>
              <a:rPr lang="en-US" b="1" dirty="0">
                <a:solidFill>
                  <a:schemeClr val="accent1">
                    <a:lumMod val="75000"/>
                  </a:schemeClr>
                </a:solidFill>
                <a:cs typeface="Arial"/>
              </a:rPr>
              <a:t>Vision: </a:t>
            </a:r>
            <a:r>
              <a:rPr lang="en-US" dirty="0">
                <a:solidFill>
                  <a:schemeClr val="accent1">
                    <a:lumMod val="75000"/>
                  </a:schemeClr>
                </a:solidFill>
                <a:cs typeface="Arial"/>
              </a:rPr>
              <a:t>Medication use will be optimal, safe, and effective for all people all of the time</a:t>
            </a:r>
          </a:p>
        </p:txBody>
      </p:sp>
    </p:spTree>
    <p:extLst>
      <p:ext uri="{BB962C8B-B14F-4D97-AF65-F5344CB8AC3E}">
        <p14:creationId xmlns:p14="http://schemas.microsoft.com/office/powerpoint/2010/main" val="1297222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93F4AE2C-86C9-211D-8928-74360F050B5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23060" y="0"/>
            <a:ext cx="6858000" cy="6858000"/>
          </a:xfrm>
          <a:prstGeom prst="rect">
            <a:avLst/>
          </a:prstGeom>
          <a:solidFill>
            <a:srgbClr val="FFFFFF"/>
          </a:solidFill>
        </p:spPr>
      </p:pic>
    </p:spTree>
    <p:extLst>
      <p:ext uri="{BB962C8B-B14F-4D97-AF65-F5344CB8AC3E}">
        <p14:creationId xmlns:p14="http://schemas.microsoft.com/office/powerpoint/2010/main" val="1288394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42" y="1013505"/>
            <a:ext cx="3927423" cy="4830989"/>
          </a:xfrm>
        </p:spPr>
        <p:txBody>
          <a:bodyPr/>
          <a:lstStyle/>
          <a:p>
            <a:pPr algn="ctr"/>
            <a:r>
              <a:rPr lang="en-US" dirty="0"/>
              <a:t>PSF Volunteer Leadership Opportunities</a:t>
            </a:r>
          </a:p>
        </p:txBody>
      </p:sp>
      <p:sp>
        <p:nvSpPr>
          <p:cNvPr id="3" name="Content Placeholder 2"/>
          <p:cNvSpPr>
            <a:spLocks noGrp="1"/>
          </p:cNvSpPr>
          <p:nvPr>
            <p:ph idx="1"/>
          </p:nvPr>
        </p:nvSpPr>
        <p:spPr>
          <a:xfrm>
            <a:off x="5588000" y="449943"/>
            <a:ext cx="6160052" cy="5672561"/>
          </a:xfrm>
        </p:spPr>
        <p:txBody>
          <a:bodyPr>
            <a:normAutofit fontScale="92500" lnSpcReduction="10000"/>
          </a:bodyPr>
          <a:lstStyle/>
          <a:p>
            <a:r>
              <a:rPr lang="en-US" dirty="0"/>
              <a:t>PSF Executive Committee</a:t>
            </a:r>
            <a:br>
              <a:rPr lang="en-US" dirty="0"/>
            </a:br>
            <a:r>
              <a:rPr lang="en-US" dirty="0"/>
              <a:t>        </a:t>
            </a:r>
            <a:r>
              <a:rPr lang="en-US" dirty="0">
                <a:solidFill>
                  <a:schemeClr val="accent4"/>
                </a:solidFill>
              </a:rPr>
              <a:t>(Applications open in Sept)</a:t>
            </a:r>
          </a:p>
          <a:p>
            <a:pPr lvl="1"/>
            <a:r>
              <a:rPr lang="en-US" dirty="0"/>
              <a:t>Represents the Forum and provides strategic direction</a:t>
            </a:r>
          </a:p>
          <a:p>
            <a:pPr lvl="1"/>
            <a:r>
              <a:rPr lang="en-US" dirty="0"/>
              <a:t>Serve as Executive Committee Liaison to the Advisory Groups</a:t>
            </a:r>
          </a:p>
          <a:p>
            <a:pPr marL="457200" lvl="1" indent="0">
              <a:buNone/>
            </a:pPr>
            <a:endParaRPr lang="en-US" sz="1100" dirty="0"/>
          </a:p>
          <a:p>
            <a:r>
              <a:rPr lang="en-US" dirty="0"/>
              <a:t>PSF Advisory Groups</a:t>
            </a:r>
          </a:p>
          <a:p>
            <a:pPr marL="457200" lvl="1" indent="0">
              <a:buNone/>
            </a:pPr>
            <a:r>
              <a:rPr lang="en-US" sz="2800" dirty="0">
                <a:solidFill>
                  <a:schemeClr val="accent4"/>
                </a:solidFill>
              </a:rPr>
              <a:t>      (Applications open in Feb)</a:t>
            </a:r>
          </a:p>
          <a:p>
            <a:pPr lvl="1"/>
            <a:r>
              <a:rPr lang="en-US" dirty="0"/>
              <a:t>Completes charges including development of resources and tools such as webinars, tip sheets, and roundtables</a:t>
            </a:r>
          </a:p>
          <a:p>
            <a:pPr lvl="1"/>
            <a:endParaRPr lang="en-US" sz="1100" dirty="0"/>
          </a:p>
          <a:p>
            <a:r>
              <a:rPr lang="en-US" dirty="0"/>
              <a:t>Councils and Commissions</a:t>
            </a:r>
            <a:br>
              <a:rPr lang="en-US" dirty="0"/>
            </a:br>
            <a:r>
              <a:rPr lang="en-US" dirty="0"/>
              <a:t>        </a:t>
            </a:r>
            <a:r>
              <a:rPr lang="en-US" dirty="0">
                <a:solidFill>
                  <a:schemeClr val="accent4"/>
                </a:solidFill>
              </a:rPr>
              <a:t>(Applications open in Sept)</a:t>
            </a:r>
          </a:p>
          <a:p>
            <a:pPr lvl="1"/>
            <a:r>
              <a:rPr lang="en-US" dirty="0"/>
              <a:t>Primary bodies that initiate ASHP policies, advises the Board of Directors on issues</a:t>
            </a:r>
          </a:p>
        </p:txBody>
      </p:sp>
      <p:sp>
        <p:nvSpPr>
          <p:cNvPr id="5" name="TextBox 4">
            <a:extLst>
              <a:ext uri="{FF2B5EF4-FFF2-40B4-BE49-F238E27FC236}">
                <a16:creationId xmlns:a16="http://schemas.microsoft.com/office/drawing/2014/main" id="{0D326FF2-4713-7956-0EC8-054C57947FB3}"/>
              </a:ext>
            </a:extLst>
          </p:cNvPr>
          <p:cNvSpPr txBox="1"/>
          <p:nvPr/>
        </p:nvSpPr>
        <p:spPr>
          <a:xfrm>
            <a:off x="3462184" y="6611779"/>
            <a:ext cx="6098458" cy="246221"/>
          </a:xfrm>
          <a:prstGeom prst="rect">
            <a:avLst/>
          </a:prstGeom>
          <a:noFill/>
        </p:spPr>
        <p:txBody>
          <a:bodyPr wrap="square">
            <a:spAutoFit/>
          </a:bodyPr>
          <a:lstStyle/>
          <a:p>
            <a:r>
              <a:rPr lang="en-US" sz="1000" dirty="0">
                <a:hlinkClick r:id="rId3"/>
              </a:rPr>
              <a:t>https://www.ashp.org/about-ashp/our-leadership/councils-and-committees</a:t>
            </a:r>
            <a:r>
              <a:rPr lang="en-US" sz="1000" dirty="0"/>
              <a:t> </a:t>
            </a:r>
          </a:p>
        </p:txBody>
      </p:sp>
    </p:spTree>
    <p:extLst>
      <p:ext uri="{BB962C8B-B14F-4D97-AF65-F5344CB8AC3E}">
        <p14:creationId xmlns:p14="http://schemas.microsoft.com/office/powerpoint/2010/main" val="695897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t>Resources &amp; Tools</a:t>
            </a:r>
          </a:p>
        </p:txBody>
      </p:sp>
      <p:sp>
        <p:nvSpPr>
          <p:cNvPr id="8" name="Subtitle 7"/>
          <p:cNvSpPr>
            <a:spLocks noGrp="1"/>
          </p:cNvSpPr>
          <p:nvPr>
            <p:ph type="subTitle" idx="1"/>
          </p:nvPr>
        </p:nvSpPr>
        <p:spPr/>
        <p:txBody>
          <a:bodyPr>
            <a:normAutofit/>
          </a:bodyPr>
          <a:lstStyle/>
          <a:p>
            <a:r>
              <a:rPr lang="en-US" sz="3200" dirty="0"/>
              <a:t>Preparing the next generation of health-system pharmacists</a:t>
            </a:r>
          </a:p>
        </p:txBody>
      </p:sp>
    </p:spTree>
    <p:extLst>
      <p:ext uri="{BB962C8B-B14F-4D97-AF65-F5344CB8AC3E}">
        <p14:creationId xmlns:p14="http://schemas.microsoft.com/office/powerpoint/2010/main" val="1830025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0A35-4513-9605-7EED-AF8B2A17876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F9B71C-D529-9DF5-6122-C0E4AAAECC4C}"/>
              </a:ext>
            </a:extLst>
          </p:cNvPr>
          <p:cNvSpPr>
            <a:spLocks noGrp="1"/>
          </p:cNvSpPr>
          <p:nvPr>
            <p:ph type="title"/>
          </p:nvPr>
        </p:nvSpPr>
        <p:spPr/>
        <p:txBody>
          <a:bodyPr>
            <a:noAutofit/>
          </a:bodyPr>
          <a:lstStyle/>
          <a:p>
            <a:pPr algn="ctr"/>
            <a:r>
              <a:rPr lang="en-US" sz="5000" dirty="0"/>
              <a:t>Professional Development</a:t>
            </a:r>
          </a:p>
        </p:txBody>
      </p:sp>
      <p:sp>
        <p:nvSpPr>
          <p:cNvPr id="11" name="Text Placeholder 10">
            <a:extLst>
              <a:ext uri="{FF2B5EF4-FFF2-40B4-BE49-F238E27FC236}">
                <a16:creationId xmlns:a16="http://schemas.microsoft.com/office/drawing/2014/main" id="{972F4CAE-062D-83F1-447C-066EF3129125}"/>
              </a:ext>
            </a:extLst>
          </p:cNvPr>
          <p:cNvSpPr>
            <a:spLocks noGrp="1"/>
          </p:cNvSpPr>
          <p:nvPr>
            <p:ph type="body" sz="quarter" idx="13"/>
          </p:nvPr>
        </p:nvSpPr>
        <p:spPr>
          <a:xfrm>
            <a:off x="2170251" y="2532696"/>
            <a:ext cx="3215173" cy="931938"/>
          </a:xfrm>
        </p:spPr>
        <p:txBody>
          <a:bodyPr>
            <a:noAutofit/>
          </a:bodyPr>
          <a:lstStyle/>
          <a:p>
            <a:pPr algn="ctr"/>
            <a:r>
              <a:rPr lang="en-US" sz="2600" dirty="0"/>
              <a:t>Career </a:t>
            </a:r>
          </a:p>
          <a:p>
            <a:pPr algn="ctr"/>
            <a:r>
              <a:rPr lang="en-US" sz="2600" dirty="0"/>
              <a:t>Resource Center</a:t>
            </a:r>
          </a:p>
          <a:p>
            <a:pPr algn="ctr"/>
            <a:endParaRPr lang="en-US" sz="2600" dirty="0"/>
          </a:p>
        </p:txBody>
      </p:sp>
      <p:pic>
        <p:nvPicPr>
          <p:cNvPr id="19" name="Picture Placeholder 18" descr="Badge 1 with solid fill">
            <a:extLst>
              <a:ext uri="{FF2B5EF4-FFF2-40B4-BE49-F238E27FC236}">
                <a16:creationId xmlns:a16="http://schemas.microsoft.com/office/drawing/2014/main" id="{99BBA2A3-AE44-4047-8B06-9B8C64768C4C}"/>
              </a:ext>
            </a:extLst>
          </p:cNvPr>
          <p:cNvPicPr>
            <a:picLocks noGrp="1" noChangeAspect="1"/>
          </p:cNvPicPr>
          <p:nvPr>
            <p:ph type="pic" sz="quarter" idx="20"/>
          </p:nvPr>
        </p:nvPicPr>
        <p:blipFill>
          <a:blip>
            <a:extLst>
              <a:ext uri="{96DAC541-7B7A-43D3-8B79-37D633B846F1}">
                <asvg:svgBlip xmlns:asvg="http://schemas.microsoft.com/office/drawing/2016/SVG/main" r:embed="rId3"/>
              </a:ext>
            </a:extLst>
          </a:blip>
          <a:srcRect/>
          <a:stretch/>
        </p:blipFill>
        <p:spPr>
          <a:xfrm>
            <a:off x="615771" y="2221425"/>
            <a:ext cx="1554480" cy="1554480"/>
          </a:xfrm>
        </p:spPr>
      </p:pic>
      <p:sp>
        <p:nvSpPr>
          <p:cNvPr id="13" name="Text Placeholder 12">
            <a:extLst>
              <a:ext uri="{FF2B5EF4-FFF2-40B4-BE49-F238E27FC236}">
                <a16:creationId xmlns:a16="http://schemas.microsoft.com/office/drawing/2014/main" id="{B40A1EA9-ED87-59A6-0A94-F81E193D7D9E}"/>
              </a:ext>
            </a:extLst>
          </p:cNvPr>
          <p:cNvSpPr>
            <a:spLocks noGrp="1"/>
          </p:cNvSpPr>
          <p:nvPr>
            <p:ph type="body" sz="quarter" idx="22"/>
          </p:nvPr>
        </p:nvSpPr>
        <p:spPr>
          <a:xfrm>
            <a:off x="2170251" y="4484474"/>
            <a:ext cx="3215173" cy="997854"/>
          </a:xfrm>
        </p:spPr>
        <p:txBody>
          <a:bodyPr>
            <a:noAutofit/>
          </a:bodyPr>
          <a:lstStyle/>
          <a:p>
            <a:pPr algn="ctr"/>
            <a:r>
              <a:rPr lang="en-US" sz="2600" dirty="0"/>
              <a:t>Student Residency Resource Center</a:t>
            </a:r>
          </a:p>
        </p:txBody>
      </p:sp>
      <p:pic>
        <p:nvPicPr>
          <p:cNvPr id="21" name="Picture Placeholder 20" descr="Badge with solid fill">
            <a:extLst>
              <a:ext uri="{FF2B5EF4-FFF2-40B4-BE49-F238E27FC236}">
                <a16:creationId xmlns:a16="http://schemas.microsoft.com/office/drawing/2014/main" id="{37F940A2-8592-E7E5-793F-5B02F7DC125E}"/>
              </a:ext>
            </a:extLst>
          </p:cNvPr>
          <p:cNvPicPr>
            <a:picLocks noGrp="1" noChangeAspect="1"/>
          </p:cNvPicPr>
          <p:nvPr>
            <p:ph type="pic" sz="quarter" idx="23"/>
          </p:nvPr>
        </p:nvPicPr>
        <p:blipFill>
          <a:blip>
            <a:extLst>
              <a:ext uri="{96DAC541-7B7A-43D3-8B79-37D633B846F1}">
                <asvg:svgBlip xmlns:asvg="http://schemas.microsoft.com/office/drawing/2016/SVG/main" r:embed="rId4"/>
              </a:ext>
            </a:extLst>
          </a:blip>
          <a:srcRect/>
          <a:stretch/>
        </p:blipFill>
        <p:spPr>
          <a:xfrm>
            <a:off x="615771" y="4119677"/>
            <a:ext cx="1554480" cy="1554480"/>
          </a:xfrm>
        </p:spPr>
      </p:pic>
      <p:sp>
        <p:nvSpPr>
          <p:cNvPr id="2" name="Text Placeholder 1">
            <a:extLst>
              <a:ext uri="{FF2B5EF4-FFF2-40B4-BE49-F238E27FC236}">
                <a16:creationId xmlns:a16="http://schemas.microsoft.com/office/drawing/2014/main" id="{43A6BE25-49BE-6BC6-10BC-AA8F7417795D}"/>
              </a:ext>
            </a:extLst>
          </p:cNvPr>
          <p:cNvSpPr>
            <a:spLocks noGrp="1"/>
          </p:cNvSpPr>
          <p:nvPr>
            <p:ph type="body" sz="quarter" idx="25"/>
          </p:nvPr>
        </p:nvSpPr>
        <p:spPr>
          <a:xfrm>
            <a:off x="7731615" y="2516552"/>
            <a:ext cx="3318565" cy="964226"/>
          </a:xfrm>
        </p:spPr>
        <p:txBody>
          <a:bodyPr>
            <a:noAutofit/>
          </a:bodyPr>
          <a:lstStyle/>
          <a:p>
            <a:pPr algn="ctr"/>
            <a:r>
              <a:rPr lang="en-US" sz="2600" dirty="0"/>
              <a:t>Student Leadership Development </a:t>
            </a:r>
          </a:p>
        </p:txBody>
      </p:sp>
      <p:pic>
        <p:nvPicPr>
          <p:cNvPr id="23" name="Picture Placeholder 22" descr="Badge 3 with solid fill">
            <a:extLst>
              <a:ext uri="{FF2B5EF4-FFF2-40B4-BE49-F238E27FC236}">
                <a16:creationId xmlns:a16="http://schemas.microsoft.com/office/drawing/2014/main" id="{6853F1C5-E6C4-50EE-F74F-051FC6414CAC}"/>
              </a:ext>
            </a:extLst>
          </p:cNvPr>
          <p:cNvPicPr>
            <a:picLocks noGrp="1" noChangeAspect="1"/>
          </p:cNvPicPr>
          <p:nvPr>
            <p:ph type="pic" sz="quarter" idx="26"/>
          </p:nvPr>
        </p:nvPicPr>
        <p:blipFill>
          <a:blip>
            <a:extLst>
              <a:ext uri="{96DAC541-7B7A-43D3-8B79-37D633B846F1}">
                <asvg:svgBlip xmlns:asvg="http://schemas.microsoft.com/office/drawing/2016/SVG/main" r:embed="rId5"/>
              </a:ext>
            </a:extLst>
          </a:blip>
          <a:srcRect/>
          <a:stretch/>
        </p:blipFill>
        <p:spPr>
          <a:xfrm>
            <a:off x="6175725" y="2183000"/>
            <a:ext cx="1554480" cy="1554480"/>
          </a:xfrm>
        </p:spPr>
      </p:pic>
      <p:sp>
        <p:nvSpPr>
          <p:cNvPr id="4" name="Text Placeholder 3">
            <a:extLst>
              <a:ext uri="{FF2B5EF4-FFF2-40B4-BE49-F238E27FC236}">
                <a16:creationId xmlns:a16="http://schemas.microsoft.com/office/drawing/2014/main" id="{6AEF96D8-F8FC-00F8-2253-8A399BEA8D31}"/>
              </a:ext>
            </a:extLst>
          </p:cNvPr>
          <p:cNvSpPr>
            <a:spLocks noGrp="1"/>
          </p:cNvSpPr>
          <p:nvPr>
            <p:ph type="body" sz="quarter" idx="28"/>
          </p:nvPr>
        </p:nvSpPr>
        <p:spPr>
          <a:xfrm>
            <a:off x="7730205" y="4592569"/>
            <a:ext cx="3215173" cy="781664"/>
          </a:xfrm>
        </p:spPr>
        <p:txBody>
          <a:bodyPr>
            <a:noAutofit/>
          </a:bodyPr>
          <a:lstStyle/>
          <a:p>
            <a:pPr algn="ctr"/>
            <a:r>
              <a:rPr lang="en-US" sz="2600" dirty="0"/>
              <a:t>Resource Centers</a:t>
            </a:r>
          </a:p>
        </p:txBody>
      </p:sp>
      <p:pic>
        <p:nvPicPr>
          <p:cNvPr id="25" name="Picture Placeholder 24" descr="Badge 4 with solid fill">
            <a:extLst>
              <a:ext uri="{FF2B5EF4-FFF2-40B4-BE49-F238E27FC236}">
                <a16:creationId xmlns:a16="http://schemas.microsoft.com/office/drawing/2014/main" id="{AB3C6195-1F44-A9F7-9442-A4A720D3CAAE}"/>
              </a:ext>
            </a:extLst>
          </p:cNvPr>
          <p:cNvPicPr>
            <a:picLocks noGrp="1" noChangeAspect="1"/>
          </p:cNvPicPr>
          <p:nvPr>
            <p:ph type="pic" sz="quarter" idx="29"/>
          </p:nvPr>
        </p:nvPicPr>
        <p:blipFill>
          <a:blip>
            <a:extLst>
              <a:ext uri="{96DAC541-7B7A-43D3-8B79-37D633B846F1}">
                <asvg:svgBlip xmlns:asvg="http://schemas.microsoft.com/office/drawing/2016/SVG/main" r:embed="rId6"/>
              </a:ext>
            </a:extLst>
          </a:blip>
          <a:srcRect/>
          <a:stretch/>
        </p:blipFill>
        <p:spPr>
          <a:xfrm>
            <a:off x="6175725" y="4081252"/>
            <a:ext cx="1554480" cy="1554480"/>
          </a:xfrm>
        </p:spPr>
      </p:pic>
    </p:spTree>
    <p:extLst>
      <p:ext uri="{BB962C8B-B14F-4D97-AF65-F5344CB8AC3E}">
        <p14:creationId xmlns:p14="http://schemas.microsoft.com/office/powerpoint/2010/main" val="2000098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96F8F-5471-47EB-DC1F-78A0BA55D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ECBC3-DBFB-5785-8F18-C0A11CA5753C}"/>
              </a:ext>
            </a:extLst>
          </p:cNvPr>
          <p:cNvSpPr>
            <a:spLocks noGrp="1"/>
          </p:cNvSpPr>
          <p:nvPr>
            <p:ph type="title"/>
          </p:nvPr>
        </p:nvSpPr>
        <p:spPr/>
        <p:txBody>
          <a:bodyPr/>
          <a:lstStyle/>
          <a:p>
            <a:r>
              <a:rPr lang="en-US" dirty="0"/>
              <a:t>Career Resource Center</a:t>
            </a:r>
          </a:p>
        </p:txBody>
      </p:sp>
      <p:sp>
        <p:nvSpPr>
          <p:cNvPr id="7" name="Content Placeholder 6">
            <a:extLst>
              <a:ext uri="{FF2B5EF4-FFF2-40B4-BE49-F238E27FC236}">
                <a16:creationId xmlns:a16="http://schemas.microsoft.com/office/drawing/2014/main" id="{2DB7E4D9-0102-B3C9-1F88-C1CC14D6B499}"/>
              </a:ext>
            </a:extLst>
          </p:cNvPr>
          <p:cNvSpPr>
            <a:spLocks noGrp="1"/>
          </p:cNvSpPr>
          <p:nvPr>
            <p:ph idx="1"/>
          </p:nvPr>
        </p:nvSpPr>
        <p:spPr>
          <a:xfrm>
            <a:off x="801294" y="1596821"/>
            <a:ext cx="7196327" cy="4896054"/>
          </a:xfrm>
        </p:spPr>
        <p:txBody>
          <a:bodyPr vert="horz" lIns="91440" tIns="45720" rIns="91440" bIns="45720" rtlCol="0" anchor="t">
            <a:normAutofit fontScale="92500" lnSpcReduction="10000"/>
          </a:bodyPr>
          <a:lstStyle/>
          <a:p>
            <a:r>
              <a:rPr lang="en-US" dirty="0"/>
              <a:t>Curriculum Vitae (CV) resources</a:t>
            </a:r>
          </a:p>
          <a:p>
            <a:pPr lvl="1"/>
            <a:r>
              <a:rPr lang="en-US" dirty="0">
                <a:solidFill>
                  <a:schemeClr val="accent1"/>
                </a:solidFill>
              </a:rPr>
              <a:t>How to Prepare a CV</a:t>
            </a:r>
          </a:p>
          <a:p>
            <a:pPr lvl="1"/>
            <a:r>
              <a:rPr lang="en-US" dirty="0">
                <a:solidFill>
                  <a:schemeClr val="accent1"/>
                </a:solidFill>
              </a:rPr>
              <a:t>CV Transformation through Career Changes</a:t>
            </a:r>
          </a:p>
          <a:p>
            <a:pPr lvl="1"/>
            <a:r>
              <a:rPr lang="en-US" dirty="0">
                <a:solidFill>
                  <a:schemeClr val="accent1"/>
                </a:solidFill>
              </a:rPr>
              <a:t>Tips for Writing A Cover Letter</a:t>
            </a:r>
          </a:p>
          <a:p>
            <a:endParaRPr lang="en-US" sz="1200" dirty="0"/>
          </a:p>
          <a:p>
            <a:r>
              <a:rPr lang="en-US" dirty="0"/>
              <a:t>Careers in Health-System Pharmacy</a:t>
            </a:r>
          </a:p>
          <a:p>
            <a:pPr lvl="2"/>
            <a:r>
              <a:rPr lang="en-US" sz="2400" dirty="0"/>
              <a:t>We’re Your Pharmacist Career Quiz</a:t>
            </a:r>
          </a:p>
          <a:p>
            <a:pPr lvl="2"/>
            <a:r>
              <a:rPr lang="en-US" sz="2400" dirty="0"/>
              <a:t>Careers in Pharmacy Videos</a:t>
            </a:r>
          </a:p>
          <a:p>
            <a:pPr lvl="2"/>
            <a:endParaRPr lang="en-US" sz="1200" dirty="0"/>
          </a:p>
          <a:p>
            <a:r>
              <a:rPr lang="en-US" dirty="0"/>
              <a:t>Networking and Mentorship</a:t>
            </a:r>
          </a:p>
          <a:p>
            <a:pPr lvl="1"/>
            <a:r>
              <a:rPr lang="en-US" dirty="0">
                <a:solidFill>
                  <a:schemeClr val="accent1"/>
                </a:solidFill>
              </a:rPr>
              <a:t>Navigating Networking: Tips for Conference Success</a:t>
            </a:r>
          </a:p>
          <a:p>
            <a:pPr lvl="1"/>
            <a:r>
              <a:rPr lang="en-US" dirty="0"/>
              <a:t>Pharmacy Student Forum’s Connect Community</a:t>
            </a:r>
          </a:p>
          <a:p>
            <a:pPr lvl="1"/>
            <a:r>
              <a:rPr lang="en-US" dirty="0"/>
              <a:t>Mentorship Resource Center</a:t>
            </a:r>
          </a:p>
        </p:txBody>
      </p:sp>
      <p:sp>
        <p:nvSpPr>
          <p:cNvPr id="8" name="TextBox 7">
            <a:extLst>
              <a:ext uri="{FF2B5EF4-FFF2-40B4-BE49-F238E27FC236}">
                <a16:creationId xmlns:a16="http://schemas.microsoft.com/office/drawing/2014/main" id="{EB26A26E-5571-406F-BE86-CE27EE23F723}"/>
              </a:ext>
            </a:extLst>
          </p:cNvPr>
          <p:cNvSpPr txBox="1"/>
          <p:nvPr/>
        </p:nvSpPr>
        <p:spPr>
          <a:xfrm>
            <a:off x="0" y="6539302"/>
            <a:ext cx="8678605" cy="246221"/>
          </a:xfrm>
          <a:prstGeom prst="rect">
            <a:avLst/>
          </a:prstGeom>
          <a:noFill/>
        </p:spPr>
        <p:txBody>
          <a:bodyPr wrap="square" rtlCol="0">
            <a:spAutoFit/>
          </a:bodyPr>
          <a:lstStyle/>
          <a:p>
            <a:r>
              <a:rPr lang="en-US" sz="1000" dirty="0">
                <a:hlinkClick r:id="rId3"/>
              </a:rPr>
              <a:t>https://www.ashp.org/pharmacy-student/career-resource-center</a:t>
            </a:r>
            <a:endParaRPr lang="en-US" sz="1000" dirty="0"/>
          </a:p>
        </p:txBody>
      </p:sp>
      <p:pic>
        <p:nvPicPr>
          <p:cNvPr id="3" name="Content Placeholder 3" descr="CV Transition Toolkit - Internet Explorer">
            <a:extLst>
              <a:ext uri="{FF2B5EF4-FFF2-40B4-BE49-F238E27FC236}">
                <a16:creationId xmlns:a16="http://schemas.microsoft.com/office/drawing/2014/main" id="{157656EB-D34C-CE4E-F534-85B14248E2E9}"/>
              </a:ext>
            </a:extLst>
          </p:cNvPr>
          <p:cNvPicPr>
            <a:picLocks noChangeAspect="1"/>
          </p:cNvPicPr>
          <p:nvPr/>
        </p:nvPicPr>
        <p:blipFill rotWithShape="1">
          <a:blip r:embed="rId4">
            <a:extLst>
              <a:ext uri="{28A0092B-C50C-407E-A947-70E740481C1C}">
                <a14:useLocalDpi xmlns:a14="http://schemas.microsoft.com/office/drawing/2010/main" val="0"/>
              </a:ext>
            </a:extLst>
          </a:blip>
          <a:srcRect l="16386" t="45037" r="16224" b="5240"/>
          <a:stretch/>
        </p:blipFill>
        <p:spPr>
          <a:xfrm>
            <a:off x="7284719" y="1732379"/>
            <a:ext cx="4525839" cy="235940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A6488C99-EF88-3569-4489-B472BE66EDB1}"/>
              </a:ext>
            </a:extLst>
          </p:cNvPr>
          <p:cNvPicPr>
            <a:picLocks noChangeAspect="1"/>
          </p:cNvPicPr>
          <p:nvPr/>
        </p:nvPicPr>
        <p:blipFill>
          <a:blip r:embed="rId5"/>
          <a:srcRect r="48921"/>
          <a:stretch>
            <a:fillRect/>
          </a:stretch>
        </p:blipFill>
        <p:spPr>
          <a:xfrm>
            <a:off x="7906275" y="3015838"/>
            <a:ext cx="4132884" cy="3658782"/>
          </a:xfrm>
          <a:prstGeom prst="rect">
            <a:avLst/>
          </a:prstGeom>
        </p:spPr>
      </p:pic>
    </p:spTree>
    <p:extLst>
      <p:ext uri="{BB962C8B-B14F-4D97-AF65-F5344CB8AC3E}">
        <p14:creationId xmlns:p14="http://schemas.microsoft.com/office/powerpoint/2010/main" val="3405346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Residency Resource Center</a:t>
            </a:r>
          </a:p>
        </p:txBody>
      </p:sp>
      <p:sp>
        <p:nvSpPr>
          <p:cNvPr id="7" name="Content Placeholder 6"/>
          <p:cNvSpPr>
            <a:spLocks noGrp="1"/>
          </p:cNvSpPr>
          <p:nvPr>
            <p:ph idx="1"/>
          </p:nvPr>
        </p:nvSpPr>
        <p:spPr>
          <a:xfrm>
            <a:off x="333180" y="1596821"/>
            <a:ext cx="6278935" cy="4896054"/>
          </a:xfrm>
        </p:spPr>
        <p:txBody>
          <a:bodyPr vert="horz" lIns="91440" tIns="45720" rIns="91440" bIns="45720" rtlCol="0" anchor="t">
            <a:normAutofit fontScale="85000" lnSpcReduction="20000"/>
          </a:bodyPr>
          <a:lstStyle/>
          <a:p>
            <a:r>
              <a:rPr lang="en-US" dirty="0"/>
              <a:t>Over 100+ resources from day 1 of your P1 year through Phase II &amp; Scramble of your P4 year, including</a:t>
            </a:r>
          </a:p>
          <a:p>
            <a:endParaRPr lang="en-US" sz="1200" dirty="0"/>
          </a:p>
          <a:p>
            <a:pPr lvl="1"/>
            <a:r>
              <a:rPr lang="en-US" dirty="0"/>
              <a:t>General residency info</a:t>
            </a:r>
          </a:p>
          <a:p>
            <a:pPr lvl="2"/>
            <a:r>
              <a:rPr lang="en-US" dirty="0">
                <a:solidFill>
                  <a:schemeClr val="accent1"/>
                </a:solidFill>
              </a:rPr>
              <a:t>Road to Residency A Guide for P1-P3 Students</a:t>
            </a:r>
          </a:p>
          <a:p>
            <a:pPr lvl="2"/>
            <a:endParaRPr lang="en-US" sz="1200" dirty="0"/>
          </a:p>
          <a:p>
            <a:pPr lvl="1"/>
            <a:r>
              <a:rPr lang="en-US" dirty="0"/>
              <a:t>Application Timeline and Logistics</a:t>
            </a:r>
          </a:p>
          <a:p>
            <a:pPr lvl="2"/>
            <a:r>
              <a:rPr lang="en-US" dirty="0">
                <a:solidFill>
                  <a:schemeClr val="accent1"/>
                </a:solidFill>
              </a:rPr>
              <a:t>Residency Candidate Guide, Master Residency Preparation Spreadsheet, Finding Your Best Fit Residency Program Worksheet</a:t>
            </a:r>
          </a:p>
          <a:p>
            <a:pPr lvl="2"/>
            <a:endParaRPr lang="en-US" sz="1200" dirty="0"/>
          </a:p>
          <a:p>
            <a:pPr lvl="1"/>
            <a:r>
              <a:rPr lang="en-US" dirty="0"/>
              <a:t>Application Materials Preparation</a:t>
            </a:r>
          </a:p>
          <a:p>
            <a:pPr lvl="2"/>
            <a:r>
              <a:rPr lang="en-US" dirty="0">
                <a:solidFill>
                  <a:schemeClr val="accent1"/>
                </a:solidFill>
              </a:rPr>
              <a:t>Step by step guide on PhORCAS application</a:t>
            </a:r>
          </a:p>
          <a:p>
            <a:pPr lvl="2"/>
            <a:r>
              <a:rPr lang="en-US" dirty="0">
                <a:solidFill>
                  <a:schemeClr val="accent1"/>
                </a:solidFill>
              </a:rPr>
              <a:t>HSPAL Residency Candidate Guide</a:t>
            </a:r>
          </a:p>
          <a:p>
            <a:pPr marL="914400" lvl="2" indent="0">
              <a:buNone/>
            </a:pPr>
            <a:endParaRPr lang="en-US" sz="1300" dirty="0"/>
          </a:p>
          <a:p>
            <a:pPr lvl="1"/>
            <a:r>
              <a:rPr lang="en-US" dirty="0"/>
              <a:t>Match Day Resources</a:t>
            </a:r>
          </a:p>
          <a:p>
            <a:pPr lvl="1"/>
            <a:endParaRPr lang="en-US" sz="1300" dirty="0"/>
          </a:p>
          <a:p>
            <a:pPr lvl="1"/>
            <a:r>
              <a:rPr lang="en-US" dirty="0"/>
              <a:t>Residency Interview Preparation</a:t>
            </a:r>
          </a:p>
          <a:p>
            <a:pPr lvl="2"/>
            <a:r>
              <a:rPr lang="en-US" dirty="0">
                <a:solidFill>
                  <a:schemeClr val="accent1"/>
                </a:solidFill>
              </a:rPr>
              <a:t>Comprehensive Residency Interview Guidebook</a:t>
            </a:r>
          </a:p>
        </p:txBody>
      </p:sp>
      <p:sp>
        <p:nvSpPr>
          <p:cNvPr id="8" name="TextBox 7"/>
          <p:cNvSpPr txBox="1"/>
          <p:nvPr/>
        </p:nvSpPr>
        <p:spPr>
          <a:xfrm>
            <a:off x="-47953" y="6621597"/>
            <a:ext cx="8678605" cy="400110"/>
          </a:xfrm>
          <a:prstGeom prst="rect">
            <a:avLst/>
          </a:prstGeom>
          <a:noFill/>
        </p:spPr>
        <p:txBody>
          <a:bodyPr wrap="square" rtlCol="0">
            <a:spAutoFit/>
          </a:bodyPr>
          <a:lstStyle/>
          <a:p>
            <a:r>
              <a:rPr lang="en-US" sz="1000" dirty="0">
                <a:hlinkClick r:id="rId3"/>
              </a:rPr>
              <a:t>https://www.ashp.org/professional-development/residency-information/student-residency-guide</a:t>
            </a:r>
            <a:r>
              <a:rPr lang="en-US" sz="1000" dirty="0"/>
              <a:t> </a:t>
            </a:r>
          </a:p>
          <a:p>
            <a:endParaRPr lang="en-US" sz="1000"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5071" y="5185636"/>
            <a:ext cx="4253502" cy="914400"/>
          </a:xfrm>
          <a:prstGeom prst="rect">
            <a:avLst/>
          </a:prstGeom>
          <a:ln>
            <a:noFill/>
          </a:ln>
          <a:effectLst>
            <a:outerShdw blurRad="63500" sx="102000" sy="102000" algn="ctr" rotWithShape="0">
              <a:prstClr val="black">
                <a:alpha val="40000"/>
              </a:prstClr>
            </a:outerShdw>
          </a:effectLst>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b="25666"/>
          <a:stretch/>
        </p:blipFill>
        <p:spPr>
          <a:xfrm>
            <a:off x="6846888" y="2152764"/>
            <a:ext cx="5229867" cy="1631303"/>
          </a:xfrm>
          <a:prstGeom prst="rect">
            <a:avLst/>
          </a:prstGeom>
          <a:ln>
            <a:noFill/>
          </a:ln>
          <a:effectLst>
            <a:outerShdw blurRad="63500" sx="102000" sy="102000" algn="ctr" rotWithShape="0">
              <a:prstClr val="black">
                <a:alpha val="40000"/>
              </a:prstClr>
            </a:outerShdw>
          </a:effectLst>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4825" y="4044848"/>
            <a:ext cx="4793995" cy="914400"/>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93688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A0332-57D9-19CF-3806-F8AA47E10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DC435-58CF-1A18-68DF-B6892CBBE38B}"/>
              </a:ext>
            </a:extLst>
          </p:cNvPr>
          <p:cNvSpPr>
            <a:spLocks noGrp="1"/>
          </p:cNvSpPr>
          <p:nvPr>
            <p:ph type="title"/>
          </p:nvPr>
        </p:nvSpPr>
        <p:spPr/>
        <p:txBody>
          <a:bodyPr vert="horz" lIns="91440" tIns="45720" rIns="91440" bIns="45720" rtlCol="0" anchor="ctr">
            <a:normAutofit/>
          </a:bodyPr>
          <a:lstStyle/>
          <a:p>
            <a:r>
              <a:rPr lang="en-US" b="1" kern="1200">
                <a:latin typeface="+mj-lt"/>
                <a:ea typeface="+mj-ea"/>
                <a:cs typeface="+mj-cs"/>
              </a:rPr>
              <a:t>Student Leadership Development</a:t>
            </a:r>
          </a:p>
        </p:txBody>
      </p:sp>
      <p:sp>
        <p:nvSpPr>
          <p:cNvPr id="7" name="Content Placeholder 6">
            <a:extLst>
              <a:ext uri="{FF2B5EF4-FFF2-40B4-BE49-F238E27FC236}">
                <a16:creationId xmlns:a16="http://schemas.microsoft.com/office/drawing/2014/main" id="{01850E59-DD52-C0EA-9C70-3E5171C83A6B}"/>
              </a:ext>
            </a:extLst>
          </p:cNvPr>
          <p:cNvSpPr>
            <a:spLocks noGrp="1"/>
          </p:cNvSpPr>
          <p:nvPr>
            <p:ph idx="1"/>
          </p:nvPr>
        </p:nvSpPr>
        <p:spPr>
          <a:xfrm>
            <a:off x="838200" y="1825625"/>
            <a:ext cx="5713572" cy="4351338"/>
          </a:xfrm>
        </p:spPr>
        <p:txBody>
          <a:bodyPr vert="horz" lIns="91440" tIns="45720" rIns="91440" bIns="45720" rtlCol="0">
            <a:normAutofit/>
          </a:bodyPr>
          <a:lstStyle/>
          <a:p>
            <a:r>
              <a:rPr lang="en-US" dirty="0"/>
              <a:t>Student Leadership Development Workshop</a:t>
            </a:r>
          </a:p>
          <a:p>
            <a:endParaRPr lang="en-US" dirty="0"/>
          </a:p>
          <a:p>
            <a:r>
              <a:rPr lang="en-US" dirty="0"/>
              <a:t>ASHP Pharmacy Forecast Workshop</a:t>
            </a:r>
          </a:p>
          <a:p>
            <a:endParaRPr lang="en-US" dirty="0"/>
          </a:p>
          <a:p>
            <a:r>
              <a:rPr lang="en-US" dirty="0"/>
              <a:t>Leadership Journal Club</a:t>
            </a:r>
          </a:p>
          <a:p>
            <a:endParaRPr lang="en-US" dirty="0"/>
          </a:p>
          <a:p>
            <a:r>
              <a:rPr lang="en-US" dirty="0"/>
              <a:t>How to Conduct a Journal Club</a:t>
            </a:r>
          </a:p>
        </p:txBody>
      </p:sp>
      <p:sp>
        <p:nvSpPr>
          <p:cNvPr id="8" name="TextBox 7">
            <a:extLst>
              <a:ext uri="{FF2B5EF4-FFF2-40B4-BE49-F238E27FC236}">
                <a16:creationId xmlns:a16="http://schemas.microsoft.com/office/drawing/2014/main" id="{99E78B9D-4A7F-F301-E730-255A2C90A49E}"/>
              </a:ext>
            </a:extLst>
          </p:cNvPr>
          <p:cNvSpPr txBox="1"/>
          <p:nvPr/>
        </p:nvSpPr>
        <p:spPr>
          <a:xfrm>
            <a:off x="507096" y="5029490"/>
            <a:ext cx="4984940" cy="738187"/>
          </a:xfrm>
          <a:prstGeom prst="rect">
            <a:avLst/>
          </a:prstGeom>
        </p:spPr>
        <p:txBody>
          <a:bodyPr vert="horz" lIns="91440" tIns="45720" rIns="91440" bIns="45720" rtlCol="0" anchor="b">
            <a:normAutofit/>
          </a:bodyPr>
          <a:lstStyle/>
          <a:p>
            <a:pPr>
              <a:lnSpc>
                <a:spcPct val="90000"/>
              </a:lnSpc>
              <a:spcBef>
                <a:spcPts val="1000"/>
              </a:spcBef>
              <a:buClr>
                <a:schemeClr val="accent2"/>
              </a:buClr>
            </a:pPr>
            <a:endParaRPr lang="en-US" sz="1500" b="1" kern="1200" dirty="0">
              <a:solidFill>
                <a:schemeClr val="accent3"/>
              </a:solidFill>
              <a:latin typeface="+mn-lt"/>
              <a:ea typeface="+mn-ea"/>
              <a:cs typeface="+mn-cs"/>
            </a:endParaRPr>
          </a:p>
        </p:txBody>
      </p:sp>
      <p:sp>
        <p:nvSpPr>
          <p:cNvPr id="14" name="TextBox 13">
            <a:extLst>
              <a:ext uri="{FF2B5EF4-FFF2-40B4-BE49-F238E27FC236}">
                <a16:creationId xmlns:a16="http://schemas.microsoft.com/office/drawing/2014/main" id="{9A48EF80-8CE6-2B1A-E035-1ABEA162984E}"/>
              </a:ext>
            </a:extLst>
          </p:cNvPr>
          <p:cNvSpPr txBox="1"/>
          <p:nvPr/>
        </p:nvSpPr>
        <p:spPr>
          <a:xfrm>
            <a:off x="0" y="6539302"/>
            <a:ext cx="8678605" cy="246221"/>
          </a:xfrm>
          <a:prstGeom prst="rect">
            <a:avLst/>
          </a:prstGeom>
          <a:noFill/>
        </p:spPr>
        <p:txBody>
          <a:bodyPr wrap="square" rtlCol="0">
            <a:spAutoFit/>
          </a:bodyPr>
          <a:lstStyle/>
          <a:p>
            <a:r>
              <a:rPr lang="en-US" sz="1000" dirty="0">
                <a:hlinkClick r:id="rId3"/>
              </a:rPr>
              <a:t>https://www.ashp.org/pharmacy-student/career-resource-center/career-development/student-leadership-development</a:t>
            </a:r>
            <a:r>
              <a:rPr lang="en-US" sz="1000" dirty="0"/>
              <a:t>  </a:t>
            </a:r>
          </a:p>
        </p:txBody>
      </p:sp>
      <p:pic>
        <p:nvPicPr>
          <p:cNvPr id="16" name="Picture 15">
            <a:extLst>
              <a:ext uri="{FF2B5EF4-FFF2-40B4-BE49-F238E27FC236}">
                <a16:creationId xmlns:a16="http://schemas.microsoft.com/office/drawing/2014/main" id="{56242C50-DE1A-C3E4-AB8C-99C1C7C657DE}"/>
              </a:ext>
            </a:extLst>
          </p:cNvPr>
          <p:cNvPicPr>
            <a:picLocks noChangeAspect="1"/>
          </p:cNvPicPr>
          <p:nvPr/>
        </p:nvPicPr>
        <p:blipFill>
          <a:blip r:embed="rId4"/>
          <a:stretch>
            <a:fillRect/>
          </a:stretch>
        </p:blipFill>
        <p:spPr>
          <a:xfrm>
            <a:off x="6834726" y="2934929"/>
            <a:ext cx="4860745" cy="1805237"/>
          </a:xfrm>
          <a:prstGeom prst="rect">
            <a:avLst/>
          </a:prstGeom>
        </p:spPr>
      </p:pic>
    </p:spTree>
    <p:extLst>
      <p:ext uri="{BB962C8B-B14F-4D97-AF65-F5344CB8AC3E}">
        <p14:creationId xmlns:p14="http://schemas.microsoft.com/office/powerpoint/2010/main" val="4068334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Resource Centers</a:t>
            </a:r>
          </a:p>
        </p:txBody>
      </p:sp>
      <p:sp>
        <p:nvSpPr>
          <p:cNvPr id="3" name="Content Placeholder 2"/>
          <p:cNvSpPr>
            <a:spLocks noGrp="1"/>
          </p:cNvSpPr>
          <p:nvPr>
            <p:ph idx="1"/>
          </p:nvPr>
        </p:nvSpPr>
        <p:spPr/>
        <p:txBody>
          <a:bodyPr/>
          <a:lstStyle/>
          <a:p>
            <a:r>
              <a:rPr lang="en-US"/>
              <a:t>47 resource centers and counting!</a:t>
            </a:r>
          </a:p>
          <a:p>
            <a:pPr lvl="1"/>
            <a:r>
              <a:rPr lang="en-US"/>
              <a:t>Resource center topics range from Ambulatory Care to Workforce Well-Being and Resilience </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962" r="2165" b="6311"/>
          <a:stretch/>
        </p:blipFill>
        <p:spPr>
          <a:xfrm>
            <a:off x="2133422" y="3342323"/>
            <a:ext cx="7885398" cy="2834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4401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723CB-341F-495C-84A6-FB83EB5EE19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C206FFB-4C48-084E-6B95-9DBAE8DF5EA0}"/>
              </a:ext>
            </a:extLst>
          </p:cNvPr>
          <p:cNvSpPr>
            <a:spLocks noGrp="1"/>
          </p:cNvSpPr>
          <p:nvPr>
            <p:ph type="ctrTitle"/>
          </p:nvPr>
        </p:nvSpPr>
        <p:spPr/>
        <p:txBody>
          <a:bodyPr/>
          <a:lstStyle/>
          <a:p>
            <a:r>
              <a:rPr lang="en-US" dirty="0"/>
              <a:t>Programs</a:t>
            </a:r>
          </a:p>
        </p:txBody>
      </p:sp>
      <p:sp>
        <p:nvSpPr>
          <p:cNvPr id="8" name="Subtitle 7">
            <a:extLst>
              <a:ext uri="{FF2B5EF4-FFF2-40B4-BE49-F238E27FC236}">
                <a16:creationId xmlns:a16="http://schemas.microsoft.com/office/drawing/2014/main" id="{C1027165-37A7-B58A-8E9C-DED4AF49D242}"/>
              </a:ext>
            </a:extLst>
          </p:cNvPr>
          <p:cNvSpPr>
            <a:spLocks noGrp="1"/>
          </p:cNvSpPr>
          <p:nvPr>
            <p:ph type="subTitle" idx="1"/>
          </p:nvPr>
        </p:nvSpPr>
        <p:spPr/>
        <p:txBody>
          <a:bodyPr>
            <a:normAutofit/>
          </a:bodyPr>
          <a:lstStyle/>
          <a:p>
            <a:r>
              <a:rPr lang="en-US" sz="3200" dirty="0"/>
              <a:t>Member-benefit resources and activities to prepare the next generation of pharmacists</a:t>
            </a:r>
          </a:p>
        </p:txBody>
      </p:sp>
    </p:spTree>
    <p:extLst>
      <p:ext uri="{BB962C8B-B14F-4D97-AF65-F5344CB8AC3E}">
        <p14:creationId xmlns:p14="http://schemas.microsoft.com/office/powerpoint/2010/main" val="1107544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23A2858-59B7-0AB7-FD46-661CE2A52149}"/>
              </a:ext>
            </a:extLst>
          </p:cNvPr>
          <p:cNvSpPr>
            <a:spLocks noGrp="1"/>
          </p:cNvSpPr>
          <p:nvPr>
            <p:ph type="title"/>
          </p:nvPr>
        </p:nvSpPr>
        <p:spPr/>
        <p:txBody>
          <a:bodyPr>
            <a:normAutofit/>
          </a:bodyPr>
          <a:lstStyle/>
          <a:p>
            <a:pPr algn="ctr"/>
            <a:r>
              <a:rPr lang="en-US" sz="5000" dirty="0"/>
              <a:t>Programs</a:t>
            </a:r>
          </a:p>
        </p:txBody>
      </p:sp>
      <p:sp>
        <p:nvSpPr>
          <p:cNvPr id="13" name="Text Placeholder 12">
            <a:extLst>
              <a:ext uri="{FF2B5EF4-FFF2-40B4-BE49-F238E27FC236}">
                <a16:creationId xmlns:a16="http://schemas.microsoft.com/office/drawing/2014/main" id="{78D414A1-4F71-A31F-0EEF-9FC40BD62A40}"/>
              </a:ext>
            </a:extLst>
          </p:cNvPr>
          <p:cNvSpPr>
            <a:spLocks noGrp="1"/>
          </p:cNvSpPr>
          <p:nvPr>
            <p:ph type="body" sz="quarter" idx="11"/>
          </p:nvPr>
        </p:nvSpPr>
        <p:spPr/>
        <p:txBody>
          <a:bodyPr>
            <a:normAutofit/>
          </a:bodyPr>
          <a:lstStyle/>
          <a:p>
            <a:r>
              <a:rPr lang="en-US" sz="3600" dirty="0"/>
              <a:t>CV Review Program</a:t>
            </a:r>
          </a:p>
        </p:txBody>
      </p:sp>
      <p:sp>
        <p:nvSpPr>
          <p:cNvPr id="14" name="Text Placeholder 13">
            <a:extLst>
              <a:ext uri="{FF2B5EF4-FFF2-40B4-BE49-F238E27FC236}">
                <a16:creationId xmlns:a16="http://schemas.microsoft.com/office/drawing/2014/main" id="{8F2A1AC6-A452-1487-6898-1F86A5914605}"/>
              </a:ext>
            </a:extLst>
          </p:cNvPr>
          <p:cNvSpPr>
            <a:spLocks noGrp="1"/>
          </p:cNvSpPr>
          <p:nvPr>
            <p:ph type="body" sz="quarter" idx="12"/>
          </p:nvPr>
        </p:nvSpPr>
        <p:spPr/>
        <p:txBody>
          <a:bodyPr>
            <a:normAutofit/>
          </a:bodyPr>
          <a:lstStyle/>
          <a:p>
            <a:r>
              <a:rPr lang="en-US" sz="3600" dirty="0"/>
              <a:t>Guided Mentorship Program</a:t>
            </a:r>
          </a:p>
          <a:p>
            <a:endParaRPr lang="en-US" sz="3600" dirty="0"/>
          </a:p>
        </p:txBody>
      </p:sp>
      <p:sp>
        <p:nvSpPr>
          <p:cNvPr id="15" name="Text Placeholder 14">
            <a:extLst>
              <a:ext uri="{FF2B5EF4-FFF2-40B4-BE49-F238E27FC236}">
                <a16:creationId xmlns:a16="http://schemas.microsoft.com/office/drawing/2014/main" id="{B3046F49-ABAA-D65A-0276-870B25FCA808}"/>
              </a:ext>
            </a:extLst>
          </p:cNvPr>
          <p:cNvSpPr>
            <a:spLocks noGrp="1"/>
          </p:cNvSpPr>
          <p:nvPr>
            <p:ph type="body" sz="quarter" idx="13"/>
          </p:nvPr>
        </p:nvSpPr>
        <p:spPr/>
        <p:txBody>
          <a:bodyPr>
            <a:normAutofit/>
          </a:bodyPr>
          <a:lstStyle/>
          <a:p>
            <a:r>
              <a:rPr lang="en-US" sz="3600" dirty="0"/>
              <a:t>Career-Pharm®</a:t>
            </a:r>
          </a:p>
        </p:txBody>
      </p:sp>
      <p:pic>
        <p:nvPicPr>
          <p:cNvPr id="20" name="Picture Placeholder 19" descr="Person sitting and writing">
            <a:extLst>
              <a:ext uri="{FF2B5EF4-FFF2-40B4-BE49-F238E27FC236}">
                <a16:creationId xmlns:a16="http://schemas.microsoft.com/office/drawing/2014/main" id="{DE42D602-6CA3-4A85-0305-F338AD71E8FB}"/>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667" r="16667"/>
          <a:stretch>
            <a:fillRect/>
          </a:stretch>
        </p:blipFill>
        <p:spPr/>
      </p:pic>
      <p:pic>
        <p:nvPicPr>
          <p:cNvPr id="22" name="Picture Placeholder 21" descr="Doctor talking with woman">
            <a:extLst>
              <a:ext uri="{FF2B5EF4-FFF2-40B4-BE49-F238E27FC236}">
                <a16:creationId xmlns:a16="http://schemas.microsoft.com/office/drawing/2014/main" id="{262B97B5-6A0E-34F9-E4CF-7D2E9015B788}"/>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16667" r="16667"/>
          <a:stretch>
            <a:fillRect/>
          </a:stretch>
        </p:blipFill>
        <p:spPr/>
      </p:pic>
      <p:pic>
        <p:nvPicPr>
          <p:cNvPr id="24" name="Picture Placeholder 23" descr="Woman smiling with arms folded">
            <a:extLst>
              <a:ext uri="{FF2B5EF4-FFF2-40B4-BE49-F238E27FC236}">
                <a16:creationId xmlns:a16="http://schemas.microsoft.com/office/drawing/2014/main" id="{4937D92C-C766-3B36-03C4-1C640E8B8E77}"/>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l="16667" r="16667"/>
          <a:stretch>
            <a:fillRect/>
          </a:stretch>
        </p:blipFill>
        <p:spPr/>
      </p:pic>
      <p:sp>
        <p:nvSpPr>
          <p:cNvPr id="3" name="TextBox 2">
            <a:extLst>
              <a:ext uri="{FF2B5EF4-FFF2-40B4-BE49-F238E27FC236}">
                <a16:creationId xmlns:a16="http://schemas.microsoft.com/office/drawing/2014/main" id="{C42A12E2-DE24-6EDD-CBFA-4611C46CA24C}"/>
              </a:ext>
            </a:extLst>
          </p:cNvPr>
          <p:cNvSpPr txBox="1"/>
          <p:nvPr/>
        </p:nvSpPr>
        <p:spPr>
          <a:xfrm>
            <a:off x="0" y="6304002"/>
            <a:ext cx="6548588" cy="553998"/>
          </a:xfrm>
          <a:prstGeom prst="rect">
            <a:avLst/>
          </a:prstGeom>
          <a:noFill/>
        </p:spPr>
        <p:txBody>
          <a:bodyPr wrap="none" rtlCol="0">
            <a:spAutoFit/>
          </a:bodyPr>
          <a:lstStyle/>
          <a:p>
            <a:r>
              <a:rPr lang="en-US" sz="1000" dirty="0">
                <a:hlinkClick r:id="rId6"/>
              </a:rPr>
              <a:t>www.ashp.org/CVreview</a:t>
            </a:r>
            <a:endParaRPr lang="en-US" sz="1000" dirty="0"/>
          </a:p>
          <a:p>
            <a:r>
              <a:rPr lang="en-US" sz="1000" dirty="0">
                <a:hlinkClick r:id="rId7"/>
              </a:rPr>
              <a:t>https://www.ashp.org/pharmacy-student/career-resource-center/career-development/guided-mentorship-program</a:t>
            </a:r>
            <a:endParaRPr lang="en-US" sz="1000" dirty="0"/>
          </a:p>
          <a:p>
            <a:r>
              <a:rPr lang="en-US" sz="1000" dirty="0">
                <a:hlinkClick r:id="rId8"/>
              </a:rPr>
              <a:t>https://www.ashp.org/professional-development/careerpharm</a:t>
            </a:r>
            <a:r>
              <a:rPr lang="en-US" sz="1000" dirty="0"/>
              <a:t>  </a:t>
            </a:r>
          </a:p>
        </p:txBody>
      </p:sp>
    </p:spTree>
    <p:extLst>
      <p:ext uri="{BB962C8B-B14F-4D97-AF65-F5344CB8AC3E}">
        <p14:creationId xmlns:p14="http://schemas.microsoft.com/office/powerpoint/2010/main" val="383278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Down Arrow 32"/>
          <p:cNvSpPr/>
          <p:nvPr/>
        </p:nvSpPr>
        <p:spPr>
          <a:xfrm>
            <a:off x="5567507" y="4281403"/>
            <a:ext cx="342521" cy="706590"/>
          </a:xfrm>
          <a:prstGeom prst="downArrow">
            <a:avLst>
              <a:gd name="adj1" fmla="val 50000"/>
              <a:gd name="adj2" fmla="val 86417"/>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Bent Arrow 31"/>
          <p:cNvSpPr/>
          <p:nvPr/>
        </p:nvSpPr>
        <p:spPr>
          <a:xfrm rot="10800000" flipH="1">
            <a:off x="2631704" y="4232151"/>
            <a:ext cx="1681592" cy="1330449"/>
          </a:xfrm>
          <a:prstGeom prst="bentArrow">
            <a:avLst>
              <a:gd name="adj1" fmla="val 10907"/>
              <a:gd name="adj2" fmla="val 14078"/>
              <a:gd name="adj3" fmla="val 25000"/>
              <a:gd name="adj4" fmla="val 32491"/>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Bent Arrow 30"/>
          <p:cNvSpPr/>
          <p:nvPr/>
        </p:nvSpPr>
        <p:spPr>
          <a:xfrm rot="10800000">
            <a:off x="7392572" y="4232151"/>
            <a:ext cx="1681592" cy="1330449"/>
          </a:xfrm>
          <a:prstGeom prst="bentArrow">
            <a:avLst>
              <a:gd name="adj1" fmla="val 10907"/>
              <a:gd name="adj2" fmla="val 14078"/>
              <a:gd name="adj3" fmla="val 25000"/>
              <a:gd name="adj4" fmla="val 32491"/>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3">
            <a:extLst>
              <a:ext uri="{FF2B5EF4-FFF2-40B4-BE49-F238E27FC236}">
                <a16:creationId xmlns:a16="http://schemas.microsoft.com/office/drawing/2014/main" id="{2C4DFC86-4431-4518-ED08-1FB63EC1305C}"/>
              </a:ext>
            </a:extLst>
          </p:cNvPr>
          <p:cNvSpPr>
            <a:spLocks noGrp="1"/>
          </p:cNvSpPr>
          <p:nvPr>
            <p:ph type="title"/>
          </p:nvPr>
        </p:nvSpPr>
        <p:spPr/>
        <p:txBody>
          <a:bodyPr/>
          <a:lstStyle/>
          <a:p>
            <a:r>
              <a:rPr lang="en-US" dirty="0"/>
              <a:t>Our Members</a:t>
            </a:r>
          </a:p>
        </p:txBody>
      </p:sp>
      <p:sp>
        <p:nvSpPr>
          <p:cNvPr id="11" name="TextBox 10"/>
          <p:cNvSpPr txBox="1"/>
          <p:nvPr/>
        </p:nvSpPr>
        <p:spPr>
          <a:xfrm>
            <a:off x="1513239" y="3973166"/>
            <a:ext cx="2853704" cy="340519"/>
          </a:xfrm>
          <a:prstGeom prst="roundRect">
            <a:avLst/>
          </a:prstGeom>
          <a:solidFill>
            <a:srgbClr val="F68F3F"/>
          </a:solidFill>
        </p:spPr>
        <p:txBody>
          <a:bodyPr wrap="square" rtlCol="0">
            <a:spAutoFit/>
          </a:bodyPr>
          <a:lstStyle/>
          <a:p>
            <a:pPr algn="ctr"/>
            <a:r>
              <a:rPr lang="en-US" sz="1400" b="1">
                <a:solidFill>
                  <a:schemeClr val="bg1"/>
                </a:solidFill>
                <a:cs typeface="Arial" panose="020B0604020202020204" pitchFamily="34" charset="0"/>
              </a:rPr>
              <a:t>Pharmacists</a:t>
            </a:r>
          </a:p>
        </p:txBody>
      </p:sp>
      <p:sp>
        <p:nvSpPr>
          <p:cNvPr id="14" name="TextBox 13"/>
          <p:cNvSpPr txBox="1"/>
          <p:nvPr/>
        </p:nvSpPr>
        <p:spPr>
          <a:xfrm>
            <a:off x="4241764" y="4917086"/>
            <a:ext cx="3396993" cy="1015663"/>
          </a:xfrm>
          <a:prstGeom prst="rect">
            <a:avLst/>
          </a:prstGeom>
          <a:noFill/>
        </p:spPr>
        <p:txBody>
          <a:bodyPr wrap="square" lIns="91440" tIns="45720" rIns="91440" bIns="45720" rtlCol="0" anchor="t">
            <a:spAutoFit/>
          </a:bodyPr>
          <a:lstStyle/>
          <a:p>
            <a:pPr algn="ctr"/>
            <a:r>
              <a:rPr lang="en-US" sz="6000" b="1" dirty="0">
                <a:solidFill>
                  <a:srgbClr val="6383A5"/>
                </a:solidFill>
                <a:effectLst>
                  <a:outerShdw blurRad="38100" dist="38100" dir="2700000" algn="tl">
                    <a:srgbClr val="000000">
                      <a:alpha val="43137"/>
                    </a:srgbClr>
                  </a:outerShdw>
                </a:effectLst>
                <a:latin typeface="Arial"/>
                <a:cs typeface="Arial"/>
              </a:rPr>
              <a:t>65,000</a:t>
            </a:r>
            <a:endParaRPr lang="en-US" sz="6000" b="1" dirty="0">
              <a:solidFill>
                <a:srgbClr val="6383A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608840" y="1826887"/>
            <a:ext cx="2633440" cy="1755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537501" y="1835239"/>
            <a:ext cx="2633439" cy="175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3"/>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73171" y="1835054"/>
            <a:ext cx="2633439" cy="1755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p:cNvSpPr txBox="1"/>
          <p:nvPr/>
        </p:nvSpPr>
        <p:spPr>
          <a:xfrm>
            <a:off x="4477571" y="3967478"/>
            <a:ext cx="2853704" cy="340519"/>
          </a:xfrm>
          <a:prstGeom prst="roundRect">
            <a:avLst/>
          </a:prstGeom>
          <a:solidFill>
            <a:srgbClr val="87BB49"/>
          </a:solidFill>
          <a:ln>
            <a:noFill/>
          </a:ln>
        </p:spPr>
        <p:txBody>
          <a:bodyPr wrap="square" rtlCol="0">
            <a:spAutoFit/>
          </a:bodyPr>
          <a:lstStyle/>
          <a:p>
            <a:pPr algn="ctr"/>
            <a:r>
              <a:rPr lang="en-US" sz="1400" b="1">
                <a:solidFill>
                  <a:schemeClr val="bg1"/>
                </a:solidFill>
                <a:cs typeface="Arial" panose="020B0604020202020204" pitchFamily="34" charset="0"/>
              </a:rPr>
              <a:t>Student Pharmacists</a:t>
            </a:r>
          </a:p>
        </p:txBody>
      </p:sp>
      <p:sp>
        <p:nvSpPr>
          <p:cNvPr id="19" name="TextBox 18"/>
          <p:cNvSpPr txBox="1"/>
          <p:nvPr/>
        </p:nvSpPr>
        <p:spPr>
          <a:xfrm>
            <a:off x="7441900" y="3967478"/>
            <a:ext cx="2853704" cy="340519"/>
          </a:xfrm>
          <a:prstGeom prst="roundRect">
            <a:avLst/>
          </a:prstGeom>
          <a:solidFill>
            <a:srgbClr val="6E438F"/>
          </a:solidFill>
        </p:spPr>
        <p:txBody>
          <a:bodyPr wrap="square" rtlCol="0">
            <a:spAutoFit/>
          </a:bodyPr>
          <a:lstStyle/>
          <a:p>
            <a:pPr algn="ctr"/>
            <a:r>
              <a:rPr lang="en-US" sz="1400" b="1">
                <a:solidFill>
                  <a:schemeClr val="bg1"/>
                </a:solidFill>
                <a:cs typeface="Arial" panose="020B0604020202020204" pitchFamily="34" charset="0"/>
              </a:rPr>
              <a:t>Pharmacy Technicians</a:t>
            </a:r>
          </a:p>
        </p:txBody>
      </p:sp>
    </p:spTree>
    <p:extLst>
      <p:ext uri="{BB962C8B-B14F-4D97-AF65-F5344CB8AC3E}">
        <p14:creationId xmlns:p14="http://schemas.microsoft.com/office/powerpoint/2010/main" val="3412924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2875C-40AC-254B-DAF2-41D9C075AD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F12CB7B-7C47-AD4D-F98E-B04B3443D4E9}"/>
              </a:ext>
            </a:extLst>
          </p:cNvPr>
          <p:cNvSpPr>
            <a:spLocks noGrp="1"/>
          </p:cNvSpPr>
          <p:nvPr>
            <p:ph type="title"/>
          </p:nvPr>
        </p:nvSpPr>
        <p:spPr>
          <a:xfrm>
            <a:off x="613410" y="2921000"/>
            <a:ext cx="4405312" cy="1016000"/>
          </a:xfrm>
        </p:spPr>
        <p:txBody>
          <a:bodyPr>
            <a:normAutofit/>
          </a:bodyPr>
          <a:lstStyle/>
          <a:p>
            <a:pPr algn="ctr"/>
            <a:r>
              <a:rPr lang="en-US" sz="5000" dirty="0"/>
              <a:t>Programs</a:t>
            </a:r>
          </a:p>
        </p:txBody>
      </p:sp>
      <p:pic>
        <p:nvPicPr>
          <p:cNvPr id="17" name="Picture Placeholder 16">
            <a:extLst>
              <a:ext uri="{FF2B5EF4-FFF2-40B4-BE49-F238E27FC236}">
                <a16:creationId xmlns:a16="http://schemas.microsoft.com/office/drawing/2014/main" id="{E96A1456-D5B1-CF57-AA18-BB6869A2DC65}"/>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654" r="16654"/>
          <a:stretch>
            <a:fillRect/>
          </a:stretch>
        </p:blipFill>
        <p:spPr>
          <a:xfrm>
            <a:off x="6293701" y="821992"/>
            <a:ext cx="1429585" cy="1429585"/>
          </a:xfrm>
          <a:prstGeom prst="rect">
            <a:avLst/>
          </a:prstGeom>
        </p:spPr>
      </p:pic>
      <p:pic>
        <p:nvPicPr>
          <p:cNvPr id="19" name="Picture Placeholder 18" descr="Person working from home">
            <a:extLst>
              <a:ext uri="{FF2B5EF4-FFF2-40B4-BE49-F238E27FC236}">
                <a16:creationId xmlns:a16="http://schemas.microsoft.com/office/drawing/2014/main" id="{1CBDA5FB-345B-4574-03D1-7E05EA9ED86E}"/>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6684" r="16684"/>
          <a:stretch/>
        </p:blipFill>
        <p:spPr>
          <a:xfrm>
            <a:off x="9498831" y="784225"/>
            <a:ext cx="1429584" cy="1429584"/>
          </a:xfrm>
          <a:prstGeom prst="rect">
            <a:avLst/>
          </a:prstGeom>
        </p:spPr>
      </p:pic>
      <p:pic>
        <p:nvPicPr>
          <p:cNvPr id="21" name="Picture Placeholder 20">
            <a:extLst>
              <a:ext uri="{FF2B5EF4-FFF2-40B4-BE49-F238E27FC236}">
                <a16:creationId xmlns:a16="http://schemas.microsoft.com/office/drawing/2014/main" id="{02618421-0224-04F6-9916-6DFAA6F796AF}"/>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l="16667" r="16667"/>
          <a:stretch>
            <a:fillRect/>
          </a:stretch>
        </p:blipFill>
        <p:spPr>
          <a:xfrm>
            <a:off x="6397088" y="3848518"/>
            <a:ext cx="1409532" cy="1409532"/>
          </a:xfrm>
          <a:prstGeom prst="rect">
            <a:avLst/>
          </a:prstGeom>
        </p:spPr>
      </p:pic>
      <p:pic>
        <p:nvPicPr>
          <p:cNvPr id="15" name="Picture Placeholder 14">
            <a:extLst>
              <a:ext uri="{FF2B5EF4-FFF2-40B4-BE49-F238E27FC236}">
                <a16:creationId xmlns:a16="http://schemas.microsoft.com/office/drawing/2014/main" id="{9C64898F-6A2E-26A6-DDA7-CD1D15770741}"/>
              </a:ext>
            </a:extLst>
          </p:cNvPr>
          <p:cNvPicPr>
            <a:picLocks noGrp="1" noChangeAspect="1"/>
          </p:cNvPicPr>
          <p:nvPr>
            <p:ph type="pic" sz="quarter" idx="14"/>
          </p:nvPr>
        </p:nvPicPr>
        <p:blipFill>
          <a:blip r:embed="rId6" cstate="print">
            <a:extLst>
              <a:ext uri="{28A0092B-C50C-407E-A947-70E740481C1C}">
                <a14:useLocalDpi xmlns:a14="http://schemas.microsoft.com/office/drawing/2010/main" val="0"/>
              </a:ext>
            </a:extLst>
          </a:blip>
          <a:srcRect l="4792" r="4792"/>
          <a:stretch>
            <a:fillRect/>
          </a:stretch>
        </p:blipFill>
        <p:spPr>
          <a:xfrm>
            <a:off x="9498831" y="3852529"/>
            <a:ext cx="1409531" cy="1409531"/>
          </a:xfrm>
          <a:prstGeom prst="rect">
            <a:avLst/>
          </a:prstGeom>
        </p:spPr>
      </p:pic>
      <p:sp>
        <p:nvSpPr>
          <p:cNvPr id="11" name="Text Placeholder 10">
            <a:extLst>
              <a:ext uri="{FF2B5EF4-FFF2-40B4-BE49-F238E27FC236}">
                <a16:creationId xmlns:a16="http://schemas.microsoft.com/office/drawing/2014/main" id="{52083DBF-41B2-1F3C-BAB0-D5F15155037C}"/>
              </a:ext>
            </a:extLst>
          </p:cNvPr>
          <p:cNvSpPr>
            <a:spLocks noGrp="1"/>
          </p:cNvSpPr>
          <p:nvPr>
            <p:ph type="body" sz="quarter" idx="15"/>
          </p:nvPr>
        </p:nvSpPr>
        <p:spPr>
          <a:xfrm>
            <a:off x="5800173" y="2578099"/>
            <a:ext cx="2428875" cy="1047750"/>
          </a:xfrm>
        </p:spPr>
        <p:txBody>
          <a:bodyPr>
            <a:normAutofit/>
          </a:bodyPr>
          <a:lstStyle/>
          <a:p>
            <a:r>
              <a:rPr lang="en-US" sz="2400" dirty="0"/>
              <a:t>Outreach Presentations</a:t>
            </a:r>
          </a:p>
        </p:txBody>
      </p:sp>
      <p:sp>
        <p:nvSpPr>
          <p:cNvPr id="12" name="Text Placeholder 11">
            <a:extLst>
              <a:ext uri="{FF2B5EF4-FFF2-40B4-BE49-F238E27FC236}">
                <a16:creationId xmlns:a16="http://schemas.microsoft.com/office/drawing/2014/main" id="{BB6D44BE-51B1-6F65-2888-3FFEEA9EF6FF}"/>
              </a:ext>
            </a:extLst>
          </p:cNvPr>
          <p:cNvSpPr>
            <a:spLocks noGrp="1"/>
          </p:cNvSpPr>
          <p:nvPr>
            <p:ph type="body" sz="quarter" idx="16"/>
          </p:nvPr>
        </p:nvSpPr>
        <p:spPr>
          <a:xfrm>
            <a:off x="8726228" y="2599823"/>
            <a:ext cx="2972954" cy="1047750"/>
          </a:xfrm>
        </p:spPr>
        <p:txBody>
          <a:bodyPr>
            <a:noAutofit/>
          </a:bodyPr>
          <a:lstStyle/>
          <a:p>
            <a:r>
              <a:rPr lang="en-US" sz="2400" dirty="0"/>
              <a:t>Summer Internship Program</a:t>
            </a:r>
          </a:p>
        </p:txBody>
      </p:sp>
      <p:sp>
        <p:nvSpPr>
          <p:cNvPr id="13" name="Text Placeholder 12">
            <a:extLst>
              <a:ext uri="{FF2B5EF4-FFF2-40B4-BE49-F238E27FC236}">
                <a16:creationId xmlns:a16="http://schemas.microsoft.com/office/drawing/2014/main" id="{CADEE092-CC17-6F2B-92D3-4A3D7E702650}"/>
              </a:ext>
            </a:extLst>
          </p:cNvPr>
          <p:cNvSpPr>
            <a:spLocks noGrp="1"/>
          </p:cNvSpPr>
          <p:nvPr>
            <p:ph type="body" sz="quarter" idx="17"/>
          </p:nvPr>
        </p:nvSpPr>
        <p:spPr>
          <a:xfrm>
            <a:off x="5887417" y="5810250"/>
            <a:ext cx="2428875" cy="1047750"/>
          </a:xfrm>
        </p:spPr>
        <p:txBody>
          <a:bodyPr>
            <a:normAutofit/>
          </a:bodyPr>
          <a:lstStyle/>
          <a:p>
            <a:r>
              <a:rPr lang="en-US" sz="2400" dirty="0"/>
              <a:t>APPE Rotation</a:t>
            </a:r>
          </a:p>
        </p:txBody>
      </p:sp>
      <p:sp>
        <p:nvSpPr>
          <p:cNvPr id="14" name="Text Placeholder 13">
            <a:extLst>
              <a:ext uri="{FF2B5EF4-FFF2-40B4-BE49-F238E27FC236}">
                <a16:creationId xmlns:a16="http://schemas.microsoft.com/office/drawing/2014/main" id="{B8973939-06DA-4D3F-5F9F-109BD478A7DC}"/>
              </a:ext>
            </a:extLst>
          </p:cNvPr>
          <p:cNvSpPr>
            <a:spLocks noGrp="1"/>
          </p:cNvSpPr>
          <p:nvPr>
            <p:ph type="body" sz="quarter" idx="18"/>
          </p:nvPr>
        </p:nvSpPr>
        <p:spPr>
          <a:xfrm>
            <a:off x="8998267" y="5549900"/>
            <a:ext cx="2428875" cy="1047750"/>
          </a:xfrm>
        </p:spPr>
        <p:txBody>
          <a:bodyPr>
            <a:normAutofit/>
          </a:bodyPr>
          <a:lstStyle/>
          <a:p>
            <a:r>
              <a:rPr lang="en-US" sz="2400" dirty="0"/>
              <a:t>Executive Fellowship</a:t>
            </a:r>
          </a:p>
        </p:txBody>
      </p:sp>
    </p:spTree>
    <p:extLst>
      <p:ext uri="{BB962C8B-B14F-4D97-AF65-F5344CB8AC3E}">
        <p14:creationId xmlns:p14="http://schemas.microsoft.com/office/powerpoint/2010/main" val="34417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B1C4B-D5CF-D0E4-74DB-4BC4786E2471}"/>
              </a:ext>
            </a:extLst>
          </p:cNvPr>
          <p:cNvSpPr>
            <a:spLocks noGrp="1"/>
          </p:cNvSpPr>
          <p:nvPr>
            <p:ph type="title"/>
          </p:nvPr>
        </p:nvSpPr>
        <p:spPr/>
        <p:txBody>
          <a:bodyPr/>
          <a:lstStyle/>
          <a:p>
            <a:r>
              <a:rPr lang="en-US" dirty="0"/>
              <a:t>Student Programs</a:t>
            </a:r>
          </a:p>
        </p:txBody>
      </p:sp>
      <p:pic>
        <p:nvPicPr>
          <p:cNvPr id="29" name="Picture Placeholder 28" descr="Graduation cap with solid fill">
            <a:extLst>
              <a:ext uri="{FF2B5EF4-FFF2-40B4-BE49-F238E27FC236}">
                <a16:creationId xmlns:a16="http://schemas.microsoft.com/office/drawing/2014/main" id="{BA6CB252-6FE1-6B86-3F50-A00D210A105E}"/>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a:stretch>
            <a:fillRect/>
          </a:stretch>
        </p:blipFill>
        <p:spPr/>
      </p:pic>
      <p:pic>
        <p:nvPicPr>
          <p:cNvPr id="31" name="Picture Placeholder 30" descr="Books with solid fill">
            <a:extLst>
              <a:ext uri="{FF2B5EF4-FFF2-40B4-BE49-F238E27FC236}">
                <a16:creationId xmlns:a16="http://schemas.microsoft.com/office/drawing/2014/main" id="{DC9FB2B8-24C3-1B3A-2946-0263496C7702}"/>
              </a:ext>
            </a:extLst>
          </p:cNvPr>
          <p:cNvPicPr>
            <a:picLocks noGrp="1" noChangeAspect="1"/>
          </p:cNvPicPr>
          <p:nvPr>
            <p:ph type="pic" sz="quarter" idx="13"/>
          </p:nvPr>
        </p:nvPicPr>
        <p:blipFill>
          <a:blip>
            <a:extLst>
              <a:ext uri="{96DAC541-7B7A-43D3-8B79-37D633B846F1}">
                <asvg:svgBlip xmlns:asvg="http://schemas.microsoft.com/office/drawing/2016/SVG/main" r:embed="rId4"/>
              </a:ext>
            </a:extLst>
          </a:blip>
          <a:srcRect/>
          <a:stretch>
            <a:fillRect/>
          </a:stretch>
        </p:blipFill>
        <p:spPr/>
      </p:pic>
      <p:pic>
        <p:nvPicPr>
          <p:cNvPr id="33" name="Picture Placeholder 32" descr="Briefcase with solid fill">
            <a:extLst>
              <a:ext uri="{FF2B5EF4-FFF2-40B4-BE49-F238E27FC236}">
                <a16:creationId xmlns:a16="http://schemas.microsoft.com/office/drawing/2014/main" id="{772C1631-D08D-B2A0-FDA4-9BFC70D36ADF}"/>
              </a:ext>
            </a:extLst>
          </p:cNvPr>
          <p:cNvPicPr>
            <a:picLocks noGrp="1" noChangeAspect="1"/>
          </p:cNvPicPr>
          <p:nvPr>
            <p:ph type="pic" sz="quarter" idx="14"/>
          </p:nvPr>
        </p:nvPicPr>
        <p:blipFill>
          <a:blip>
            <a:extLst>
              <a:ext uri="{96DAC541-7B7A-43D3-8B79-37D633B846F1}">
                <asvg:svgBlip xmlns:asvg="http://schemas.microsoft.com/office/drawing/2016/SVG/main" r:embed="rId5"/>
              </a:ext>
            </a:extLst>
          </a:blip>
          <a:srcRect/>
          <a:stretch>
            <a:fillRect/>
          </a:stretch>
        </p:blipFill>
        <p:spPr/>
      </p:pic>
      <p:sp>
        <p:nvSpPr>
          <p:cNvPr id="8" name="Text Placeholder 7">
            <a:extLst>
              <a:ext uri="{FF2B5EF4-FFF2-40B4-BE49-F238E27FC236}">
                <a16:creationId xmlns:a16="http://schemas.microsoft.com/office/drawing/2014/main" id="{5F94E9C2-0637-3ADF-B27A-755500595E4F}"/>
              </a:ext>
            </a:extLst>
          </p:cNvPr>
          <p:cNvSpPr>
            <a:spLocks noGrp="1"/>
          </p:cNvSpPr>
          <p:nvPr>
            <p:ph type="body" sz="quarter" idx="15"/>
          </p:nvPr>
        </p:nvSpPr>
        <p:spPr/>
        <p:txBody>
          <a:bodyPr/>
          <a:lstStyle/>
          <a:p>
            <a:r>
              <a:rPr lang="en-US" dirty="0"/>
              <a:t>ASHP Clinical Skills Competition</a:t>
            </a:r>
          </a:p>
        </p:txBody>
      </p:sp>
      <p:sp>
        <p:nvSpPr>
          <p:cNvPr id="9" name="Text Placeholder 8">
            <a:extLst>
              <a:ext uri="{FF2B5EF4-FFF2-40B4-BE49-F238E27FC236}">
                <a16:creationId xmlns:a16="http://schemas.microsoft.com/office/drawing/2014/main" id="{B9CB07B2-545E-8E6A-2B8F-89F32DF5A250}"/>
              </a:ext>
            </a:extLst>
          </p:cNvPr>
          <p:cNvSpPr>
            <a:spLocks noGrp="1"/>
          </p:cNvSpPr>
          <p:nvPr>
            <p:ph type="body" sz="quarter" idx="16"/>
          </p:nvPr>
        </p:nvSpPr>
        <p:spPr/>
        <p:txBody>
          <a:bodyPr/>
          <a:lstStyle/>
          <a:p>
            <a:r>
              <a:rPr lang="en-US" dirty="0"/>
              <a:t>ASHP Student Leadership Award</a:t>
            </a:r>
          </a:p>
        </p:txBody>
      </p:sp>
      <p:sp>
        <p:nvSpPr>
          <p:cNvPr id="10" name="Text Placeholder 9">
            <a:extLst>
              <a:ext uri="{FF2B5EF4-FFF2-40B4-BE49-F238E27FC236}">
                <a16:creationId xmlns:a16="http://schemas.microsoft.com/office/drawing/2014/main" id="{97AA1CA9-A650-1D65-9429-1EFEA0FA6FFB}"/>
              </a:ext>
            </a:extLst>
          </p:cNvPr>
          <p:cNvSpPr>
            <a:spLocks noGrp="1"/>
          </p:cNvSpPr>
          <p:nvPr>
            <p:ph type="body" sz="quarter" idx="17"/>
          </p:nvPr>
        </p:nvSpPr>
        <p:spPr/>
        <p:txBody>
          <a:bodyPr/>
          <a:lstStyle/>
          <a:p>
            <a:r>
              <a:rPr lang="en-US" dirty="0"/>
              <a:t>ASHP Foundation Student Literature Award</a:t>
            </a:r>
          </a:p>
        </p:txBody>
      </p:sp>
      <p:sp>
        <p:nvSpPr>
          <p:cNvPr id="11" name="Text Placeholder 10">
            <a:extLst>
              <a:ext uri="{FF2B5EF4-FFF2-40B4-BE49-F238E27FC236}">
                <a16:creationId xmlns:a16="http://schemas.microsoft.com/office/drawing/2014/main" id="{FECBC896-694D-2B2A-AD70-D3197A6765FB}"/>
              </a:ext>
            </a:extLst>
          </p:cNvPr>
          <p:cNvSpPr>
            <a:spLocks noGrp="1"/>
          </p:cNvSpPr>
          <p:nvPr>
            <p:ph type="body" sz="quarter" idx="18"/>
          </p:nvPr>
        </p:nvSpPr>
        <p:spPr>
          <a:xfrm>
            <a:off x="8996363" y="4824710"/>
            <a:ext cx="2428875" cy="1047750"/>
          </a:xfrm>
        </p:spPr>
        <p:txBody>
          <a:bodyPr>
            <a:normAutofit fontScale="92500" lnSpcReduction="10000"/>
          </a:bodyPr>
          <a:lstStyle/>
          <a:p>
            <a:r>
              <a:rPr lang="en-US" dirty="0"/>
              <a:t>ASHP Foundation Professional Advancement Scholarship</a:t>
            </a:r>
          </a:p>
        </p:txBody>
      </p:sp>
      <p:pic>
        <p:nvPicPr>
          <p:cNvPr id="21" name="Content Placeholder 20">
            <a:extLst>
              <a:ext uri="{FF2B5EF4-FFF2-40B4-BE49-F238E27FC236}">
                <a16:creationId xmlns:a16="http://schemas.microsoft.com/office/drawing/2014/main" id="{059BB767-B848-74A7-6D6A-9AFEC3A11007}"/>
              </a:ext>
            </a:extLst>
          </p:cNvPr>
          <p:cNvPicPr>
            <a:picLocks noGrp="1" noChangeAspect="1"/>
          </p:cNvPicPr>
          <p:nvPr>
            <p:ph sz="quarter" idx="10"/>
          </p:nvPr>
        </p:nvPicPr>
        <p:blipFill>
          <a:blip r:embed="rId6">
            <a:extLst>
              <a:ext uri="{28A0092B-C50C-407E-A947-70E740481C1C}">
                <a14:useLocalDpi xmlns:a14="http://schemas.microsoft.com/office/drawing/2010/main" val="0"/>
              </a:ext>
            </a:extLst>
          </a:blip>
          <a:stretch>
            <a:fillRect/>
          </a:stretch>
        </p:blipFill>
        <p:spPr>
          <a:xfrm>
            <a:off x="690563" y="2228723"/>
            <a:ext cx="4405312" cy="2937129"/>
          </a:xfrm>
          <a:prstGeom prst="rect">
            <a:avLst/>
          </a:prstGeom>
        </p:spPr>
      </p:pic>
      <p:pic>
        <p:nvPicPr>
          <p:cNvPr id="23" name="Picture Placeholder 22" descr="Homeopathy with solid fill">
            <a:extLst>
              <a:ext uri="{FF2B5EF4-FFF2-40B4-BE49-F238E27FC236}">
                <a16:creationId xmlns:a16="http://schemas.microsoft.com/office/drawing/2014/main" id="{4099AE3E-54A7-9999-5639-F16234745861}"/>
              </a:ext>
            </a:extLst>
          </p:cNvPr>
          <p:cNvPicPr>
            <a:picLocks noGrp="1" noChangeAspect="1"/>
          </p:cNvPicPr>
          <p:nvPr>
            <p:ph type="pic" sz="quarter" idx="11"/>
          </p:nvPr>
        </p:nvPicPr>
        <p:blipFill>
          <a:blip>
            <a:extLst>
              <a:ext uri="{96DAC541-7B7A-43D3-8B79-37D633B846F1}">
                <asvg:svgBlip xmlns:asvg="http://schemas.microsoft.com/office/drawing/2016/SVG/main" r:embed="rId7"/>
              </a:ext>
            </a:extLst>
          </a:blip>
          <a:srcRect/>
          <a:stretch>
            <a:fillRect/>
          </a:stretch>
        </p:blipFill>
        <p:spPr/>
      </p:pic>
      <p:sp>
        <p:nvSpPr>
          <p:cNvPr id="34" name="TextBox 33">
            <a:extLst>
              <a:ext uri="{FF2B5EF4-FFF2-40B4-BE49-F238E27FC236}">
                <a16:creationId xmlns:a16="http://schemas.microsoft.com/office/drawing/2014/main" id="{0EABD8C8-6E8C-2BC4-57DF-FAF38C38902F}"/>
              </a:ext>
            </a:extLst>
          </p:cNvPr>
          <p:cNvSpPr txBox="1"/>
          <p:nvPr/>
        </p:nvSpPr>
        <p:spPr>
          <a:xfrm>
            <a:off x="5709920" y="2854028"/>
            <a:ext cx="2631440" cy="461665"/>
          </a:xfrm>
          <a:prstGeom prst="rect">
            <a:avLst/>
          </a:prstGeom>
          <a:noFill/>
        </p:spPr>
        <p:txBody>
          <a:bodyPr wrap="square" rtlCol="0">
            <a:spAutoFit/>
          </a:bodyPr>
          <a:lstStyle/>
          <a:p>
            <a:pPr algn="ctr"/>
            <a:r>
              <a:rPr lang="en-US" sz="1200" dirty="0">
                <a:solidFill>
                  <a:schemeClr val="bg1"/>
                </a:solidFill>
              </a:rPr>
              <a:t>Administered by ASHP, funded by ASHPF</a:t>
            </a:r>
          </a:p>
        </p:txBody>
      </p:sp>
      <p:sp>
        <p:nvSpPr>
          <p:cNvPr id="36" name="TextBox 35">
            <a:extLst>
              <a:ext uri="{FF2B5EF4-FFF2-40B4-BE49-F238E27FC236}">
                <a16:creationId xmlns:a16="http://schemas.microsoft.com/office/drawing/2014/main" id="{D84394C6-1F4A-835D-7C9E-BF30266147E1}"/>
              </a:ext>
            </a:extLst>
          </p:cNvPr>
          <p:cNvSpPr txBox="1"/>
          <p:nvPr/>
        </p:nvSpPr>
        <p:spPr>
          <a:xfrm>
            <a:off x="8720136" y="2760017"/>
            <a:ext cx="298513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Arial" panose="020B0604020202020204"/>
                <a:ea typeface="+mn-ea"/>
                <a:cs typeface="+mn-cs"/>
              </a:rPr>
              <a:t>Administered by ASHP, funded by ASHPF</a:t>
            </a:r>
          </a:p>
        </p:txBody>
      </p:sp>
      <p:sp>
        <p:nvSpPr>
          <p:cNvPr id="38" name="TextBox 37">
            <a:extLst>
              <a:ext uri="{FF2B5EF4-FFF2-40B4-BE49-F238E27FC236}">
                <a16:creationId xmlns:a16="http://schemas.microsoft.com/office/drawing/2014/main" id="{754E5C85-00F1-A22F-58A7-3B1A7D4A7278}"/>
              </a:ext>
            </a:extLst>
          </p:cNvPr>
          <p:cNvSpPr txBox="1"/>
          <p:nvPr/>
        </p:nvSpPr>
        <p:spPr>
          <a:xfrm>
            <a:off x="5369717" y="5842941"/>
            <a:ext cx="320230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Arial" panose="020B0604020202020204"/>
                <a:ea typeface="+mn-ea"/>
                <a:cs typeface="+mn-cs"/>
              </a:rPr>
              <a:t>Recognizes published research by a pharmacy student</a:t>
            </a:r>
          </a:p>
        </p:txBody>
      </p:sp>
      <p:sp>
        <p:nvSpPr>
          <p:cNvPr id="40" name="TextBox 39">
            <a:extLst>
              <a:ext uri="{FF2B5EF4-FFF2-40B4-BE49-F238E27FC236}">
                <a16:creationId xmlns:a16="http://schemas.microsoft.com/office/drawing/2014/main" id="{E50D58AD-AF42-8353-D75E-5C7C893303F2}"/>
              </a:ext>
            </a:extLst>
          </p:cNvPr>
          <p:cNvSpPr txBox="1"/>
          <p:nvPr/>
        </p:nvSpPr>
        <p:spPr>
          <a:xfrm>
            <a:off x="8526143" y="5901979"/>
            <a:ext cx="337312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Supports attendance to the Midyear for graduating pharmacy students</a:t>
            </a:r>
          </a:p>
        </p:txBody>
      </p:sp>
    </p:spTree>
    <p:extLst>
      <p:ext uri="{BB962C8B-B14F-4D97-AF65-F5344CB8AC3E}">
        <p14:creationId xmlns:p14="http://schemas.microsoft.com/office/powerpoint/2010/main" val="1948264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1CE2E4-8593-00D9-546C-616A978FE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99B21-B9F3-10F1-60DA-292FEE1F7226}"/>
              </a:ext>
            </a:extLst>
          </p:cNvPr>
          <p:cNvSpPr>
            <a:spLocks noGrp="1"/>
          </p:cNvSpPr>
          <p:nvPr>
            <p:ph type="title"/>
          </p:nvPr>
        </p:nvSpPr>
        <p:spPr/>
        <p:txBody>
          <a:bodyPr/>
          <a:lstStyle/>
          <a:p>
            <a:r>
              <a:rPr lang="en-US" dirty="0"/>
              <a:t>Assisting You At Every Stage</a:t>
            </a:r>
          </a:p>
        </p:txBody>
      </p:sp>
      <p:graphicFrame>
        <p:nvGraphicFramePr>
          <p:cNvPr id="7" name="Diagram 6">
            <a:extLst>
              <a:ext uri="{FF2B5EF4-FFF2-40B4-BE49-F238E27FC236}">
                <a16:creationId xmlns:a16="http://schemas.microsoft.com/office/drawing/2014/main" id="{56133528-0A81-D4CC-E6B4-6BF2CBE0D445}"/>
              </a:ext>
            </a:extLst>
          </p:cNvPr>
          <p:cNvGraphicFramePr/>
          <p:nvPr/>
        </p:nvGraphicFramePr>
        <p:xfrm>
          <a:off x="817563" y="2013967"/>
          <a:ext cx="10258761" cy="3444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652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18CF7-9B09-4738-6032-B27012986157}"/>
              </a:ext>
            </a:extLst>
          </p:cNvPr>
          <p:cNvSpPr>
            <a:spLocks noGrp="1"/>
          </p:cNvSpPr>
          <p:nvPr>
            <p:ph type="title"/>
          </p:nvPr>
        </p:nvSpPr>
        <p:spPr/>
        <p:txBody>
          <a:bodyPr/>
          <a:lstStyle/>
          <a:p>
            <a:r>
              <a:rPr lang="en-US">
                <a:ea typeface="+mj-lt"/>
                <a:cs typeface="+mj-lt"/>
              </a:rPr>
              <a:t>Elevate Your Journal Club Skills: Templates and Expert Insights</a:t>
            </a:r>
            <a:endParaRPr lang="en-US"/>
          </a:p>
        </p:txBody>
      </p:sp>
      <p:sp>
        <p:nvSpPr>
          <p:cNvPr id="3" name="Content Placeholder 2">
            <a:extLst>
              <a:ext uri="{FF2B5EF4-FFF2-40B4-BE49-F238E27FC236}">
                <a16:creationId xmlns:a16="http://schemas.microsoft.com/office/drawing/2014/main" id="{F720429D-4634-B95F-A4EA-AB5FA26CD9F8}"/>
              </a:ext>
            </a:extLst>
          </p:cNvPr>
          <p:cNvSpPr>
            <a:spLocks noGrp="1"/>
          </p:cNvSpPr>
          <p:nvPr>
            <p:ph sz="half" idx="1"/>
          </p:nvPr>
        </p:nvSpPr>
        <p:spPr/>
        <p:txBody>
          <a:bodyPr vert="horz" lIns="91440" tIns="45720" rIns="91440" bIns="45720" rtlCol="0" anchor="t">
            <a:normAutofit/>
          </a:bodyPr>
          <a:lstStyle/>
          <a:p>
            <a:r>
              <a:rPr lang="en-US" dirty="0">
                <a:ea typeface="+mn-lt"/>
                <a:cs typeface="+mn-lt"/>
              </a:rPr>
              <a:t>Tips for a Standout Journal Club Presentation</a:t>
            </a:r>
          </a:p>
          <a:p>
            <a:r>
              <a:rPr lang="en-US" dirty="0">
                <a:ea typeface="+mn-lt"/>
                <a:cs typeface="+mn-lt"/>
                <a:hlinkClick r:id="rId3"/>
              </a:rPr>
              <a:t>Example</a:t>
            </a:r>
            <a:r>
              <a:rPr lang="en-US" dirty="0">
                <a:cs typeface="Arial"/>
                <a:hlinkClick r:id="rId3"/>
              </a:rPr>
              <a:t> Journal Club Template</a:t>
            </a:r>
            <a:endParaRPr lang="en-US" dirty="0">
              <a:cs typeface="Arial"/>
            </a:endParaRPr>
          </a:p>
          <a:p>
            <a:r>
              <a:rPr lang="en-US" dirty="0">
                <a:cs typeface="Arial"/>
                <a:hlinkClick r:id="rId4"/>
              </a:rPr>
              <a:t>Podcast</a:t>
            </a:r>
            <a:r>
              <a:rPr lang="en-US" dirty="0">
                <a:cs typeface="Arial"/>
              </a:rPr>
              <a:t>: Best Practices for Preparing and Presenting a Journal Club</a:t>
            </a:r>
          </a:p>
          <a:p>
            <a:endParaRPr lang="en-US" dirty="0">
              <a:cs typeface="Arial"/>
            </a:endParaRPr>
          </a:p>
          <a:p>
            <a:pPr lvl="1">
              <a:buFont typeface="Courier New" panose="05000000000000000000" pitchFamily="2" charset="2"/>
              <a:buChar char="o"/>
            </a:pPr>
            <a:endParaRPr lang="en-US" dirty="0">
              <a:cs typeface="Arial"/>
            </a:endParaRPr>
          </a:p>
        </p:txBody>
      </p:sp>
      <p:pic>
        <p:nvPicPr>
          <p:cNvPr id="5" name="Content Placeholder 4" descr="A screenshot of a research paper&#10;&#10;Description automatically generated">
            <a:extLst>
              <a:ext uri="{FF2B5EF4-FFF2-40B4-BE49-F238E27FC236}">
                <a16:creationId xmlns:a16="http://schemas.microsoft.com/office/drawing/2014/main" id="{4F561016-CE6E-11E1-C89B-FA46F192B870}"/>
              </a:ext>
            </a:extLst>
          </p:cNvPr>
          <p:cNvPicPr>
            <a:picLocks noGrp="1" noChangeAspect="1"/>
          </p:cNvPicPr>
          <p:nvPr>
            <p:ph sz="half" idx="2"/>
          </p:nvPr>
        </p:nvPicPr>
        <p:blipFill>
          <a:blip r:embed="rId5"/>
          <a:stretch>
            <a:fillRect/>
          </a:stretch>
        </p:blipFill>
        <p:spPr>
          <a:xfrm>
            <a:off x="6283176" y="1825625"/>
            <a:ext cx="4959648" cy="4351338"/>
          </a:xfrm>
        </p:spPr>
      </p:pic>
    </p:spTree>
    <p:extLst>
      <p:ext uri="{BB962C8B-B14F-4D97-AF65-F5344CB8AC3E}">
        <p14:creationId xmlns:p14="http://schemas.microsoft.com/office/powerpoint/2010/main" val="3524268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ASHP Guided Mentorship Program</a:t>
            </a:r>
          </a:p>
        </p:txBody>
      </p:sp>
      <p:sp>
        <p:nvSpPr>
          <p:cNvPr id="3" name="Content Placeholder 2"/>
          <p:cNvSpPr>
            <a:spLocks noGrp="1"/>
          </p:cNvSpPr>
          <p:nvPr>
            <p:ph idx="1"/>
          </p:nvPr>
        </p:nvSpPr>
        <p:spPr/>
        <p:txBody>
          <a:bodyPr/>
          <a:lstStyle/>
          <a:p>
            <a:r>
              <a:rPr lang="en-US" dirty="0"/>
              <a:t>Designed to connect student members and new practitioners with experienced practitioners ​</a:t>
            </a:r>
          </a:p>
          <a:p>
            <a:r>
              <a:rPr lang="en-US" dirty="0"/>
              <a:t>Provides a space for professional advice, guidance, and knowledge towards developing a professional career​</a:t>
            </a:r>
          </a:p>
          <a:p>
            <a:r>
              <a:rPr lang="en-US" dirty="0"/>
              <a:t>Fosters a professional relationship to facilitate professional development, career management, and network building​</a:t>
            </a:r>
          </a:p>
          <a:p>
            <a:r>
              <a:rPr lang="en-US" dirty="0"/>
              <a:t>Applications for the next program cycle will </a:t>
            </a:r>
            <a:r>
              <a:rPr lang="en-US"/>
              <a:t>open mid-August</a:t>
            </a:r>
            <a:endParaRPr lang="en-US" dirty="0"/>
          </a:p>
        </p:txBody>
      </p:sp>
      <p:pic>
        <p:nvPicPr>
          <p:cNvPr id="6" name="Content Placeholder 5"/>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4516402" y="5217557"/>
            <a:ext cx="3119438" cy="1463675"/>
          </a:xfrm>
        </p:spPr>
      </p:pic>
      <p:sp>
        <p:nvSpPr>
          <p:cNvPr id="5" name="TextBox 4"/>
          <p:cNvSpPr txBox="1"/>
          <p:nvPr/>
        </p:nvSpPr>
        <p:spPr>
          <a:xfrm>
            <a:off x="403247" y="6311900"/>
            <a:ext cx="3724161" cy="369332"/>
          </a:xfrm>
          <a:prstGeom prst="rect">
            <a:avLst/>
          </a:prstGeom>
          <a:noFill/>
        </p:spPr>
        <p:txBody>
          <a:bodyPr wrap="none" rtlCol="0">
            <a:spAutoFit/>
          </a:bodyPr>
          <a:lstStyle/>
          <a:p>
            <a:r>
              <a:rPr lang="en-US">
                <a:hlinkClick r:id="rId4"/>
              </a:rPr>
              <a:t>www.ashp.org/guidedmentorship</a:t>
            </a:r>
            <a:r>
              <a:rPr lang="en-US"/>
              <a:t> </a:t>
            </a:r>
          </a:p>
        </p:txBody>
      </p:sp>
    </p:spTree>
    <p:extLst>
      <p:ext uri="{BB962C8B-B14F-4D97-AF65-F5344CB8AC3E}">
        <p14:creationId xmlns:p14="http://schemas.microsoft.com/office/powerpoint/2010/main" val="2247860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54368" y="2536022"/>
            <a:ext cx="9659817" cy="1730414"/>
          </a:xfrm>
        </p:spPr>
        <p:txBody>
          <a:bodyPr/>
          <a:lstStyle/>
          <a:p>
            <a:r>
              <a:rPr lang="en-US"/>
              <a:t>Questions?</a:t>
            </a:r>
          </a:p>
        </p:txBody>
      </p:sp>
      <p:sp>
        <p:nvSpPr>
          <p:cNvPr id="6" name="Text Placeholder 5"/>
          <p:cNvSpPr>
            <a:spLocks noGrp="1"/>
          </p:cNvSpPr>
          <p:nvPr>
            <p:ph type="body" idx="1"/>
          </p:nvPr>
        </p:nvSpPr>
        <p:spPr>
          <a:xfrm>
            <a:off x="1254368" y="4255073"/>
            <a:ext cx="9659817" cy="862017"/>
          </a:xfrm>
        </p:spPr>
        <p:txBody>
          <a:bodyPr/>
          <a:lstStyle/>
          <a:p>
            <a:r>
              <a:rPr lang="en-US"/>
              <a:t>students@ashp.org </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6832" y="4970047"/>
            <a:ext cx="1234888" cy="1234888"/>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6433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78CC8-DB07-D1D0-9F57-FD03A747F9C4}"/>
              </a:ext>
            </a:extLst>
          </p:cNvPr>
          <p:cNvSpPr>
            <a:spLocks noGrp="1"/>
          </p:cNvSpPr>
          <p:nvPr>
            <p:ph type="title"/>
          </p:nvPr>
        </p:nvSpPr>
        <p:spPr/>
        <p:txBody>
          <a:bodyPr/>
          <a:lstStyle/>
          <a:p>
            <a:r>
              <a:rPr lang="en-US" dirty="0">
                <a:solidFill>
                  <a:srgbClr val="006EB7"/>
                </a:solidFill>
              </a:rPr>
              <a:t>Our Core Strengths</a:t>
            </a:r>
            <a:endParaRPr lang="en-US" dirty="0"/>
          </a:p>
        </p:txBody>
      </p:sp>
      <p:sp>
        <p:nvSpPr>
          <p:cNvPr id="8" name="Text Placeholder 7"/>
          <p:cNvSpPr>
            <a:spLocks noGrp="1"/>
          </p:cNvSpPr>
          <p:nvPr>
            <p:ph idx="1"/>
          </p:nvPr>
        </p:nvSpPr>
        <p:spPr/>
        <p:txBody>
          <a:bodyPr>
            <a:normAutofit lnSpcReduction="10000"/>
          </a:bodyPr>
          <a:lstStyle/>
          <a:p>
            <a:r>
              <a:rPr lang="en-US" dirty="0"/>
              <a:t>Providing leadership on professional issues</a:t>
            </a:r>
          </a:p>
          <a:p>
            <a:r>
              <a:rPr lang="en-US" dirty="0"/>
              <a:t>Publishing evidence-based drug information	</a:t>
            </a:r>
          </a:p>
          <a:p>
            <a:r>
              <a:rPr lang="en-US" dirty="0"/>
              <a:t>Developing practitioner educational programs</a:t>
            </a:r>
          </a:p>
          <a:p>
            <a:r>
              <a:rPr lang="en-US" dirty="0"/>
              <a:t>Conducting conferences and meetings</a:t>
            </a:r>
          </a:p>
          <a:p>
            <a:r>
              <a:rPr lang="en-US" dirty="0"/>
              <a:t>Advocating public policy for the pharmacy workforce </a:t>
            </a:r>
          </a:p>
          <a:p>
            <a:endParaRPr lang="en-US" dirty="0"/>
          </a:p>
          <a:p>
            <a:endParaRPr lang="en-US" dirty="0"/>
          </a:p>
          <a:p>
            <a:endParaRPr lang="en-US" b="1" dirty="0">
              <a:solidFill>
                <a:srgbClr val="006EB7"/>
              </a:solidFill>
              <a:latin typeface="Arial"/>
            </a:endParaRPr>
          </a:p>
        </p:txBody>
      </p:sp>
      <p:pic>
        <p:nvPicPr>
          <p:cNvPr id="11" name="Picture Placeholder 10"/>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9923" b="9923"/>
          <a:stretch/>
        </p:blipFill>
        <p:spPr/>
      </p:pic>
      <p:sp>
        <p:nvSpPr>
          <p:cNvPr id="10" name="Title 1"/>
          <p:cNvSpPr txBox="1">
            <a:spLocks/>
          </p:cNvSpPr>
          <p:nvPr/>
        </p:nvSpPr>
        <p:spPr>
          <a:xfrm>
            <a:off x="347266" y="5028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a:ln>
                <a:noFill/>
              </a:ln>
              <a:solidFill>
                <a:srgbClr val="006EB7"/>
              </a:solidFill>
              <a:effectLst/>
              <a:uLnTx/>
              <a:uFillTx/>
              <a:latin typeface="Arial"/>
              <a:ea typeface="+mj-ea"/>
              <a:cs typeface="+mj-cs"/>
            </a:endParaRPr>
          </a:p>
        </p:txBody>
      </p:sp>
    </p:spTree>
    <p:extLst>
      <p:ext uri="{BB962C8B-B14F-4D97-AF65-F5344CB8AC3E}">
        <p14:creationId xmlns:p14="http://schemas.microsoft.com/office/powerpoint/2010/main" val="560854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E2D36-6DB8-62C0-BECA-3A8ACE5CA5B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ASHP Key Initiatives</a:t>
            </a:r>
            <a:endParaRPr lang="en-US" dirty="0"/>
          </a:p>
        </p:txBody>
      </p:sp>
      <p:sp>
        <p:nvSpPr>
          <p:cNvPr id="9" name="Text Placeholder 8"/>
          <p:cNvSpPr>
            <a:spLocks noGrp="1"/>
          </p:cNvSpPr>
          <p:nvPr>
            <p:ph type="body" sz="quarter" idx="11"/>
          </p:nvPr>
        </p:nvSpPr>
        <p:spPr/>
        <p:txBody>
          <a:bodyPr>
            <a:noAutofit/>
          </a:bodyPr>
          <a:lstStyle/>
          <a:p>
            <a:r>
              <a:rPr lang="en-US" sz="3200" dirty="0"/>
              <a:t>Well-Being and Resilience</a:t>
            </a:r>
          </a:p>
        </p:txBody>
      </p:sp>
      <p:sp>
        <p:nvSpPr>
          <p:cNvPr id="10" name="Text Placeholder 9"/>
          <p:cNvSpPr>
            <a:spLocks noGrp="1"/>
          </p:cNvSpPr>
          <p:nvPr>
            <p:ph type="body" sz="quarter" idx="12"/>
          </p:nvPr>
        </p:nvSpPr>
        <p:spPr/>
        <p:txBody>
          <a:bodyPr>
            <a:noAutofit/>
          </a:bodyPr>
          <a:lstStyle/>
          <a:p>
            <a:r>
              <a:rPr lang="en-US" sz="3200" dirty="0"/>
              <a:t>ASHP National Awareness Campaign</a:t>
            </a:r>
          </a:p>
        </p:txBody>
      </p:sp>
      <p:sp>
        <p:nvSpPr>
          <p:cNvPr id="11" name="Text Placeholder 10"/>
          <p:cNvSpPr>
            <a:spLocks noGrp="1"/>
          </p:cNvSpPr>
          <p:nvPr>
            <p:ph type="body" sz="quarter" idx="13"/>
          </p:nvPr>
        </p:nvSpPr>
        <p:spPr/>
        <p:txBody>
          <a:bodyPr>
            <a:noAutofit/>
          </a:bodyPr>
          <a:lstStyle/>
          <a:p>
            <a:r>
              <a:rPr lang="en-US" sz="3200" dirty="0"/>
              <a:t>Preparation of Pharmacy Workforce</a:t>
            </a:r>
          </a:p>
        </p:txBody>
      </p:sp>
      <p:pic>
        <p:nvPicPr>
          <p:cNvPr id="7" name="Picture Placeholder 6" descr="Care with solid fill">
            <a:extLst>
              <a:ext uri="{FF2B5EF4-FFF2-40B4-BE49-F238E27FC236}">
                <a16:creationId xmlns:a16="http://schemas.microsoft.com/office/drawing/2014/main" id="{229BB982-A13E-78E6-21B4-10BCA533AB23}"/>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a:stretch/>
        </p:blipFill>
        <p:spPr/>
      </p:pic>
      <p:pic>
        <p:nvPicPr>
          <p:cNvPr id="16" name="Picture Placeholder 15" descr="Users with solid fill">
            <a:extLst>
              <a:ext uri="{FF2B5EF4-FFF2-40B4-BE49-F238E27FC236}">
                <a16:creationId xmlns:a16="http://schemas.microsoft.com/office/drawing/2014/main" id="{851904F1-D40C-A5DB-D7B5-7EFAE8B17D6C}"/>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a:stretch/>
        </p:blipFill>
        <p:spPr/>
      </p:pic>
      <p:pic>
        <p:nvPicPr>
          <p:cNvPr id="18" name="Picture Placeholder 17" descr="Remote work with solid fill">
            <a:extLst>
              <a:ext uri="{FF2B5EF4-FFF2-40B4-BE49-F238E27FC236}">
                <a16:creationId xmlns:a16="http://schemas.microsoft.com/office/drawing/2014/main" id="{CC944D91-8E50-E4E1-8B72-553D5CD96BDB}"/>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spTree>
    <p:extLst>
      <p:ext uri="{BB962C8B-B14F-4D97-AF65-F5344CB8AC3E}">
        <p14:creationId xmlns:p14="http://schemas.microsoft.com/office/powerpoint/2010/main" val="1743601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04198D1-879B-4A44-7AA7-F0C4AC0FBA33}"/>
              </a:ext>
            </a:extLst>
          </p:cNvPr>
          <p:cNvPicPr>
            <a:picLocks noChangeAspect="1"/>
          </p:cNvPicPr>
          <p:nvPr/>
        </p:nvPicPr>
        <p:blipFill>
          <a:blip r:embed="rId3"/>
          <a:stretch>
            <a:fillRect/>
          </a:stretch>
        </p:blipFill>
        <p:spPr>
          <a:xfrm>
            <a:off x="0" y="159303"/>
            <a:ext cx="12192000" cy="5894616"/>
          </a:xfrm>
          <a:prstGeom prst="rect">
            <a:avLst/>
          </a:prstGeom>
        </p:spPr>
      </p:pic>
      <p:pic>
        <p:nvPicPr>
          <p:cNvPr id="6" name="Picture 5">
            <a:extLst>
              <a:ext uri="{FF2B5EF4-FFF2-40B4-BE49-F238E27FC236}">
                <a16:creationId xmlns:a16="http://schemas.microsoft.com/office/drawing/2014/main" id="{7E0549B9-D5EB-E97D-CCE8-79E01BF2B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71" y="1498450"/>
            <a:ext cx="1608161" cy="1608161"/>
          </a:xfrm>
          <a:prstGeom prst="rect">
            <a:avLst/>
          </a:prstGeom>
        </p:spPr>
      </p:pic>
      <p:sp>
        <p:nvSpPr>
          <p:cNvPr id="9" name="Rectangle 8">
            <a:extLst>
              <a:ext uri="{FF2B5EF4-FFF2-40B4-BE49-F238E27FC236}">
                <a16:creationId xmlns:a16="http://schemas.microsoft.com/office/drawing/2014/main" id="{A5CBCF57-631B-EFFA-31CE-3F7FB23F2D47}"/>
              </a:ext>
            </a:extLst>
          </p:cNvPr>
          <p:cNvSpPr/>
          <p:nvPr/>
        </p:nvSpPr>
        <p:spPr>
          <a:xfrm>
            <a:off x="5254388" y="846159"/>
            <a:ext cx="6321189" cy="423081"/>
          </a:xfrm>
          <a:prstGeom prst="rect">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665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6" presetClass="emph" presetSubtype="0" fill="hold" grpId="1" nodeType="withEffect">
                                  <p:stCondLst>
                                    <p:cond delay="0"/>
                                  </p:stCondLst>
                                  <p:childTnLst>
                                    <p:animEffect transition="out" filter="fade">
                                      <p:cBhvr>
                                        <p:cTn id="8" dur="500" tmFilter="0, 0; .2, .5; .8, .5; 1, 0"/>
                                        <p:tgtEl>
                                          <p:spTgt spid="9"/>
                                        </p:tgtEl>
                                      </p:cBhvr>
                                    </p:animEffect>
                                    <p:animScale>
                                      <p:cBhvr>
                                        <p:cTn id="9"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6ACF5-7D09-C9DA-3692-400716CA9E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99CCA8C-DEBB-17A6-5ED3-8545EE6ED461}"/>
              </a:ext>
            </a:extLst>
          </p:cNvPr>
          <p:cNvPicPr>
            <a:picLocks noChangeAspect="1"/>
          </p:cNvPicPr>
          <p:nvPr/>
        </p:nvPicPr>
        <p:blipFill>
          <a:blip r:embed="rId3"/>
          <a:stretch>
            <a:fillRect/>
          </a:stretch>
        </p:blipFill>
        <p:spPr>
          <a:xfrm>
            <a:off x="695668" y="0"/>
            <a:ext cx="10918578" cy="6296380"/>
          </a:xfrm>
          <a:prstGeom prst="rect">
            <a:avLst/>
          </a:prstGeom>
        </p:spPr>
      </p:pic>
    </p:spTree>
    <p:extLst>
      <p:ext uri="{BB962C8B-B14F-4D97-AF65-F5344CB8AC3E}">
        <p14:creationId xmlns:p14="http://schemas.microsoft.com/office/powerpoint/2010/main" val="2425086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ED8FEB-2645-509F-792D-BA79ACC74A1E}"/>
              </a:ext>
            </a:extLst>
          </p:cNvPr>
          <p:cNvSpPr>
            <a:spLocks noGrp="1"/>
          </p:cNvSpPr>
          <p:nvPr>
            <p:ph type="title"/>
          </p:nvPr>
        </p:nvSpPr>
        <p:spPr/>
        <p:txBody>
          <a:bodyPr/>
          <a:lstStyle/>
          <a:p>
            <a:r>
              <a:rPr lang="en-US" dirty="0"/>
              <a:t>Get Involved in We’re Your Pharmacist</a:t>
            </a:r>
          </a:p>
        </p:txBody>
      </p:sp>
      <p:sp>
        <p:nvSpPr>
          <p:cNvPr id="6" name="Content Placeholder 5">
            <a:extLst>
              <a:ext uri="{FF2B5EF4-FFF2-40B4-BE49-F238E27FC236}">
                <a16:creationId xmlns:a16="http://schemas.microsoft.com/office/drawing/2014/main" id="{F99C76A5-F0C1-DA03-0F04-FE05C81BB57C}"/>
              </a:ext>
            </a:extLst>
          </p:cNvPr>
          <p:cNvSpPr>
            <a:spLocks noGrp="1"/>
          </p:cNvSpPr>
          <p:nvPr>
            <p:ph idx="1"/>
          </p:nvPr>
        </p:nvSpPr>
        <p:spPr>
          <a:xfrm>
            <a:off x="838199" y="1825625"/>
            <a:ext cx="5685431" cy="4351338"/>
          </a:xfrm>
        </p:spPr>
        <p:txBody>
          <a:bodyPr/>
          <a:lstStyle/>
          <a:p>
            <a:r>
              <a:rPr lang="en-US" dirty="0"/>
              <a:t>Share </a:t>
            </a:r>
            <a:r>
              <a:rPr lang="en-US" b="1" dirty="0"/>
              <a:t>yourpharmacist.org</a:t>
            </a:r>
            <a:r>
              <a:rPr lang="en-US" dirty="0"/>
              <a:t> to family, friends, coworkers, and colleagues</a:t>
            </a:r>
          </a:p>
          <a:p>
            <a:r>
              <a:rPr lang="en-US" dirty="0"/>
              <a:t>Share our posts on your social media networks </a:t>
            </a:r>
          </a:p>
          <a:p>
            <a:r>
              <a:rPr lang="en-US" dirty="0"/>
              <a:t>Share your story at ashp.org/</a:t>
            </a:r>
            <a:r>
              <a:rPr lang="en-US" dirty="0" err="1"/>
              <a:t>yourstory</a:t>
            </a:r>
            <a:endParaRPr lang="en-US" dirty="0"/>
          </a:p>
        </p:txBody>
      </p:sp>
      <p:sp>
        <p:nvSpPr>
          <p:cNvPr id="4" name="Footer Placeholder 3">
            <a:extLst>
              <a:ext uri="{FF2B5EF4-FFF2-40B4-BE49-F238E27FC236}">
                <a16:creationId xmlns:a16="http://schemas.microsoft.com/office/drawing/2014/main" id="{00038BC4-9FDF-52F9-771C-0B348AAB8C9E}"/>
              </a:ext>
            </a:extLst>
          </p:cNvPr>
          <p:cNvSpPr>
            <a:spLocks noGrp="1"/>
          </p:cNvSpPr>
          <p:nvPr>
            <p:ph type="ftr" sz="quarter" idx="11"/>
          </p:nvPr>
        </p:nvSpPr>
        <p:spPr/>
        <p:txBody>
          <a:bodyPr/>
          <a:lstStyle/>
          <a:p>
            <a:endParaRPr lang="en-US"/>
          </a:p>
        </p:txBody>
      </p:sp>
      <p:pic>
        <p:nvPicPr>
          <p:cNvPr id="10" name="Picture 9">
            <a:extLst>
              <a:ext uri="{FF2B5EF4-FFF2-40B4-BE49-F238E27FC236}">
                <a16:creationId xmlns:a16="http://schemas.microsoft.com/office/drawing/2014/main" id="{C243D609-2629-E334-D2D9-445EBBF9C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709" y="3278930"/>
            <a:ext cx="2822812" cy="2822812"/>
          </a:xfrm>
          <a:prstGeom prst="rect">
            <a:avLst/>
          </a:prstGeom>
        </p:spPr>
      </p:pic>
      <p:sp>
        <p:nvSpPr>
          <p:cNvPr id="12" name="TextBox 11">
            <a:extLst>
              <a:ext uri="{FF2B5EF4-FFF2-40B4-BE49-F238E27FC236}">
                <a16:creationId xmlns:a16="http://schemas.microsoft.com/office/drawing/2014/main" id="{3FCAC039-6977-A4E2-0C6D-5F49F5B5036E}"/>
              </a:ext>
            </a:extLst>
          </p:cNvPr>
          <p:cNvSpPr txBox="1"/>
          <p:nvPr/>
        </p:nvSpPr>
        <p:spPr>
          <a:xfrm>
            <a:off x="6619162" y="1946026"/>
            <a:ext cx="5059907" cy="1384995"/>
          </a:xfrm>
          <a:prstGeom prst="rect">
            <a:avLst/>
          </a:prstGeom>
          <a:noFill/>
        </p:spPr>
        <p:txBody>
          <a:bodyPr wrap="square">
            <a:spAutoFit/>
          </a:bodyPr>
          <a:lstStyle/>
          <a:p>
            <a:pPr algn="ctr"/>
            <a:r>
              <a:rPr lang="en-US" sz="2800" b="1" dirty="0">
                <a:solidFill>
                  <a:schemeClr val="accent4"/>
                </a:solidFill>
              </a:rPr>
              <a:t>Take the quiz to see which health-system pharmacy specialist you could be!</a:t>
            </a:r>
          </a:p>
        </p:txBody>
      </p:sp>
    </p:spTree>
    <p:extLst>
      <p:ext uri="{BB962C8B-B14F-4D97-AF65-F5344CB8AC3E}">
        <p14:creationId xmlns:p14="http://schemas.microsoft.com/office/powerpoint/2010/main" val="3864151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ASHP Accredited Residencies</a:t>
            </a:r>
          </a:p>
        </p:txBody>
      </p:sp>
      <p:sp>
        <p:nvSpPr>
          <p:cNvPr id="3" name="Subtitle 2"/>
          <p:cNvSpPr>
            <a:spLocks noGrp="1"/>
          </p:cNvSpPr>
          <p:nvPr>
            <p:ph type="subTitle" idx="1"/>
          </p:nvPr>
        </p:nvSpPr>
        <p:spPr/>
        <p:txBody>
          <a:bodyPr>
            <a:noAutofit/>
          </a:bodyPr>
          <a:lstStyle/>
          <a:p>
            <a:r>
              <a:rPr lang="en-US" sz="3200" dirty="0"/>
              <a:t>Residency accreditation is an important driver for excellence, serving as a bridge between education and practice.</a:t>
            </a:r>
          </a:p>
        </p:txBody>
      </p:sp>
    </p:spTree>
    <p:extLst>
      <p:ext uri="{BB962C8B-B14F-4D97-AF65-F5344CB8AC3E}">
        <p14:creationId xmlns:p14="http://schemas.microsoft.com/office/powerpoint/2010/main" val="1081011377"/>
      </p:ext>
    </p:extLst>
  </p:cSld>
  <p:clrMapOvr>
    <a:masterClrMapping/>
  </p:clrMapOvr>
</p:sld>
</file>

<file path=ppt/theme/theme1.xml><?xml version="1.0" encoding="utf-8"?>
<a:theme xmlns:a="http://schemas.openxmlformats.org/drawingml/2006/main" name="Office Theme">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571A0274-86A7-4883-970C-7C27669842DF}" vid="{B74938E8-E7F9-4A13-818C-465A442948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c71868c-5b47-47ee-901f-6016dbf4425e">
      <Terms xmlns="http://schemas.microsoft.com/office/infopath/2007/PartnerControls"/>
    </lcf76f155ced4ddcb4097134ff3c332f>
    <TaxCatchAll xmlns="53866ec9-e5ff-472c-bf89-efb997a28d0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4B6C84BED7E74E96B907CC4D6F1C16" ma:contentTypeVersion="14" ma:contentTypeDescription="Create a new document." ma:contentTypeScope="" ma:versionID="354a08fa6894493b315954cf22245021">
  <xsd:schema xmlns:xsd="http://www.w3.org/2001/XMLSchema" xmlns:xs="http://www.w3.org/2001/XMLSchema" xmlns:p="http://schemas.microsoft.com/office/2006/metadata/properties" xmlns:ns2="4c71868c-5b47-47ee-901f-6016dbf4425e" xmlns:ns3="53866ec9-e5ff-472c-bf89-efb997a28d0f" targetNamespace="http://schemas.microsoft.com/office/2006/metadata/properties" ma:root="true" ma:fieldsID="9add034d87595effc4702b09f865e09b" ns2:_="" ns3:_="">
    <xsd:import namespace="4c71868c-5b47-47ee-901f-6016dbf4425e"/>
    <xsd:import namespace="53866ec9-e5ff-472c-bf89-efb997a28d0f"/>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lcf76f155ced4ddcb4097134ff3c332f" minOccurs="0"/>
                <xsd:element ref="ns3:TaxCatchAll" minOccurs="0"/>
                <xsd:element ref="ns2:MediaServiceSearchProperties" minOccurs="0"/>
                <xsd:element ref="ns2:MediaServiceDateTaken" minOccurs="0"/>
                <xsd:element ref="ns2:MediaLengthInSeconds" minOccurs="0"/>
                <xsd:element ref="ns2:MediaServiceLocation" minOccurs="0"/>
                <xsd:element ref="ns2:MediaServiceBillingMetadata"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1868c-5b47-47ee-901f-6016dbf44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description="" ma:indexed="true" ma:internalName="MediaServiceLocation"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866ec9-e5ff-472c-bf89-efb997a28d0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87009f-d70a-49e5-9196-96548fac6eba}" ma:internalName="TaxCatchAll" ma:showField="CatchAllData" ma:web="53866ec9-e5ff-472c-bf89-efb997a28d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E2DB36-229F-4058-B8DE-C5721D5F29DC}">
  <ds:schemaRefs>
    <ds:schemaRef ds:uri="http://schemas.microsoft.com/office/2006/documentManagement/types"/>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 ds:uri="53866ec9-e5ff-472c-bf89-efb997a28d0f"/>
    <ds:schemaRef ds:uri="4c71868c-5b47-47ee-901f-6016dbf4425e"/>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E137D0D-2122-4C44-8C11-DD061FEF3F23}">
  <ds:schemaRefs>
    <ds:schemaRef ds:uri="http://schemas.microsoft.com/sharepoint/v3/contenttype/forms"/>
  </ds:schemaRefs>
</ds:datastoreItem>
</file>

<file path=customXml/itemProps3.xml><?xml version="1.0" encoding="utf-8"?>
<ds:datastoreItem xmlns:ds="http://schemas.openxmlformats.org/officeDocument/2006/customXml" ds:itemID="{813EDC84-876C-4A77-B95A-AD97A60278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1868c-5b47-47ee-901f-6016dbf4425e"/>
    <ds:schemaRef ds:uri="53866ec9-e5ff-472c-bf89-efb997a28d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ASHP Master Template 2025</Template>
  <TotalTime>1195</TotalTime>
  <Words>3062</Words>
  <Application>Microsoft Office PowerPoint</Application>
  <PresentationFormat>Widescreen</PresentationFormat>
  <Paragraphs>409</Paragraphs>
  <Slides>35</Slides>
  <Notes>35</Notes>
  <HiddenSlides>3</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ASHP: Working on Behalf of Hospital and Health-System Pharmacists </vt:lpstr>
      <vt:lpstr>Who is ASHP?</vt:lpstr>
      <vt:lpstr>Our Members</vt:lpstr>
      <vt:lpstr>Our Core Strengths</vt:lpstr>
      <vt:lpstr>ASHP Key Initiatives</vt:lpstr>
      <vt:lpstr>PowerPoint Presentation</vt:lpstr>
      <vt:lpstr>PowerPoint Presentation</vt:lpstr>
      <vt:lpstr>Get Involved in We’re Your Pharmacist</vt:lpstr>
      <vt:lpstr>ASHP Accredited Residencies</vt:lpstr>
      <vt:lpstr>Student Membership</vt:lpstr>
      <vt:lpstr>National Membership</vt:lpstr>
      <vt:lpstr>Assisting You At Every Stage</vt:lpstr>
      <vt:lpstr>Sections and Forums</vt:lpstr>
      <vt:lpstr>Pharmacy Student Forum</vt:lpstr>
      <vt:lpstr>Pharmacy Student Forum</vt:lpstr>
      <vt:lpstr>Pharmacy Student Forum</vt:lpstr>
      <vt:lpstr>Pharmacy Student Forum</vt:lpstr>
      <vt:lpstr>Pharmacy Student Forum</vt:lpstr>
      <vt:lpstr>Pharmacy Student Forum</vt:lpstr>
      <vt:lpstr>PowerPoint Presentation</vt:lpstr>
      <vt:lpstr>PSF Volunteer Leadership Opportunities</vt:lpstr>
      <vt:lpstr>Resources &amp; Tools</vt:lpstr>
      <vt:lpstr>Professional Development</vt:lpstr>
      <vt:lpstr>Career Resource Center</vt:lpstr>
      <vt:lpstr>Student Residency Resource Center</vt:lpstr>
      <vt:lpstr>Student Leadership Development</vt:lpstr>
      <vt:lpstr>Resource Centers</vt:lpstr>
      <vt:lpstr>Programs</vt:lpstr>
      <vt:lpstr>Programs</vt:lpstr>
      <vt:lpstr>Programs</vt:lpstr>
      <vt:lpstr>Student Programs</vt:lpstr>
      <vt:lpstr>Assisting You At Every Stage</vt:lpstr>
      <vt:lpstr>Elevate Your Journal Club Skills: Templates and Expert Insights</vt:lpstr>
      <vt:lpstr>ASHP Guided Mentorship Program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Deanna Tran</dc:creator>
  <cp:lastModifiedBy>Deanna Tran</cp:lastModifiedBy>
  <cp:revision>3</cp:revision>
  <dcterms:created xsi:type="dcterms:W3CDTF">2026-03-10T15:20:59Z</dcterms:created>
  <dcterms:modified xsi:type="dcterms:W3CDTF">2026-07-17T18:42:31Z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0x010100864B6C84BED7E74E96B907CC4D6F1C16</vt:lpwstr>
  </property>
  <property fmtid="{D5CDD505-2E9C-101B-9397-08002B2CF9AE}" pid="3" name="Order">
    <vt:lpwstr>9089100.00000000</vt:lpwstr>
  </property>
  <property fmtid="{D5CDD505-2E9C-101B-9397-08002B2CF9AE}" pid="4" name="MediaServiceImageTags">
    <vt:lpwstr/>
  </property>
</Properties>
</file>