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32"/>
    <a:srgbClr val="6E438F"/>
    <a:srgbClr val="7CC24A"/>
    <a:srgbClr val="006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8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44584"/>
            <a:ext cx="3621833" cy="3621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3" y="479134"/>
            <a:ext cx="1631984" cy="777912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 userDrawn="1"/>
        </p:nvSpPr>
        <p:spPr>
          <a:xfrm>
            <a:off x="697431" y="2006082"/>
            <a:ext cx="4387753" cy="4851918"/>
          </a:xfrm>
          <a:prstGeom prst="round2SameRect">
            <a:avLst/>
          </a:prstGeom>
          <a:noFill/>
          <a:ln w="28575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838200" y="2146041"/>
            <a:ext cx="4097694" cy="4711959"/>
          </a:xfrm>
          <a:prstGeom prst="round2Same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88572" y="2847069"/>
            <a:ext cx="3596950" cy="18648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7288" y="5122863"/>
            <a:ext cx="3517900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307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32"/>
              </a:buClr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32"/>
              </a:buClr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32"/>
              </a:buClr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3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4793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365125"/>
            <a:ext cx="838201" cy="661243"/>
            <a:chOff x="-1" y="6001886"/>
            <a:chExt cx="998888" cy="741685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-1" y="6053974"/>
              <a:ext cx="998888" cy="637513"/>
              <a:chOff x="-1" y="6053974"/>
              <a:chExt cx="998888" cy="637513"/>
            </a:xfrm>
          </p:grpSpPr>
          <p:sp>
            <p:nvSpPr>
              <p:cNvPr id="9" name="Isosceles Triangle 8"/>
              <p:cNvSpPr/>
              <p:nvPr userDrawn="1"/>
            </p:nvSpPr>
            <p:spPr>
              <a:xfrm rot="5400000">
                <a:off x="-43967" y="6097940"/>
                <a:ext cx="637512" cy="54957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Isosceles Triangle 9"/>
              <p:cNvSpPr/>
              <p:nvPr userDrawn="1"/>
            </p:nvSpPr>
            <p:spPr>
              <a:xfrm rot="5400000">
                <a:off x="405342" y="6097941"/>
                <a:ext cx="637512" cy="54957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 userDrawn="1"/>
          </p:nvGrpSpPr>
          <p:grpSpPr>
            <a:xfrm>
              <a:off x="133875" y="6001886"/>
              <a:ext cx="639384" cy="741685"/>
              <a:chOff x="2662033" y="4821381"/>
              <a:chExt cx="639384" cy="741685"/>
            </a:xfrm>
          </p:grpSpPr>
          <p:sp>
            <p:nvSpPr>
              <p:cNvPr id="7" name="Isosceles Triangle 6"/>
              <p:cNvSpPr/>
              <p:nvPr userDrawn="1"/>
            </p:nvSpPr>
            <p:spPr>
              <a:xfrm rot="5400000">
                <a:off x="2701428" y="4982603"/>
                <a:ext cx="491290" cy="423526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 userDrawn="1"/>
            </p:nvSpPr>
            <p:spPr>
              <a:xfrm rot="5400000">
                <a:off x="2610882" y="4872532"/>
                <a:ext cx="741685" cy="639384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7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-53599" y="465162"/>
            <a:ext cx="568368" cy="46117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Isosceles Triangle 9"/>
          <p:cNvSpPr/>
          <p:nvPr userDrawn="1"/>
        </p:nvSpPr>
        <p:spPr>
          <a:xfrm rot="5400000">
            <a:off x="323431" y="465163"/>
            <a:ext cx="568368" cy="46117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12339" y="365125"/>
            <a:ext cx="536529" cy="661243"/>
            <a:chOff x="2662033" y="4821381"/>
            <a:chExt cx="639384" cy="741685"/>
          </a:xfrm>
        </p:grpSpPr>
        <p:sp>
          <p:nvSpPr>
            <p:cNvPr id="7" name="Isosceles Triangle 6"/>
            <p:cNvSpPr/>
            <p:nvPr userDrawn="1"/>
          </p:nvSpPr>
          <p:spPr>
            <a:xfrm rot="5400000">
              <a:off x="2701428" y="4982603"/>
              <a:ext cx="491290" cy="42352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5400000">
              <a:off x="2610882" y="4872532"/>
              <a:ext cx="741685" cy="639384"/>
            </a:xfrm>
            <a:prstGeom prst="triangl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994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365125"/>
            <a:ext cx="838200" cy="661243"/>
            <a:chOff x="0" y="365125"/>
            <a:chExt cx="838200" cy="661243"/>
          </a:xfrm>
        </p:grpSpPr>
        <p:sp>
          <p:nvSpPr>
            <p:cNvPr id="9" name="Isosceles Triangle 8"/>
            <p:cNvSpPr/>
            <p:nvPr userDrawn="1"/>
          </p:nvSpPr>
          <p:spPr>
            <a:xfrm rot="5400000">
              <a:off x="-53599" y="465162"/>
              <a:ext cx="568368" cy="46117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5400000">
              <a:off x="323431" y="465163"/>
              <a:ext cx="568368" cy="46117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112339" y="365125"/>
              <a:ext cx="536529" cy="661243"/>
              <a:chOff x="2662033" y="4821381"/>
              <a:chExt cx="639384" cy="741685"/>
            </a:xfrm>
          </p:grpSpPr>
          <p:sp>
            <p:nvSpPr>
              <p:cNvPr id="7" name="Isosceles Triangle 6"/>
              <p:cNvSpPr/>
              <p:nvPr userDrawn="1"/>
            </p:nvSpPr>
            <p:spPr>
              <a:xfrm rot="5400000">
                <a:off x="2701428" y="4982603"/>
                <a:ext cx="491290" cy="423526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 userDrawn="1"/>
            </p:nvSpPr>
            <p:spPr>
              <a:xfrm rot="5400000">
                <a:off x="2610882" y="4872532"/>
                <a:ext cx="741685" cy="639384"/>
              </a:xfrm>
              <a:prstGeom prst="triangl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52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1446244"/>
            <a:ext cx="12192000" cy="5411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7" y="261257"/>
            <a:ext cx="1347222" cy="65942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1278294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9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" y="365125"/>
            <a:ext cx="838201" cy="661243"/>
            <a:chOff x="-1" y="6001886"/>
            <a:chExt cx="998888" cy="741685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-1" y="6053974"/>
              <a:ext cx="998888" cy="637513"/>
              <a:chOff x="-1" y="6053974"/>
              <a:chExt cx="998888" cy="637513"/>
            </a:xfrm>
          </p:grpSpPr>
          <p:sp>
            <p:nvSpPr>
              <p:cNvPr id="10" name="Isosceles Triangle 9"/>
              <p:cNvSpPr/>
              <p:nvPr userDrawn="1"/>
            </p:nvSpPr>
            <p:spPr>
              <a:xfrm rot="5400000">
                <a:off x="-43967" y="6097940"/>
                <a:ext cx="637512" cy="54957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Isosceles Triangle 10"/>
              <p:cNvSpPr/>
              <p:nvPr userDrawn="1"/>
            </p:nvSpPr>
            <p:spPr>
              <a:xfrm rot="5400000">
                <a:off x="405342" y="6097941"/>
                <a:ext cx="637512" cy="549579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 userDrawn="1"/>
          </p:nvGrpSpPr>
          <p:grpSpPr>
            <a:xfrm>
              <a:off x="133875" y="6001886"/>
              <a:ext cx="639384" cy="741685"/>
              <a:chOff x="2662033" y="4821381"/>
              <a:chExt cx="639384" cy="741685"/>
            </a:xfrm>
          </p:grpSpPr>
          <p:sp>
            <p:nvSpPr>
              <p:cNvPr id="8" name="Isosceles Triangle 7"/>
              <p:cNvSpPr/>
              <p:nvPr userDrawn="1"/>
            </p:nvSpPr>
            <p:spPr>
              <a:xfrm rot="5400000">
                <a:off x="2701428" y="4982603"/>
                <a:ext cx="491290" cy="423526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 userDrawn="1"/>
            </p:nvSpPr>
            <p:spPr>
              <a:xfrm rot="5400000">
                <a:off x="2610882" y="4872532"/>
                <a:ext cx="741685" cy="639384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08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25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365125"/>
            <a:ext cx="838200" cy="661243"/>
            <a:chOff x="0" y="365125"/>
            <a:chExt cx="838200" cy="661243"/>
          </a:xfrm>
        </p:grpSpPr>
        <p:sp>
          <p:nvSpPr>
            <p:cNvPr id="11" name="Isosceles Triangle 10"/>
            <p:cNvSpPr/>
            <p:nvPr userDrawn="1"/>
          </p:nvSpPr>
          <p:spPr>
            <a:xfrm rot="5400000">
              <a:off x="-53599" y="465162"/>
              <a:ext cx="568368" cy="46117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5400000">
              <a:off x="323431" y="465163"/>
              <a:ext cx="568368" cy="46117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112339" y="365125"/>
              <a:ext cx="536529" cy="661243"/>
              <a:chOff x="2662033" y="4821381"/>
              <a:chExt cx="639384" cy="741685"/>
            </a:xfrm>
          </p:grpSpPr>
          <p:sp>
            <p:nvSpPr>
              <p:cNvPr id="14" name="Isosceles Triangle 13"/>
              <p:cNvSpPr/>
              <p:nvPr userDrawn="1"/>
            </p:nvSpPr>
            <p:spPr>
              <a:xfrm rot="5400000">
                <a:off x="2701428" y="4982603"/>
                <a:ext cx="491290" cy="423526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 rot="5400000">
                <a:off x="2610882" y="4872532"/>
                <a:ext cx="741685" cy="639384"/>
              </a:xfrm>
              <a:prstGeom prst="triangl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859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34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396" y="6094760"/>
            <a:ext cx="1074126" cy="5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2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51" r:id="rId5"/>
    <p:sldLayoutId id="2147483652" r:id="rId6"/>
    <p:sldLayoutId id="2147483654" r:id="rId7"/>
    <p:sldLayoutId id="2147483658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onnect.ashp.org/home?ssopc=1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s://www.linkedin.com/company/ashp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user/ASHPOfficial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2.jpeg"/><Relationship Id="rId10" Type="http://schemas.openxmlformats.org/officeDocument/2006/relationships/image" Target="../media/image25.png"/><Relationship Id="rId4" Type="http://schemas.openxmlformats.org/officeDocument/2006/relationships/hyperlink" Target="https://twitter.com/ASHPOfficial" TargetMode="Externa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Build Your </a:t>
            </a:r>
            <a:r>
              <a:rPr lang="en-US" b="1" dirty="0" smtClean="0">
                <a:solidFill>
                  <a:schemeClr val="accent2"/>
                </a:solidFill>
              </a:rPr>
              <a:t>Network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242941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Learn from world-renowned speakers at national meetings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Build relationships with pharmacists and student pharmacists nationally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/>
              <a:t>Receive one-on-one mentoring through ASHP Connect Mentor Match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17"/>
          <p:cNvSpPr txBox="1">
            <a:spLocks/>
          </p:cNvSpPr>
          <p:nvPr/>
        </p:nvSpPr>
        <p:spPr>
          <a:xfrm>
            <a:off x="5538652" y="1690688"/>
            <a:ext cx="5473337" cy="38988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09" t="6751" r="19713" b="3564"/>
          <a:stretch/>
        </p:blipFill>
        <p:spPr>
          <a:xfrm>
            <a:off x="8239471" y="1082649"/>
            <a:ext cx="2907709" cy="2557461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32" y="2664179"/>
            <a:ext cx="3652981" cy="36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Enhance Your </a:t>
            </a:r>
            <a:r>
              <a:rPr lang="en-US" b="1" dirty="0" smtClean="0">
                <a:solidFill>
                  <a:schemeClr val="accent2"/>
                </a:solidFill>
              </a:rPr>
              <a:t>Skills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Participate in the member-only curriculum vitae (CV) review service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View live or on-demand webinars to help you stand out from the crowd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Access online interview tools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Compete in Clinical Skills Competition and PAI Video Competition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305153" y="1564035"/>
            <a:ext cx="5837464" cy="4041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40" y="1825625"/>
            <a:ext cx="3966869" cy="39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Volunteer</a:t>
            </a:r>
            <a:r>
              <a:rPr lang="en-US" dirty="0" smtClean="0"/>
              <a:t> Your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5894" y="1825625"/>
            <a:ext cx="6417906" cy="4351338"/>
          </a:xfrm>
        </p:spPr>
        <p:txBody>
          <a:bodyPr/>
          <a:lstStyle/>
          <a:p>
            <a:r>
              <a:rPr lang="en-US" dirty="0"/>
              <a:t>Contribute your skills and knowledge to the profession</a:t>
            </a:r>
          </a:p>
          <a:p>
            <a:r>
              <a:rPr lang="en-US" dirty="0"/>
              <a:t>Participate in a National Advisory Group or the National Student Forum Executive Committee</a:t>
            </a:r>
          </a:p>
          <a:p>
            <a:r>
              <a:rPr lang="en-US" dirty="0"/>
              <a:t>Find a volunteer opportunity that fits your interests and busy schedule</a:t>
            </a:r>
          </a:p>
          <a:p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631724" y="1690688"/>
            <a:ext cx="5722076" cy="3268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691507" y="4253558"/>
            <a:ext cx="2250316" cy="193992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Q:\Forums\_Public\Extern Folders\Tyler Leroy\Pics for Powerpoints\IMG_44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896" r="13656" b="2773"/>
          <a:stretch/>
        </p:blipFill>
        <p:spPr bwMode="auto">
          <a:xfrm>
            <a:off x="1277785" y="1858639"/>
            <a:ext cx="3328076" cy="3009282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109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 Your </a:t>
            </a:r>
            <a:r>
              <a:rPr lang="en-US" b="1" dirty="0" smtClean="0">
                <a:solidFill>
                  <a:schemeClr val="accent2"/>
                </a:solidFill>
              </a:rPr>
              <a:t>Research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935824" cy="4351338"/>
          </a:xfrm>
        </p:spPr>
        <p:txBody>
          <a:bodyPr/>
          <a:lstStyle/>
          <a:p>
            <a:r>
              <a:rPr lang="en-US" sz="2400" dirty="0"/>
              <a:t>Build your confidence and professional skills at ASHP’s Midyear Clinical Meeting, the largest meeting of pharmacists in the world</a:t>
            </a:r>
          </a:p>
          <a:p>
            <a:r>
              <a:rPr lang="en-US" sz="2400" dirty="0"/>
              <a:t>Share your research during the poster sessions and receive personalized feedback as part of ASHP’s Poster Mentor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723163" y="1847442"/>
            <a:ext cx="630772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8277299" y="2161242"/>
            <a:ext cx="2250316" cy="1939926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 t="10240" r="21269" b="956"/>
          <a:stretch/>
        </p:blipFill>
        <p:spPr>
          <a:xfrm>
            <a:off x="6928332" y="3417497"/>
            <a:ext cx="2895974" cy="2569910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9447460" y="289705"/>
            <a:ext cx="3335068" cy="3093658"/>
            <a:chOff x="228058" y="403841"/>
            <a:chExt cx="4748151" cy="44044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Hexagon 7"/>
            <p:cNvSpPr/>
            <p:nvPr/>
          </p:nvSpPr>
          <p:spPr>
            <a:xfrm>
              <a:off x="484368" y="641598"/>
              <a:ext cx="4235533" cy="3928943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Hexagon 8"/>
            <p:cNvSpPr/>
            <p:nvPr/>
          </p:nvSpPr>
          <p:spPr>
            <a:xfrm>
              <a:off x="228058" y="403841"/>
              <a:ext cx="4748151" cy="4404455"/>
            </a:xfrm>
            <a:prstGeom prst="hexagon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2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41533" cy="1325563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Advocate</a:t>
            </a:r>
            <a:r>
              <a:rPr lang="en-US" sz="4000" dirty="0" smtClean="0"/>
              <a:t> for Your Profession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663504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Build your advocacy skills</a:t>
            </a:r>
          </a:p>
          <a:p>
            <a:r>
              <a:rPr lang="en-US" dirty="0"/>
              <a:t>Stay updated on the latest legislative issues</a:t>
            </a:r>
          </a:p>
          <a:p>
            <a:r>
              <a:rPr lang="en-US" dirty="0"/>
              <a:t>Advocate through ASHP, your state affiliate and your SSHP</a:t>
            </a:r>
          </a:p>
          <a:p>
            <a:r>
              <a:rPr lang="en-US" dirty="0"/>
              <a:t>Familiarize yourself with how to advance practice at the state and federal level</a:t>
            </a:r>
          </a:p>
          <a:p>
            <a:r>
              <a:rPr lang="en-US" dirty="0"/>
              <a:t>Participate in policy development through the ASHP House of Delegates </a:t>
            </a:r>
            <a:r>
              <a:rPr lang="en-US" dirty="0" smtClean="0"/>
              <a:t>process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5347063" y="1374251"/>
            <a:ext cx="600673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2" descr="Q:\Forums\_Public\Extern Folders\Tyler Leroy\Pics for Powerpoints\IMG_35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-164" r="7216" b="164"/>
          <a:stretch/>
        </p:blipFill>
        <p:spPr bwMode="auto">
          <a:xfrm>
            <a:off x="7936088" y="0"/>
            <a:ext cx="4255911" cy="6883801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25779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Your </a:t>
            </a:r>
            <a:r>
              <a:rPr lang="en-US" b="1" dirty="0" smtClean="0">
                <a:solidFill>
                  <a:schemeClr val="accent2"/>
                </a:solidFill>
              </a:rPr>
              <a:t>Well-Being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048022" cy="4351338"/>
          </a:xfrm>
        </p:spPr>
        <p:txBody>
          <a:bodyPr/>
          <a:lstStyle/>
          <a:p>
            <a:r>
              <a:rPr lang="en-US" dirty="0"/>
              <a:t>Visit the ASHP Well-Being &amp; You site</a:t>
            </a:r>
          </a:p>
          <a:p>
            <a:r>
              <a:rPr lang="en-US" dirty="0"/>
              <a:t>Take the Well-being Pledge</a:t>
            </a:r>
          </a:p>
          <a:p>
            <a:r>
              <a:rPr lang="en-US" dirty="0"/>
              <a:t>Learn how other student pharmacists practice self-care and build resilience</a:t>
            </a:r>
          </a:p>
          <a:p>
            <a:r>
              <a:rPr lang="en-US" dirty="0"/>
              <a:t>Plug into #</a:t>
            </a:r>
            <a:r>
              <a:rPr lang="en-US" dirty="0" err="1"/>
              <a:t>WellBeingWednesdays</a:t>
            </a:r>
            <a:endParaRPr lang="en-US" dirty="0"/>
          </a:p>
          <a:p>
            <a:r>
              <a:rPr lang="en-US" dirty="0"/>
              <a:t>Share your success stories on Well-Being and Resilience</a:t>
            </a:r>
          </a:p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18356" y="1690688"/>
            <a:ext cx="5994219" cy="3260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8" r="20621" b="22758"/>
          <a:stretch/>
        </p:blipFill>
        <p:spPr>
          <a:xfrm>
            <a:off x="7239545" y="1825625"/>
            <a:ext cx="4473030" cy="36128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7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</a:t>
            </a:r>
            <a:r>
              <a:rPr lang="en-US" b="1" dirty="0" smtClean="0">
                <a:solidFill>
                  <a:schemeClr val="accent2"/>
                </a:solidFill>
              </a:rPr>
              <a:t>ASHP Membership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less than $5 per month, you can enjoy these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VALUABLE MEMBERSHIP BENEFITS</a:t>
            </a:r>
          </a:p>
          <a:p>
            <a:pPr lvl="1"/>
            <a:r>
              <a:rPr lang="en-US" dirty="0"/>
              <a:t>Residency Resources</a:t>
            </a:r>
          </a:p>
          <a:p>
            <a:pPr lvl="1"/>
            <a:r>
              <a:rPr lang="en-US" dirty="0"/>
              <a:t>CV Review Program</a:t>
            </a:r>
          </a:p>
          <a:p>
            <a:pPr lvl="1"/>
            <a:r>
              <a:rPr lang="en-US" dirty="0"/>
              <a:t>Mentor Match</a:t>
            </a:r>
          </a:p>
          <a:p>
            <a:pPr lvl="1"/>
            <a:r>
              <a:rPr lang="en-US" dirty="0"/>
              <a:t>AJHP® and AJHP Residents Edition ($530 value)</a:t>
            </a:r>
          </a:p>
          <a:p>
            <a:pPr lvl="1"/>
            <a:r>
              <a:rPr lang="en-US" dirty="0"/>
              <a:t>AHFS® Clinical Drug </a:t>
            </a:r>
            <a:r>
              <a:rPr lang="en-US" dirty="0" err="1"/>
              <a:t>InformationTM</a:t>
            </a:r>
            <a:r>
              <a:rPr lang="en-US" dirty="0"/>
              <a:t> ($204 value)</a:t>
            </a:r>
          </a:p>
          <a:p>
            <a:pPr lvl="1"/>
            <a:r>
              <a:rPr lang="en-US" dirty="0"/>
              <a:t>ASHP Midyear Clinical Meeting &amp; Exhibition ($140 savings)</a:t>
            </a:r>
          </a:p>
          <a:p>
            <a:pPr lvl="1"/>
            <a:r>
              <a:rPr lang="en-US" dirty="0"/>
              <a:t>And more!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9"/>
          <p:cNvSpPr txBox="1">
            <a:spLocks/>
          </p:cNvSpPr>
          <p:nvPr/>
        </p:nvSpPr>
        <p:spPr>
          <a:xfrm>
            <a:off x="1111976" y="1224734"/>
            <a:ext cx="9776848" cy="4146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SSHP Membership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[Insert membership fees]</a:t>
            </a:r>
          </a:p>
          <a:p>
            <a:r>
              <a:rPr lang="en-US" dirty="0"/>
              <a:t>[Insert registration information]</a:t>
            </a:r>
          </a:p>
          <a:p>
            <a:r>
              <a:rPr lang="en-US" dirty="0"/>
              <a:t>Member Benefits</a:t>
            </a:r>
          </a:p>
          <a:p>
            <a:r>
              <a:rPr lang="en-US" dirty="0"/>
              <a:t>[Insert SSHP member benefits]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07613"/>
            <a:ext cx="7886700" cy="4146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SSHP Leadership Opportunities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[Insert SSHP Leadership Opportunities]</a:t>
            </a:r>
          </a:p>
          <a:p>
            <a:r>
              <a:rPr lang="en-US" dirty="0"/>
              <a:t>Deadline</a:t>
            </a:r>
          </a:p>
          <a:p>
            <a:r>
              <a:rPr lang="en-US" dirty="0"/>
              <a:t>Responsibilities</a:t>
            </a:r>
          </a:p>
          <a:p>
            <a:r>
              <a:rPr lang="en-US" dirty="0"/>
              <a:t>Number of positions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Upcoming SSHP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 and Winter</a:t>
            </a:r>
          </a:p>
          <a:p>
            <a:r>
              <a:rPr lang="en-US" dirty="0"/>
              <a:t>[Insert events]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7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ASHP </a:t>
            </a:r>
            <a:r>
              <a:rPr lang="en-US" b="1" dirty="0" smtClean="0">
                <a:solidFill>
                  <a:schemeClr val="accent2"/>
                </a:solidFill>
              </a:rPr>
              <a:t>OPENS DOORS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4425" y="6176963"/>
            <a:ext cx="135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Tyler’s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SSHP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  <a:p>
            <a:r>
              <a:rPr lang="en-US" dirty="0"/>
              <a:t>[Insert events]</a:t>
            </a:r>
          </a:p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20536" y="1420677"/>
            <a:ext cx="7886700" cy="4146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Stay Connected with ASHP!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8090" y="1868624"/>
            <a:ext cx="3565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@ASHPOfficial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8090" y="3410188"/>
            <a:ext cx="2194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@ASHPOfficial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0081" y="4964633"/>
            <a:ext cx="246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ASHP Connect</a:t>
            </a:r>
            <a:endParaRPr 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Image result for linkedin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70" y="1774900"/>
            <a:ext cx="914400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twitter log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855" y="1765367"/>
            <a:ext cx="914400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youtube logo PLAY BUTTON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5" y="3306931"/>
            <a:ext cx="914400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Q:\Web\_Public\ASHP Branding\ASHP Sub-Brands\Connect\Connect-Icons\Connect-Icon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" b="771"/>
          <a:stretch/>
        </p:blipFill>
        <p:spPr bwMode="auto">
          <a:xfrm>
            <a:off x="1124855" y="4779089"/>
            <a:ext cx="848138" cy="8481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27351" y="478096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ASHPOfficial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70" y="3171165"/>
            <a:ext cx="1032043" cy="1032043"/>
          </a:xfrm>
          <a:prstGeom prst="rect">
            <a:avLst/>
          </a:prstGeom>
        </p:spPr>
      </p:pic>
      <p:pic>
        <p:nvPicPr>
          <p:cNvPr id="1032" name="Picture 8" descr="Circle, instagram, photos, round icon, social media, social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33" y="4685073"/>
            <a:ext cx="905980" cy="9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27351" y="3306931"/>
            <a:ext cx="336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ASHPOfficial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7350" y="1832893"/>
            <a:ext cx="377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linkedin.com/company/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ashp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59633"/>
            <a:ext cx="12192000" cy="5598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6070" cy="3315542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</a:rPr>
              <a:t>Join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ASHP </a:t>
            </a:r>
            <a:r>
              <a:rPr lang="en-US" dirty="0">
                <a:solidFill>
                  <a:schemeClr val="bg1"/>
                </a:solidFill>
              </a:rPr>
              <a:t>National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State Affiliate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SSHP Student Society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Advance your career with ASHP’s professional resources</a:t>
            </a:r>
          </a:p>
          <a:p>
            <a:pPr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</a:rPr>
              <a:t>Get involved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National Leadership Opportunities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National </a:t>
            </a:r>
            <a:r>
              <a:rPr lang="en-US" dirty="0" smtClean="0">
                <a:solidFill>
                  <a:schemeClr val="bg1"/>
                </a:solidFill>
              </a:rPr>
              <a:t>Meetings</a:t>
            </a:r>
          </a:p>
          <a:p>
            <a:endParaRPr lang="en-US" dirty="0"/>
          </a:p>
        </p:txBody>
      </p:sp>
      <p:sp>
        <p:nvSpPr>
          <p:cNvPr id="29" name="Content Placeholder 18"/>
          <p:cNvSpPr txBox="1">
            <a:spLocks/>
          </p:cNvSpPr>
          <p:nvPr/>
        </p:nvSpPr>
        <p:spPr>
          <a:xfrm>
            <a:off x="1386034" y="1080629"/>
            <a:ext cx="7271740" cy="39603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54"/>
          <a:stretch/>
        </p:blipFill>
        <p:spPr>
          <a:xfrm>
            <a:off x="6810598" y="107286"/>
            <a:ext cx="5438201" cy="6763123"/>
          </a:xfrm>
          <a:prstGeom prst="rect">
            <a:avLst/>
          </a:prstGeom>
        </p:spPr>
      </p:pic>
      <p:sp>
        <p:nvSpPr>
          <p:cNvPr id="7" name="Round Same Side Corner Rectangle 6"/>
          <p:cNvSpPr/>
          <p:nvPr/>
        </p:nvSpPr>
        <p:spPr>
          <a:xfrm>
            <a:off x="1025249" y="5559153"/>
            <a:ext cx="7922807" cy="1298847"/>
          </a:xfrm>
          <a:prstGeom prst="round2Same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83" y="107286"/>
            <a:ext cx="4124520" cy="4124520"/>
          </a:xfrm>
          <a:prstGeom prst="rect">
            <a:avLst/>
          </a:prstGeom>
        </p:spPr>
      </p:pic>
      <p:sp>
        <p:nvSpPr>
          <p:cNvPr id="38" name="Round Same Side Corner Rectangle 37"/>
          <p:cNvSpPr/>
          <p:nvPr/>
        </p:nvSpPr>
        <p:spPr>
          <a:xfrm>
            <a:off x="1104209" y="5659342"/>
            <a:ext cx="7764886" cy="1198658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600679" y="5955972"/>
            <a:ext cx="659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</a:t>
            </a:r>
            <a:r>
              <a:rPr lang="en-US" b="1" dirty="0" smtClean="0">
                <a:solidFill>
                  <a:schemeClr val="accent1"/>
                </a:solidFill>
              </a:rPr>
              <a:t>ashp.org/</a:t>
            </a:r>
            <a:r>
              <a:rPr lang="en-US" b="1" dirty="0" err="1" smtClean="0">
                <a:solidFill>
                  <a:schemeClr val="accent1"/>
                </a:solidFill>
              </a:rPr>
              <a:t>studentmembership</a:t>
            </a:r>
            <a:r>
              <a:rPr lang="en-US" dirty="0" smtClean="0"/>
              <a:t> </a:t>
            </a:r>
            <a:r>
              <a:rPr lang="en-US" dirty="0"/>
              <a:t>for more information</a:t>
            </a:r>
          </a:p>
          <a:p>
            <a:r>
              <a:rPr lang="en-US" dirty="0"/>
              <a:t>Questions? Email </a:t>
            </a:r>
            <a:r>
              <a:rPr lang="en-US" b="1" dirty="0">
                <a:solidFill>
                  <a:schemeClr val="accent1"/>
                </a:solidFill>
              </a:rPr>
              <a:t>students@ashp.org</a:t>
            </a:r>
            <a:r>
              <a:rPr lang="en-US" b="1" dirty="0"/>
              <a:t> </a:t>
            </a:r>
            <a:r>
              <a:rPr lang="en-US" dirty="0"/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975" y="6077955"/>
            <a:ext cx="1203649" cy="5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5846" y="2119630"/>
            <a:ext cx="3532910" cy="3045613"/>
            <a:chOff x="106956" y="2300953"/>
            <a:chExt cx="2943937" cy="2537877"/>
          </a:xfrm>
        </p:grpSpPr>
        <p:sp>
          <p:nvSpPr>
            <p:cNvPr id="17" name="Hexagon 16"/>
            <p:cNvSpPr/>
            <p:nvPr/>
          </p:nvSpPr>
          <p:spPr>
            <a:xfrm>
              <a:off x="106956" y="2300953"/>
              <a:ext cx="2943937" cy="2537877"/>
            </a:xfrm>
            <a:prstGeom prst="hexagon">
              <a:avLst/>
            </a:prstGeom>
            <a:noFill/>
            <a:ln w="19050">
              <a:solidFill>
                <a:srgbClr val="87B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337611" y="2485146"/>
              <a:ext cx="2536144" cy="2186331"/>
            </a:xfrm>
            <a:prstGeom prst="hexagon">
              <a:avLst/>
            </a:prstGeom>
            <a:solidFill>
              <a:srgbClr val="87B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29545" y="2103268"/>
            <a:ext cx="3532910" cy="3045613"/>
            <a:chOff x="106956" y="2300953"/>
            <a:chExt cx="2943937" cy="2537877"/>
          </a:xfrm>
          <a:solidFill>
            <a:srgbClr val="F47932"/>
          </a:solidFill>
        </p:grpSpPr>
        <p:sp>
          <p:nvSpPr>
            <p:cNvPr id="29" name="Hexagon 28"/>
            <p:cNvSpPr/>
            <p:nvPr/>
          </p:nvSpPr>
          <p:spPr>
            <a:xfrm>
              <a:off x="106956" y="2300953"/>
              <a:ext cx="2943937" cy="2537877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337611" y="2485146"/>
              <a:ext cx="2536144" cy="2186331"/>
            </a:xfrm>
            <a:prstGeom prst="hexagon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13244" y="2108500"/>
            <a:ext cx="3532910" cy="3045613"/>
            <a:chOff x="106956" y="2300953"/>
            <a:chExt cx="2943937" cy="2537877"/>
          </a:xfrm>
          <a:solidFill>
            <a:srgbClr val="F47932"/>
          </a:solidFill>
        </p:grpSpPr>
        <p:sp>
          <p:nvSpPr>
            <p:cNvPr id="32" name="Hexagon 31"/>
            <p:cNvSpPr/>
            <p:nvPr/>
          </p:nvSpPr>
          <p:spPr>
            <a:xfrm>
              <a:off x="106956" y="2300953"/>
              <a:ext cx="2943937" cy="2537877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>
              <a:off x="337611" y="2485146"/>
              <a:ext cx="2536144" cy="2186331"/>
            </a:xfrm>
            <a:prstGeom prst="hexagon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>
            <a:endCxn id="30" idx="3"/>
          </p:cNvCxnSpPr>
          <p:nvPr/>
        </p:nvCxnSpPr>
        <p:spPr>
          <a:xfrm flipV="1">
            <a:off x="3742074" y="3636179"/>
            <a:ext cx="864272" cy="16362"/>
          </a:xfrm>
          <a:prstGeom prst="straightConnector1">
            <a:avLst/>
          </a:prstGeom>
          <a:ln w="114300">
            <a:solidFill>
              <a:srgbClr val="6383A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625773" y="3614945"/>
            <a:ext cx="864272" cy="16362"/>
          </a:xfrm>
          <a:prstGeom prst="straightConnector1">
            <a:avLst/>
          </a:prstGeom>
          <a:ln w="114300">
            <a:solidFill>
              <a:srgbClr val="6383A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78801" y="3430279"/>
            <a:ext cx="18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Who is ASHP?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9185" y="3107113"/>
            <a:ext cx="1724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Why join as a student pharmacist?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52574" y="3133579"/>
            <a:ext cx="1764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How do I get involved with ASHP?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731566" y="2585510"/>
            <a:ext cx="4423955" cy="3783874"/>
            <a:chOff x="7063446" y="2087629"/>
            <a:chExt cx="4423955" cy="3783874"/>
          </a:xfrm>
          <a:solidFill>
            <a:schemeClr val="accent2"/>
          </a:solidFill>
        </p:grpSpPr>
        <p:sp>
          <p:nvSpPr>
            <p:cNvPr id="8" name="Hexagon 7"/>
            <p:cNvSpPr/>
            <p:nvPr/>
          </p:nvSpPr>
          <p:spPr>
            <a:xfrm>
              <a:off x="7063446" y="2087629"/>
              <a:ext cx="4423955" cy="3783874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37123" y="2933125"/>
              <a:ext cx="3276599" cy="20928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</a:t>
              </a:r>
            </a:p>
            <a:p>
              <a:pPr algn="ctr"/>
              <a:endPara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Medication use will be optimal, safe, and effective for all people, all of the time.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4284" y="383282"/>
            <a:ext cx="4748151" cy="4404455"/>
            <a:chOff x="228058" y="403841"/>
            <a:chExt cx="4748151" cy="4404455"/>
          </a:xfrm>
        </p:grpSpPr>
        <p:sp>
          <p:nvSpPr>
            <p:cNvPr id="6" name="Hexagon 5"/>
            <p:cNvSpPr/>
            <p:nvPr/>
          </p:nvSpPr>
          <p:spPr>
            <a:xfrm>
              <a:off x="484368" y="641598"/>
              <a:ext cx="4235533" cy="3928943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</a:p>
            <a:p>
              <a:pPr algn="ctr"/>
              <a:endPara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help people achieve optimal health outcomes by advocating and supporting the professional practice of pharmacists</a:t>
              </a:r>
              <a:r>
                <a:rPr lang="en-US" dirty="0">
                  <a:solidFill>
                    <a:schemeClr val="bg1"/>
                  </a:solidFill>
                </a:rPr>
                <a:t>. </a:t>
              </a:r>
            </a:p>
          </p:txBody>
        </p:sp>
        <p:sp>
          <p:nvSpPr>
            <p:cNvPr id="16" name="Hexagon 15"/>
            <p:cNvSpPr/>
            <p:nvPr/>
          </p:nvSpPr>
          <p:spPr>
            <a:xfrm>
              <a:off x="228058" y="403841"/>
              <a:ext cx="4748151" cy="4404455"/>
            </a:xfrm>
            <a:prstGeom prst="hexagon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59" y="2585509"/>
            <a:ext cx="3011584" cy="30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Who is </a:t>
            </a:r>
            <a:r>
              <a:rPr lang="en-US" b="1" dirty="0" smtClean="0">
                <a:solidFill>
                  <a:schemeClr val="accent2"/>
                </a:solidFill>
              </a:rPr>
              <a:t>ASHP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39464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ASHP serves its members as their collective voice on issues related to patient care, medication use, </a:t>
            </a:r>
            <a:br>
              <a:rPr lang="en-US" sz="3200" dirty="0"/>
            </a:br>
            <a:r>
              <a:rPr lang="en-US" sz="3200" dirty="0"/>
              <a:t>and public health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55472" y="3137464"/>
            <a:ext cx="6783977" cy="15782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40"/>
          <a:stretch/>
        </p:blipFill>
        <p:spPr>
          <a:xfrm>
            <a:off x="6863644" y="748065"/>
            <a:ext cx="5328356" cy="55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b="1" dirty="0" smtClean="0">
                <a:solidFill>
                  <a:schemeClr val="accent2"/>
                </a:solidFill>
              </a:rPr>
              <a:t>Members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93067" y="1890088"/>
            <a:ext cx="8405866" cy="4090524"/>
            <a:chOff x="369066" y="1929276"/>
            <a:chExt cx="8405866" cy="4090524"/>
          </a:xfrm>
        </p:grpSpPr>
        <p:sp>
          <p:nvSpPr>
            <p:cNvPr id="5" name="Bent Arrow 4"/>
            <p:cNvSpPr/>
            <p:nvPr/>
          </p:nvSpPr>
          <p:spPr>
            <a:xfrm rot="10800000" flipH="1">
              <a:off x="1487532" y="4337182"/>
              <a:ext cx="1459734" cy="1225418"/>
            </a:xfrm>
            <a:prstGeom prst="bentArrow">
              <a:avLst>
                <a:gd name="adj1" fmla="val 10907"/>
                <a:gd name="adj2" fmla="val 14078"/>
                <a:gd name="adj3" fmla="val 25000"/>
                <a:gd name="adj4" fmla="val 3249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ent Arrow 5"/>
            <p:cNvSpPr/>
            <p:nvPr/>
          </p:nvSpPr>
          <p:spPr>
            <a:xfrm rot="10800000">
              <a:off x="6248400" y="4337182"/>
              <a:ext cx="1459734" cy="1225418"/>
            </a:xfrm>
            <a:prstGeom prst="bentArrow">
              <a:avLst>
                <a:gd name="adj1" fmla="val 10907"/>
                <a:gd name="adj2" fmla="val 14078"/>
                <a:gd name="adj3" fmla="val 25000"/>
                <a:gd name="adj4" fmla="val 3249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066" y="4002351"/>
              <a:ext cx="2477205" cy="340519"/>
            </a:xfrm>
            <a:prstGeom prst="roundRect">
              <a:avLst/>
            </a:prstGeom>
            <a:solidFill>
              <a:srgbClr val="F68F3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Pharmacists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97593" y="5004137"/>
              <a:ext cx="2948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58,000</a:t>
              </a:r>
              <a:endPara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" descr="http://cdn2.insidermonkey.com/blog/wp-content/uploads/2015/10/04094734/shutterstock_237470752-750x50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1" r="10337"/>
            <a:stretch/>
          </p:blipFill>
          <p:spPr bwMode="auto">
            <a:xfrm>
              <a:off x="464669" y="1929276"/>
              <a:ext cx="2286001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44" r="5149" b="6364"/>
            <a:stretch/>
          </p:blipFill>
          <p:spPr bwMode="auto">
            <a:xfrm>
              <a:off x="6393330" y="1929276"/>
              <a:ext cx="2286000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1" name="Picture 3" descr="Q:\Marketing\_Public\2017 Student Campaign\Photos\SSHP Photos\Albancy_ACPHS_SSHP (1)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" t="1" r="13116" b="-443"/>
            <a:stretch/>
          </p:blipFill>
          <p:spPr bwMode="auto">
            <a:xfrm>
              <a:off x="3429000" y="1937443"/>
              <a:ext cx="2286000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3333398" y="3996663"/>
              <a:ext cx="2477205" cy="340519"/>
            </a:xfrm>
            <a:prstGeom prst="roundRect">
              <a:avLst/>
            </a:prstGeom>
            <a:solidFill>
              <a:srgbClr val="87BB4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 Pharmacists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7727" y="3996663"/>
              <a:ext cx="2477205" cy="340519"/>
            </a:xfrm>
            <a:prstGeom prst="roundRect">
              <a:avLst/>
            </a:prstGeom>
            <a:solidFill>
              <a:srgbClr val="6E438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Pharmacy Technicians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0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332324" y="2470629"/>
            <a:ext cx="2971052" cy="4406033"/>
            <a:chOff x="316435" y="1690689"/>
            <a:chExt cx="2971052" cy="5167312"/>
          </a:xfrm>
        </p:grpSpPr>
        <p:sp>
          <p:nvSpPr>
            <p:cNvPr id="41" name="Round Same Side Corner Rectangle 40"/>
            <p:cNvSpPr/>
            <p:nvPr/>
          </p:nvSpPr>
          <p:spPr>
            <a:xfrm>
              <a:off x="417963" y="1791478"/>
              <a:ext cx="2767995" cy="5066522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 Same Side Corner Rectangle 41"/>
            <p:cNvSpPr/>
            <p:nvPr/>
          </p:nvSpPr>
          <p:spPr>
            <a:xfrm>
              <a:off x="316435" y="1690689"/>
              <a:ext cx="2971052" cy="5167312"/>
            </a:xfrm>
            <a:prstGeom prst="round2Same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417963" y="2827175"/>
              <a:ext cx="276799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65009" y="2108632"/>
              <a:ext cx="2273902" cy="497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SSHP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64291" y="2146964"/>
            <a:ext cx="2971052" cy="4795012"/>
            <a:chOff x="316435" y="1690689"/>
            <a:chExt cx="2971052" cy="5167312"/>
          </a:xfrm>
        </p:grpSpPr>
        <p:sp>
          <p:nvSpPr>
            <p:cNvPr id="35" name="Round Same Side Corner Rectangle 34"/>
            <p:cNvSpPr/>
            <p:nvPr/>
          </p:nvSpPr>
          <p:spPr>
            <a:xfrm>
              <a:off x="417963" y="1791478"/>
              <a:ext cx="2767995" cy="506652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 Same Side Corner Rectangle 35"/>
            <p:cNvSpPr/>
            <p:nvPr/>
          </p:nvSpPr>
          <p:spPr>
            <a:xfrm>
              <a:off x="316435" y="1690689"/>
              <a:ext cx="2971052" cy="5167312"/>
            </a:xfrm>
            <a:prstGeom prst="round2Same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17963" y="2827175"/>
              <a:ext cx="276799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65009" y="1897478"/>
              <a:ext cx="2273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State Affiliates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ASHP, State Affiliate, and SSHP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38950" y="1709351"/>
            <a:ext cx="2971052" cy="5167312"/>
            <a:chOff x="316435" y="1690689"/>
            <a:chExt cx="2971052" cy="5167312"/>
          </a:xfrm>
        </p:grpSpPr>
        <p:sp>
          <p:nvSpPr>
            <p:cNvPr id="23" name="Round Same Side Corner Rectangle 22"/>
            <p:cNvSpPr/>
            <p:nvPr/>
          </p:nvSpPr>
          <p:spPr>
            <a:xfrm>
              <a:off x="417963" y="1791478"/>
              <a:ext cx="2767995" cy="5066522"/>
            </a:xfrm>
            <a:prstGeom prst="round2Same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316435" y="1690689"/>
              <a:ext cx="2971052" cy="5167312"/>
            </a:xfrm>
            <a:prstGeom prst="round2Same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7963" y="2827175"/>
              <a:ext cx="276799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4945" y="2043850"/>
              <a:ext cx="2174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ASHP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37459" y="3509685"/>
            <a:ext cx="2174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Get </a:t>
            </a:r>
            <a:r>
              <a:rPr lang="en-US" dirty="0">
                <a:solidFill>
                  <a:schemeClr val="bg1"/>
                </a:solidFill>
              </a:rPr>
              <a:t>involved on the national level to broaden your professional network and leadership opportunities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62799" y="3782007"/>
            <a:ext cx="2223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Get engaged with key issues and </a:t>
            </a:r>
            <a:r>
              <a:rPr lang="en-US" dirty="0" smtClean="0">
                <a:solidFill>
                  <a:schemeClr val="bg1"/>
                </a:solidFill>
              </a:rPr>
              <a:t>build connections </a:t>
            </a:r>
            <a:r>
              <a:rPr lang="en-US" dirty="0">
                <a:solidFill>
                  <a:schemeClr val="bg1"/>
                </a:solidFill>
              </a:rPr>
              <a:t>with active practitioners and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other students at the state level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30833" y="4031153"/>
            <a:ext cx="2174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Get involved in your Student Society of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Health-System Pharmacy on campus and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develop your leadership skills</a:t>
            </a:r>
          </a:p>
        </p:txBody>
      </p:sp>
    </p:spTree>
    <p:extLst>
      <p:ext uri="{BB962C8B-B14F-4D97-AF65-F5344CB8AC3E}">
        <p14:creationId xmlns:p14="http://schemas.microsoft.com/office/powerpoint/2010/main" val="22682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</a:t>
            </a:r>
            <a:r>
              <a:rPr lang="en-US" sz="3600" b="1" dirty="0" smtClean="0">
                <a:solidFill>
                  <a:schemeClr val="accent2"/>
                </a:solidFill>
              </a:rPr>
              <a:t>Join ASHP </a:t>
            </a:r>
            <a:r>
              <a:rPr lang="en-US" sz="3600" dirty="0" smtClean="0"/>
              <a:t>as a Student Pharmacist?</a:t>
            </a:r>
            <a:endParaRPr lang="en-US" sz="3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38325" y="1547408"/>
            <a:ext cx="5656217" cy="4675984"/>
            <a:chOff x="1981201" y="1690688"/>
            <a:chExt cx="4876799" cy="4108702"/>
          </a:xfrm>
        </p:grpSpPr>
        <p:sp>
          <p:nvSpPr>
            <p:cNvPr id="13" name="Isosceles Triangle 12"/>
            <p:cNvSpPr/>
            <p:nvPr/>
          </p:nvSpPr>
          <p:spPr>
            <a:xfrm>
              <a:off x="1981201" y="1690688"/>
              <a:ext cx="2286000" cy="1975104"/>
            </a:xfrm>
            <a:prstGeom prst="triangle">
              <a:avLst/>
            </a:prstGeom>
            <a:solidFill>
              <a:srgbClr val="ED76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1981201" y="3824286"/>
              <a:ext cx="2286000" cy="1975104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4572000" y="3824286"/>
              <a:ext cx="2286000" cy="197510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52699" y="1690688"/>
              <a:ext cx="4305301" cy="4108702"/>
              <a:chOff x="2552699" y="1690688"/>
              <a:chExt cx="4305301" cy="4108702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3288994" y="3824286"/>
                <a:ext cx="2286000" cy="1975104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4572000" y="1690689"/>
                <a:ext cx="2286000" cy="1975104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10800000">
                <a:off x="3288994" y="1690688"/>
                <a:ext cx="2286000" cy="1975104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67000" y="2833425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Explore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181597" y="4233138"/>
                <a:ext cx="1143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Advocate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52699" y="4233138"/>
                <a:ext cx="1143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Volunteer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11293" y="2196815"/>
                <a:ext cx="104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Network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19697" y="2833425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Enhance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94304" y="460247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Present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32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Explore Your </a:t>
            </a:r>
            <a:r>
              <a:rPr lang="en-US" b="1" dirty="0" smtClean="0">
                <a:solidFill>
                  <a:schemeClr val="accent2"/>
                </a:solidFill>
              </a:rPr>
              <a:t>Career Options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497286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Discover your career path</a:t>
            </a:r>
          </a:p>
          <a:p>
            <a:pPr>
              <a:lnSpc>
                <a:spcPct val="150000"/>
              </a:lnSpc>
            </a:pPr>
            <a:r>
              <a:rPr lang="en-US" dirty="0"/>
              <a:t>Learn about the pharmacy profession</a:t>
            </a:r>
          </a:p>
          <a:p>
            <a:pPr>
              <a:lnSpc>
                <a:spcPct val="150000"/>
              </a:lnSpc>
            </a:pPr>
            <a:r>
              <a:rPr lang="en-US" dirty="0"/>
              <a:t>Get the resources you need to succeed</a:t>
            </a:r>
          </a:p>
          <a:p>
            <a:pPr>
              <a:lnSpc>
                <a:spcPct val="150000"/>
              </a:lnSpc>
            </a:pPr>
            <a:r>
              <a:rPr lang="en-US" dirty="0"/>
              <a:t>ASHP provides high quality resources to help you excel </a:t>
            </a:r>
          </a:p>
          <a:p>
            <a:pPr>
              <a:lnSpc>
                <a:spcPct val="150000"/>
              </a:lnSpc>
            </a:pPr>
            <a:r>
              <a:rPr lang="en-US" dirty="0"/>
              <a:t>Refine your professional </a:t>
            </a: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17"/>
          <p:cNvSpPr txBox="1">
            <a:spLocks/>
          </p:cNvSpPr>
          <p:nvPr/>
        </p:nvSpPr>
        <p:spPr>
          <a:xfrm>
            <a:off x="5095484" y="1132115"/>
            <a:ext cx="6634299" cy="38988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33" y="1382535"/>
            <a:ext cx="1916289" cy="19162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0" y="744871"/>
            <a:ext cx="3755598" cy="3750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19" t="296" r="12168" b="621"/>
          <a:stretch/>
        </p:blipFill>
        <p:spPr>
          <a:xfrm>
            <a:off x="6908859" y="3796086"/>
            <a:ext cx="3007548" cy="2552916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6E7A"/>
      </a:dk1>
      <a:lt1>
        <a:srgbClr val="FFFFFF"/>
      </a:lt1>
      <a:dk2>
        <a:srgbClr val="44546A"/>
      </a:dk2>
      <a:lt2>
        <a:srgbClr val="E7E6E6"/>
      </a:lt2>
      <a:accent1>
        <a:srgbClr val="006EB7"/>
      </a:accent1>
      <a:accent2>
        <a:srgbClr val="F47932"/>
      </a:accent2>
      <a:accent3>
        <a:srgbClr val="7DC24B"/>
      </a:accent3>
      <a:accent4>
        <a:srgbClr val="64438F"/>
      </a:accent4>
      <a:accent5>
        <a:srgbClr val="546E7A"/>
      </a:accent5>
      <a:accent6>
        <a:srgbClr val="FFFFFF"/>
      </a:accent6>
      <a:hlink>
        <a:srgbClr val="006EB7"/>
      </a:hlink>
      <a:folHlink>
        <a:srgbClr val="7DC24B"/>
      </a:folHlink>
    </a:clrScheme>
    <a:fontScheme name="Safe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601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Office Theme</vt:lpstr>
      <vt:lpstr>PowerPoint Presentation</vt:lpstr>
      <vt:lpstr>ASHP OPENS DOORS</vt:lpstr>
      <vt:lpstr>AGENDA</vt:lpstr>
      <vt:lpstr>PowerPoint Presentation</vt:lpstr>
      <vt:lpstr>Who is ASHP?</vt:lpstr>
      <vt:lpstr>Our Members</vt:lpstr>
      <vt:lpstr>ASHP, State Affiliate, and SSHP</vt:lpstr>
      <vt:lpstr>Why Join ASHP as a Student Pharmacist?</vt:lpstr>
      <vt:lpstr>Explore Your Career Options</vt:lpstr>
      <vt:lpstr>Build Your Network</vt:lpstr>
      <vt:lpstr>Enhance Your Skills</vt:lpstr>
      <vt:lpstr>Volunteer Your Time</vt:lpstr>
      <vt:lpstr>Present Your Research</vt:lpstr>
      <vt:lpstr>Advocate for Your Profession</vt:lpstr>
      <vt:lpstr>Support Your Well-Being</vt:lpstr>
      <vt:lpstr>The Value of ASHP Membership</vt:lpstr>
      <vt:lpstr>SSHP Membership</vt:lpstr>
      <vt:lpstr>SSHP Leadership Opportunities</vt:lpstr>
      <vt:lpstr>Upcoming SSHP Events</vt:lpstr>
      <vt:lpstr>Upcoming SSHP Events</vt:lpstr>
      <vt:lpstr>Stay Connected with ASHP!</vt:lpstr>
      <vt:lpstr>Next Steps</vt:lpstr>
    </vt:vector>
  </TitlesOfParts>
  <Company>ASHP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 Reynolds</dc:creator>
  <cp:lastModifiedBy>Gina Luchen</cp:lastModifiedBy>
  <cp:revision>66</cp:revision>
  <dcterms:created xsi:type="dcterms:W3CDTF">2020-07-14T18:38:15Z</dcterms:created>
  <dcterms:modified xsi:type="dcterms:W3CDTF">2021-11-05T19:53:23Z</dcterms:modified>
</cp:coreProperties>
</file>