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0" r:id="rId3"/>
    <p:sldMasterId id="2147483680" r:id="rId4"/>
  </p:sldMasterIdLst>
  <p:notesMasterIdLst>
    <p:notesMasterId r:id="rId18"/>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760E"/>
    <a:srgbClr val="BAE3F7"/>
    <a:srgbClr val="2068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80" d="100"/>
          <a:sy n="80" d="100"/>
        </p:scale>
        <p:origin x="-1590" y="-29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8F1C19-982E-48FB-B420-375402BA4F19}" type="datetimeFigureOut">
              <a:rPr lang="en-US" smtClean="0"/>
              <a:t>11/1/2018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C044C1-9A80-48E0-9287-BFCA57C52899}" type="slidenum">
              <a:rPr lang="en-US" smtClean="0"/>
              <a:t>‹#›</a:t>
            </a:fld>
            <a:endParaRPr lang="en-US"/>
          </a:p>
        </p:txBody>
      </p:sp>
    </p:spTree>
    <p:extLst>
      <p:ext uri="{BB962C8B-B14F-4D97-AF65-F5344CB8AC3E}">
        <p14:creationId xmlns:p14="http://schemas.microsoft.com/office/powerpoint/2010/main" val="789255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presentation is for students interested in learning more about a career in </a:t>
            </a:r>
            <a:r>
              <a:rPr lang="en-US" dirty="0" smtClean="0"/>
              <a:t>acute and ambulatory settings.</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730BB8CC-E61D-4ABE-94F2-0BCCDD02EF9A}" type="slidenum">
              <a:rPr lang="en-US" altLang="en-US" smtClean="0"/>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Calibri" pitchFamily="34" charset="0"/>
              </a:rPr>
              <a:t>There are several optional post-graduate training opportunities available for health-system pharmacists. If you are considering specializing in a specific clinical area, a general pharmacy practice residency, also known as post-graduate year 1 (PGY-1), and specialty residency, known as post-graduate year 2 (PGY-2) may be right for you.  If you are interested in research or industry, learn more about the opportunities that a fellowship can provide.  If you are interested in obtaining another degree after graduation, consider a master’s or doctoral program.</a:t>
            </a:r>
            <a:endParaRPr lang="en-US" altLang="en-US" dirty="0"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7FF6F426-55EF-4E98-9726-16EAFFA7C8D1}" type="slidenum">
              <a:rPr lang="en-US" altLang="en-US" smtClean="0"/>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There is often one question on the minds of many students today…what is the job outlook for a health-system pharmacist? This is a constantly expanding and evolving field where pharmacists can offer their expertise through evidence-based medicine. They have the opportunity to work with other health care professionals and the ability to choose from many unique and diverse practice areas with opportunities for specialization and advancement. Working as a health-system pharmacist is a </a:t>
            </a:r>
            <a:r>
              <a:rPr lang="en-US" altLang="en-US" dirty="0" err="1" smtClean="0"/>
              <a:t>well rounded</a:t>
            </a:r>
            <a:r>
              <a:rPr lang="en-US" altLang="en-US" dirty="0" smtClean="0"/>
              <a:t> career and offers job fulfillment, satisfaction, and great earning potential.</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B166B26F-9086-4EE9-A2C5-6BB1B7B29E21}" type="slidenum">
              <a:rPr lang="en-US" altLang="en-US" smtClean="0"/>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73"/>
              </a:spcBef>
              <a:spcAft>
                <a:spcPts val="473"/>
              </a:spcAft>
            </a:pPr>
            <a:r>
              <a:rPr lang="en-US" altLang="en-US" dirty="0" smtClean="0"/>
              <a:t>In conclusion, this area of practice encompasses many practice settings and specializations allowing for a collaborative approach to medication management with direct patient care and health-system pharmacists lead the way in the advancement of the pharmacy profession. </a:t>
            </a:r>
          </a:p>
          <a:p>
            <a:endParaRPr lang="en-US" altLang="en-US" dirty="0"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104F90E1-BE2A-4517-A261-56FB04ACEE6A}" type="slidenum">
              <a:rPr lang="en-US" altLang="en-US" smtClean="0"/>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D72902A4-1E4C-49CF-9CDA-0869A62625C2}" type="slidenum">
              <a:rPr lang="en-US" altLang="en-US" smtClean="0"/>
              <a:pPr/>
              <a:t>13</a:t>
            </a:fld>
            <a:endParaRPr lang="en-US" alt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If you’d like more information about health-system pharmacists, visit www.ashp.org.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Pharmacists are healthcare professionals with extensive education and training in the pharmaceutical sciences. They generally have either a Bachelor of Science degree in Pharmacy or Doctor of Pharmacy degree (</a:t>
            </a:r>
            <a:r>
              <a:rPr lang="en-US" altLang="en-US" dirty="0" err="1" smtClean="0"/>
              <a:t>PharmD</a:t>
            </a:r>
            <a:r>
              <a:rPr lang="en-US" altLang="en-US" dirty="0" smtClean="0"/>
              <a:t>). Today, all accredited colleges of pharmacy in the US only offer the </a:t>
            </a:r>
            <a:r>
              <a:rPr lang="en-US" altLang="en-US" dirty="0" err="1" smtClean="0"/>
              <a:t>PharmD</a:t>
            </a:r>
            <a:r>
              <a:rPr lang="en-US" altLang="en-US" dirty="0" smtClean="0"/>
              <a:t>. Every pharmacist, regardless of their practice setting must become licensed by the state board of pharmacy and abide by the rules and regulations of</a:t>
            </a:r>
            <a:r>
              <a:rPr lang="en-US" altLang="en-US" baseline="0" dirty="0" smtClean="0"/>
              <a:t> </a:t>
            </a:r>
            <a:r>
              <a:rPr lang="en-US" altLang="en-US" dirty="0" smtClean="0"/>
              <a:t>the state in which they practice. Pharmacists become licensed by graduating from an accredited school of pharmacy</a:t>
            </a:r>
            <a:r>
              <a:rPr lang="en-US" altLang="en-US" baseline="0" dirty="0" smtClean="0"/>
              <a:t> </a:t>
            </a:r>
            <a:r>
              <a:rPr lang="en-US" altLang="en-US" dirty="0" smtClean="0"/>
              <a:t>and passing the pharmacy board examination, known as the NAPLEX (or North American Pharmacy Licensure Exam). In addition, each state also requires a pharmacy law examination known as the “Multistate </a:t>
            </a:r>
            <a:r>
              <a:rPr lang="en-US" altLang="en-US" dirty="0" err="1" smtClean="0"/>
              <a:t>Juriprudence</a:t>
            </a:r>
            <a:r>
              <a:rPr lang="en-US" altLang="en-US" dirty="0" smtClean="0"/>
              <a:t> Examination” or “MPJE.” Once licensed, the pharmacist becomes a “Registered Pharmacist” or “</a:t>
            </a:r>
            <a:r>
              <a:rPr lang="en-US" altLang="en-US" dirty="0" err="1" smtClean="0"/>
              <a:t>RPh</a:t>
            </a:r>
            <a:r>
              <a:rPr lang="en-US" altLang="en-US" dirty="0" smtClean="0"/>
              <a:t>.” Many pharmacists, especially those who practice in the health-system setting, have also completed some form of post-graduate training such as a residency or a fellowship. Pharmacists are regarded as </a:t>
            </a:r>
            <a:r>
              <a:rPr lang="en-US" altLang="en-US" dirty="0" smtClean="0">
                <a:solidFill>
                  <a:srgbClr val="FF0000"/>
                </a:solidFill>
              </a:rPr>
              <a:t>medication experts and are an integral part of delivery of care in hospitals and health-systems.</a:t>
            </a:r>
            <a:endParaRPr lang="en-US" altLang="en-US" dirty="0"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97FBB87D-0C88-4C9E-9662-B2F0014224D9}" type="slidenum">
              <a:rPr lang="en-US" altLang="en-US" smtClean="0"/>
              <a:pPr/>
              <a:t>2</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9FF9FC36-C68E-4FA3-B032-0B9EE6701A79}" type="slidenum">
              <a:rPr lang="en-US" altLang="en-US" smtClean="0"/>
              <a:pPr/>
              <a:t>3</a:t>
            </a:fld>
            <a:endParaRPr lang="en-US" alt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So, where would you find a pharmacist in acute and ambulatory</a:t>
            </a:r>
            <a:r>
              <a:rPr lang="en-US" altLang="en-US" baseline="0" dirty="0" smtClean="0"/>
              <a:t> settings</a:t>
            </a:r>
            <a:r>
              <a:rPr lang="en-US" altLang="en-US" dirty="0" smtClean="0"/>
              <a:t> practice? The most common setting is a traditional hospital, but this could be in a rural setting or a large academic medical center, and anything in between. Another growing area is ambulatory care clinics. Here, pharmacists directly interact with patients seeking treatment for conditions such as diabetes, hypertension, and hypercholesterolemia. Pharmacists working in home care and long-term care focus mainly on the elderly population. They perform drug regimen reviews and monitor for medication-related problems and inappropriate therapy while interacting directly with patients and other health care professionals. Another setting that pharmacists play an important role in is that of health maintenance organizations. Here, pharmacists are involved in formulary and disease state management as well as claims processing and adjudication. As faculty members at universities and academic health centers, pharmacists play an active role in the education and training of future pharmacists and may also contribute to clinical research and drug development. Government positions are also available for pharmacists with opportunities in the Air Force, Army, Navy, and the U.S. Public Health Service.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Because there is such a wide variety of practice settings and responsibilities of pharmacists that practice in acute</a:t>
            </a:r>
            <a:r>
              <a:rPr lang="en-US" altLang="en-US" baseline="0" dirty="0" smtClean="0"/>
              <a:t> and ambulatory settings</a:t>
            </a:r>
            <a:r>
              <a:rPr lang="en-US" altLang="en-US" dirty="0" smtClean="0"/>
              <a:t>, we won’t be able to go into depth about everything they do. But to give you an overview, let me highlight some of the key responsibilities. These</a:t>
            </a:r>
            <a:r>
              <a:rPr lang="en-US" altLang="en-US" baseline="0" dirty="0" smtClean="0"/>
              <a:t> pharmacists </a:t>
            </a:r>
            <a:r>
              <a:rPr lang="en-US" altLang="en-US" dirty="0" smtClean="0"/>
              <a:t>recommend safe and effective therapy for their patients and monitor medication therapy.  This includes preventing and/or detecting medication errors as well as assisting in the management of errors.  They often work as members of a multidisciplinary team that includes physicians, nurses, dieticians, therapists, social workers, and many other health care practitioners.  The pharmacist advises the team and patients on how to use the medications appropriately.  Health-system pharmacists also counsel patients on how to make the best use of their medications. Other responsibilities include supervising the storage, dispensing, and distribution of medications as well as maintaining medication supplies.</a:t>
            </a:r>
          </a:p>
          <a:p>
            <a:endParaRPr lang="en-US" altLang="en-US" dirty="0" smtClean="0"/>
          </a:p>
          <a:p>
            <a:endParaRPr lang="en-US" altLang="en-US" dirty="0" smtClean="0"/>
          </a:p>
          <a:p>
            <a:endParaRPr lang="en-US" altLang="en-US" dirty="0" smtClean="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0BFE8E8D-4631-4153-8756-13DB9B503DE5}" type="slidenum">
              <a:rPr lang="en-US" altLang="en-US" smtClean="0"/>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So now that you know a little bit about what a health-system pharmacist does, why should you consider a career in health-system pharmacy?  Working as a health-system pharmacist provides the opportunity for a collaborative approach to medication management in which the pharmacist, or medication expert, plays a key role in the multidisciplinary healthcare team and is able to make hands-on decisions through direct patient care. Health-system pharmacy affords pharmacists the opportunities to meet the challenges of today’s health care environment while working to advance the pharmacy profession.</a:t>
            </a: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99B02798-3DBD-428F-B7DC-0F37D9727276}" type="slidenum">
              <a:rPr lang="en-US" altLang="en-US" smtClean="0"/>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900" dirty="0"/>
              <a:t>Health-system pharmacists have the opportunity to specialize in a variety of areas, as listed here. In fact, there are pharmacy residency programs across the nation that train pharmacists in each of these areas. </a:t>
            </a:r>
            <a:r>
              <a:rPr lang="en-US" altLang="en-US" sz="900" dirty="0" smtClean="0"/>
              <a:t>Throughout </a:t>
            </a:r>
            <a:r>
              <a:rPr lang="en-US" altLang="en-US" sz="900" dirty="0"/>
              <a:t>pharmacy </a:t>
            </a:r>
            <a:r>
              <a:rPr lang="en-US" altLang="en-US" sz="900" dirty="0" smtClean="0"/>
              <a:t>school, </a:t>
            </a:r>
            <a:r>
              <a:rPr lang="en-US" altLang="en-US" sz="900" dirty="0"/>
              <a:t>students have the opportunity to gain exposure to such career options through experiential education rotations, internships, and by serving as a volunteer. </a:t>
            </a:r>
            <a:r>
              <a:rPr lang="en-US" altLang="en-US" sz="900" dirty="0" smtClean="0"/>
              <a:t>Since each specialty </a:t>
            </a:r>
            <a:r>
              <a:rPr lang="en-US" altLang="en-US" sz="900" dirty="0"/>
              <a:t>area is </a:t>
            </a:r>
            <a:r>
              <a:rPr lang="en-US" altLang="en-US" sz="900" dirty="0" smtClean="0"/>
              <a:t>unique,</a:t>
            </a:r>
            <a:r>
              <a:rPr lang="en-US" altLang="en-US" sz="900" baseline="0" dirty="0" smtClean="0"/>
              <a:t> </a:t>
            </a:r>
            <a:r>
              <a:rPr lang="en-US" altLang="en-US" sz="900" dirty="0" smtClean="0"/>
              <a:t>if </a:t>
            </a:r>
            <a:r>
              <a:rPr lang="en-US" altLang="en-US" sz="900" dirty="0"/>
              <a:t>you are interested in learning more about any particular one, start planning now to seek out some first-hand experience.</a:t>
            </a:r>
            <a:endParaRPr lang="en-US" altLang="en-US" dirty="0"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A8D56ECD-1F1D-41CF-8BB3-522773C5A33C}" type="slidenum">
              <a:rPr lang="en-US" altLang="en-US" smtClean="0"/>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So now that we’ve got you interested in a career in health-system pharmacy, how do you become a member of this growing and evolving area of practice?</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47730AA2-3E32-4D39-9D99-2605554C38E1}" type="slidenum">
              <a:rPr lang="en-US" altLang="en-US" smtClean="0"/>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First step, pharmacy education. Before you can start pharmacy school there are several pre-requisite courses required including basic sciences and humanities. A Bachelor’s degree is not required for admission, though is commonly held by many pharmacy students. Many universities also require that program candidates take the Pharmacy College Admissions Test, or PCAT, as a part of the application process. Current accreditation standards mandate that schools of pharmacy exclusively offer the Doctor of Pharmacy degree to students who wish to become a pharmacist. Most pharmacy programs consist of 3 to 4 years of graduate-level pharmacy education to earn the </a:t>
            </a:r>
            <a:r>
              <a:rPr lang="en-US" altLang="en-US" dirty="0" err="1" smtClean="0"/>
              <a:t>PharmD</a:t>
            </a:r>
            <a:r>
              <a:rPr lang="en-US" altLang="en-US" dirty="0" smtClean="0"/>
              <a:t>.  Some programs offer a 5 to 6 year curriculum combining 2 years of pre-pharmacy education with 3 or 4 years of professional, graduate-level training. To learn more about different pharmacy education programs, visit the American Association of Colleges of Pharmacy website at</a:t>
            </a:r>
            <a:r>
              <a:rPr lang="en-US" altLang="en-US" baseline="0" dirty="0" smtClean="0"/>
              <a:t> </a:t>
            </a:r>
            <a:r>
              <a:rPr lang="en-US" altLang="en-US" dirty="0" smtClean="0"/>
              <a:t>www.aacp.org.</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A60555AF-F7CA-4CF5-9DFF-17A9D740052A}" type="slidenum">
              <a:rPr lang="en-US" altLang="en-US" smtClean="0"/>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Once enrolled in a pharmacy school, SOME classes in the core curriculum include:</a:t>
            </a:r>
          </a:p>
          <a:p>
            <a:pPr marL="702756" lvl="1" indent="-270291"/>
            <a:r>
              <a:rPr lang="en-US" altLang="en-US" smtClean="0"/>
              <a:t>Pharmaceutical chemistry</a:t>
            </a:r>
          </a:p>
          <a:p>
            <a:pPr marL="702756" lvl="1" indent="-270291"/>
            <a:r>
              <a:rPr lang="en-US" altLang="en-US" smtClean="0"/>
              <a:t>Pharmacokinetics</a:t>
            </a:r>
          </a:p>
          <a:p>
            <a:pPr marL="702756" lvl="1" indent="-270291"/>
            <a:r>
              <a:rPr lang="en-US" altLang="en-US" smtClean="0"/>
              <a:t>Pharmaceutics</a:t>
            </a:r>
          </a:p>
          <a:p>
            <a:pPr marL="702756" lvl="1" indent="-270291"/>
            <a:r>
              <a:rPr lang="en-US" altLang="en-US" smtClean="0"/>
              <a:t>Genetics and immunolgy</a:t>
            </a:r>
          </a:p>
          <a:p>
            <a:pPr marL="702756" lvl="1" indent="-270291"/>
            <a:r>
              <a:rPr lang="en-US" altLang="en-US" smtClean="0"/>
              <a:t>Pharmacology</a:t>
            </a:r>
          </a:p>
          <a:p>
            <a:pPr marL="702756" lvl="1" indent="-270291"/>
            <a:r>
              <a:rPr lang="en-US" altLang="en-US" smtClean="0"/>
              <a:t>Therapeutics</a:t>
            </a:r>
          </a:p>
          <a:p>
            <a:pPr marL="702756" lvl="1" indent="-270291"/>
            <a:r>
              <a:rPr lang="en-US" altLang="en-US" smtClean="0"/>
              <a:t>Pathology</a:t>
            </a:r>
          </a:p>
          <a:p>
            <a:pPr marL="702756" lvl="1" indent="-270291"/>
            <a:r>
              <a:rPr lang="en-US" altLang="en-US" smtClean="0"/>
              <a:t>Geriatrics</a:t>
            </a:r>
          </a:p>
          <a:p>
            <a:endParaRPr lang="en-US" altLang="en-US" smtClean="0"/>
          </a:p>
          <a:p>
            <a:r>
              <a:rPr lang="en-US" altLang="en-US" smtClean="0"/>
              <a:t>Opportunities to gain hands on experience through experiential training in different areas, including the health-system setting, are incorporated throughout each year of pharmacy school.</a:t>
            </a:r>
          </a:p>
          <a:p>
            <a:endParaRPr lang="en-US" altLang="en-US" smtClean="0"/>
          </a:p>
          <a:p>
            <a:r>
              <a:rPr lang="en-US" altLang="en-US" smtClean="0"/>
              <a:t>You will also be licensed as a student intern in your respective state.</a:t>
            </a: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A9F74C88-33FC-47FA-A74A-6436FCA90771}" type="slidenum">
              <a:rPr lang="en-US" altLang="en-US" smtClean="0"/>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ASHP PP template no words-01-min.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524000" y="2130425"/>
            <a:ext cx="6705600" cy="1470025"/>
          </a:xfrm>
        </p:spPr>
        <p:txBody>
          <a:bodyPr>
            <a:noAutofit/>
          </a:bodyPr>
          <a:lstStyle>
            <a:lvl1pPr>
              <a:defRPr sz="5400" b="1"/>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886200"/>
            <a:ext cx="6400800" cy="1447800"/>
          </a:xfrm>
        </p:spPr>
        <p:txBody>
          <a:bodyPr/>
          <a:lstStyle>
            <a:lvl1pPr marL="0" indent="0" algn="l">
              <a:buNone/>
              <a:defRPr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3F884-C691-4AD5-8C74-497E2FA16C27}" type="slidenum">
              <a:rPr lang="en-US" smtClean="0"/>
              <a:t>‹#›</a:t>
            </a:fld>
            <a:endParaRPr lang="en-US"/>
          </a:p>
        </p:txBody>
      </p:sp>
    </p:spTree>
    <p:extLst>
      <p:ext uri="{BB962C8B-B14F-4D97-AF65-F5344CB8AC3E}">
        <p14:creationId xmlns:p14="http://schemas.microsoft.com/office/powerpoint/2010/main" val="234060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3F884-C691-4AD5-8C74-497E2FA16C27}" type="slidenum">
              <a:rPr lang="en-US" smtClean="0"/>
              <a:t>‹#›</a:t>
            </a:fld>
            <a:endParaRPr lang="en-US"/>
          </a:p>
        </p:txBody>
      </p:sp>
    </p:spTree>
    <p:extLst>
      <p:ext uri="{BB962C8B-B14F-4D97-AF65-F5344CB8AC3E}">
        <p14:creationId xmlns:p14="http://schemas.microsoft.com/office/powerpoint/2010/main" val="3321021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SHP PP template no words-01-min.jpg"/>
          <p:cNvPicPr>
            <a:picLocks noChangeAspect="1"/>
          </p:cNvPicPr>
          <p:nvPr userDrawn="1"/>
        </p:nvPicPr>
        <p:blipFill>
          <a:blip r:embed="rId2" cstate="print"/>
          <a:stretch>
            <a:fillRect/>
          </a:stretch>
        </p:blipFill>
        <p:spPr>
          <a:xfrm>
            <a:off x="0" y="0"/>
            <a:ext cx="9144000" cy="6858000"/>
          </a:xfrm>
          <a:prstGeom prst="rect">
            <a:avLst/>
          </a:prstGeom>
        </p:spPr>
      </p:pic>
      <p:sp>
        <p:nvSpPr>
          <p:cNvPr id="8" name="Title 1"/>
          <p:cNvSpPr>
            <a:spLocks noGrp="1"/>
          </p:cNvSpPr>
          <p:nvPr>
            <p:ph type="ctrTitle" hasCustomPrompt="1"/>
          </p:nvPr>
        </p:nvSpPr>
        <p:spPr>
          <a:xfrm>
            <a:off x="1524000" y="2130425"/>
            <a:ext cx="6705600" cy="1470025"/>
          </a:xfrm>
        </p:spPr>
        <p:txBody>
          <a:bodyPr>
            <a:noAutofit/>
          </a:bodyPr>
          <a:lstStyle>
            <a:lvl1pPr>
              <a:defRPr sz="5400" b="1">
                <a:solidFill>
                  <a:srgbClr val="BAE3F7"/>
                </a:solidFil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1524000" y="3886200"/>
            <a:ext cx="6400800" cy="1752600"/>
          </a:xfrm>
        </p:spPr>
        <p:txBody>
          <a:bodyPr/>
          <a:lstStyle>
            <a:lvl1pPr marL="0" indent="0" algn="l">
              <a:buNone/>
              <a:defRPr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457200" y="6264275"/>
            <a:ext cx="2133600" cy="365125"/>
          </a:xfrm>
        </p:spPr>
        <p:txBody>
          <a:bodyPr/>
          <a:lstStyle/>
          <a:p>
            <a:fld id="{5709DE64-BED2-4487-B404-63453A86365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909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5908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2"/>
          </p:nvPr>
        </p:nvSpPr>
        <p:spPr>
          <a:xfrm>
            <a:off x="457200" y="6264275"/>
            <a:ext cx="2133600" cy="365125"/>
          </a:xfrm>
        </p:spPr>
        <p:txBody>
          <a:bodyPr/>
          <a:lstStyle/>
          <a:p>
            <a:fld id="{5709DE64-BED2-4487-B404-63453A86365D}"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2"/>
          </p:nvPr>
        </p:nvSpPr>
        <p:spPr>
          <a:xfrm>
            <a:off x="457200" y="6264275"/>
            <a:ext cx="2133600" cy="365125"/>
          </a:xfrm>
        </p:spPr>
        <p:txBody>
          <a:bodyPr/>
          <a:lstStyle/>
          <a:p>
            <a:fld id="{5709DE64-BED2-4487-B404-63453A86365D}"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a:xfrm>
            <a:off x="457200" y="6264275"/>
            <a:ext cx="2133600" cy="365125"/>
          </a:xfrm>
        </p:spPr>
        <p:txBody>
          <a:bodyPr/>
          <a:lstStyle/>
          <a:p>
            <a:fld id="{5709DE64-BED2-4487-B404-63453A86365D}"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457200" y="6264275"/>
            <a:ext cx="2133600" cy="365125"/>
          </a:xfrm>
        </p:spPr>
        <p:txBody>
          <a:bodyPr/>
          <a:lstStyle/>
          <a:p>
            <a:fld id="{5709DE64-BED2-4487-B404-63453A86365D}"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12"/>
          </p:nvPr>
        </p:nvSpPr>
        <p:spPr>
          <a:xfrm>
            <a:off x="457200" y="6264275"/>
            <a:ext cx="2133600" cy="365125"/>
          </a:xfrm>
        </p:spPr>
        <p:txBody>
          <a:bodyPr/>
          <a:lstStyle/>
          <a:p>
            <a:fld id="{5709DE64-BED2-4487-B404-63453A86365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12"/>
          </p:nvPr>
        </p:nvSpPr>
        <p:spPr>
          <a:xfrm>
            <a:off x="457200" y="6264275"/>
            <a:ext cx="2133600" cy="365125"/>
          </a:xfrm>
        </p:spPr>
        <p:txBody>
          <a:bodyPr/>
          <a:lstStyle/>
          <a:p>
            <a:fld id="{5709DE64-BED2-4487-B404-63453A86365D}"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0" y="228600"/>
            <a:ext cx="50292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hasCustomPrompt="1"/>
          </p:nvPr>
        </p:nvSpPr>
        <p:spPr>
          <a:xfrm>
            <a:off x="3657600" y="228600"/>
            <a:ext cx="5029200" cy="1143000"/>
          </a:xfrm>
        </p:spPr>
        <p:txBody>
          <a:bodyPr/>
          <a:lstStyle/>
          <a:p>
            <a:r>
              <a:rPr lang="en-US" dirty="0" smtClean="0"/>
              <a:t>CLICK TO EDIT MASTER TITLE STYLE</a:t>
            </a:r>
            <a:endParaRPr lang="en-US" dirty="0"/>
          </a:p>
        </p:txBody>
      </p:sp>
      <p:sp>
        <p:nvSpPr>
          <p:cNvPr id="11" name="Slide Number Placeholder 5"/>
          <p:cNvSpPr>
            <a:spLocks noGrp="1"/>
          </p:cNvSpPr>
          <p:nvPr>
            <p:ph type="sldNum" sz="quarter" idx="10"/>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4780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667000"/>
            <a:ext cx="3008313" cy="3459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05000" y="51054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905000" y="9175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05000" y="56721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8623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3622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b="1">
                <a:solidFill>
                  <a:srgbClr val="F2760E"/>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47800"/>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743200"/>
            <a:ext cx="8229600" cy="3382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219200"/>
            <a:ext cx="8229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47763"/>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4082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3200400"/>
            <a:ext cx="4040188" cy="29352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4082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200400"/>
            <a:ext cx="4041775" cy="2925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5"/>
          <p:cNvSpPr>
            <a:spLocks noGrp="1"/>
          </p:cNvSpPr>
          <p:nvPr>
            <p:ph type="sldNum" sz="quarter" idx="10"/>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0"/>
            <a:ext cx="8229600" cy="1143000"/>
          </a:xfrm>
        </p:spPr>
        <p:txBody>
          <a:bodyPr/>
          <a:lstStyle/>
          <a:p>
            <a:r>
              <a:rPr lang="en-US" dirty="0" smtClean="0"/>
              <a:t>CLICK TO EDIT MASTER TITLE STYLE</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287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667000"/>
            <a:ext cx="3008313" cy="3459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0"/>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jp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5.jp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6.jpg"/><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90" r:id="rId10"/>
    <p:sldLayoutId id="2147483691" r:id="rId11"/>
  </p:sldLayoutIdLst>
  <p:txStyles>
    <p:titleStyle>
      <a:lvl1pPr algn="l" defTabSz="914400" rtl="0" eaLnBrk="1" latinLnBrk="0" hangingPunct="1">
        <a:spcBef>
          <a:spcPct val="0"/>
        </a:spcBef>
        <a:buNone/>
        <a:defRPr sz="4000" b="1" kern="1200">
          <a:solidFill>
            <a:srgbClr val="F2760E"/>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b="1" kern="1200">
          <a:solidFill>
            <a:srgbClr val="2068BA"/>
          </a:solidFill>
          <a:latin typeface="+mn-lt"/>
          <a:ea typeface="+mn-ea"/>
          <a:cs typeface="+mn-cs"/>
        </a:defRPr>
      </a:lvl1pPr>
      <a:lvl2pPr marL="742950" indent="-285750" algn="l" defTabSz="914400" rtl="0" eaLnBrk="1" latinLnBrk="0" hangingPunct="1">
        <a:spcBef>
          <a:spcPct val="20000"/>
        </a:spcBef>
        <a:buClr>
          <a:srgbClr val="F2760E"/>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F2760E"/>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rgbClr val="F2760E"/>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F2760E"/>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5709DE64-BED2-4487-B404-63453A86365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spcBef>
          <a:spcPct val="0"/>
        </a:spcBef>
        <a:buNone/>
        <a:defRPr sz="4000" b="1" kern="1200">
          <a:solidFill>
            <a:srgbClr val="BAE3F7"/>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1pPr>
      <a:lvl2pPr marL="742950" indent="-285750" algn="l" defTabSz="914400" rtl="0" eaLnBrk="1" latinLnBrk="0" hangingPunct="1">
        <a:spcBef>
          <a:spcPct val="20000"/>
        </a:spcBef>
        <a:buClr>
          <a:srgbClr val="F2760E"/>
        </a:buClr>
        <a:buFont typeface="Arial"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Clr>
          <a:srgbClr val="F2760E"/>
        </a:buClr>
        <a:buFont typeface="Arial" pitchFamily="34" charset="0"/>
        <a:buChar char="•"/>
        <a:defRPr sz="1800" kern="1200">
          <a:solidFill>
            <a:schemeClr val="bg1"/>
          </a:solidFill>
          <a:latin typeface="+mn-lt"/>
          <a:ea typeface="+mn-ea"/>
          <a:cs typeface="+mn-cs"/>
        </a:defRPr>
      </a:lvl3pPr>
      <a:lvl4pPr marL="1600200" indent="-228600" algn="l" defTabSz="914400" rtl="0" eaLnBrk="1" latinLnBrk="0" hangingPunct="1">
        <a:spcBef>
          <a:spcPct val="20000"/>
        </a:spcBef>
        <a:buClr>
          <a:srgbClr val="F2760E"/>
        </a:buClr>
        <a:buFont typeface="Arial" pitchFamily="34" charset="0"/>
        <a:buChar char="–"/>
        <a:defRPr sz="1600" kern="1200">
          <a:solidFill>
            <a:schemeClr val="bg1"/>
          </a:solidFill>
          <a:latin typeface="+mn-lt"/>
          <a:ea typeface="+mn-ea"/>
          <a:cs typeface="+mn-cs"/>
        </a:defRPr>
      </a:lvl4pPr>
      <a:lvl5pPr marL="2057400" indent="-228600" algn="l" defTabSz="914400" rtl="0" eaLnBrk="1" latinLnBrk="0" hangingPunct="1">
        <a:spcBef>
          <a:spcPct val="20000"/>
        </a:spcBef>
        <a:buClr>
          <a:srgbClr val="F2760E"/>
        </a:buClr>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219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590800"/>
            <a:ext cx="8229600" cy="3535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ctr" defTabSz="914400" rtl="0" eaLnBrk="1" latinLnBrk="0" hangingPunct="1">
        <a:spcBef>
          <a:spcPct val="0"/>
        </a:spcBef>
        <a:buNone/>
        <a:defRPr sz="4000" b="1" kern="1200">
          <a:solidFill>
            <a:srgbClr val="F2760E"/>
          </a:solidFill>
          <a:latin typeface="+mj-lt"/>
          <a:ea typeface="+mj-ea"/>
          <a:cs typeface="+mj-cs"/>
        </a:defRPr>
      </a:lvl1pPr>
    </p:titleStyle>
    <p:bodyStyle>
      <a:lvl1pPr marL="342900" indent="-342900" algn="l" defTabSz="914400" rtl="0" eaLnBrk="1" latinLnBrk="0" hangingPunct="1">
        <a:spcBef>
          <a:spcPct val="20000"/>
        </a:spcBef>
        <a:buClr>
          <a:schemeClr val="bg1"/>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bg1"/>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bg1"/>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bg1"/>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bg1"/>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txStyles>
    <p:titleStyle>
      <a:lvl1pPr algn="ctr" defTabSz="914400" rtl="0" eaLnBrk="1" latinLnBrk="0" hangingPunct="1">
        <a:spcBef>
          <a:spcPct val="0"/>
        </a:spcBef>
        <a:buNone/>
        <a:defRPr sz="4400" b="1" kern="1200">
          <a:solidFill>
            <a:srgbClr val="F2760E"/>
          </a:solidFill>
          <a:latin typeface="+mj-lt"/>
          <a:ea typeface="+mj-ea"/>
          <a:cs typeface="+mj-cs"/>
        </a:defRPr>
      </a:lvl1pPr>
    </p:titleStyle>
    <p:bodyStyle>
      <a:lvl1pPr marL="342900" indent="-342900" algn="l" defTabSz="914400" rtl="0" eaLnBrk="1" latinLnBrk="0" hangingPunct="1">
        <a:spcBef>
          <a:spcPct val="20000"/>
        </a:spcBef>
        <a:buClr>
          <a:srgbClr val="4A5F70"/>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4A5F70"/>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4A5F70"/>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rgbClr val="4A5F70"/>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4A5F70"/>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mailto:students@ashp.org" TargetMode="External"/><Relationship Id="rId5" Type="http://schemas.openxmlformats.org/officeDocument/2006/relationships/hyperlink" Target="http://www.ashp.org/" TargetMode="Externa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a:t>Introduction </a:t>
            </a:r>
            <a:r>
              <a:rPr lang="en-US" dirty="0" smtClean="0"/>
              <a:t>to </a:t>
            </a:r>
            <a:br>
              <a:rPr lang="en-US" dirty="0" smtClean="0"/>
            </a:br>
            <a:r>
              <a:rPr lang="en-US" dirty="0" smtClean="0"/>
              <a:t>Careers in Acute </a:t>
            </a:r>
            <a:r>
              <a:rPr lang="en-US" dirty="0"/>
              <a:t>and A</a:t>
            </a:r>
            <a:r>
              <a:rPr lang="en-US" dirty="0" smtClean="0"/>
              <a:t>mbulatory Settings</a:t>
            </a:r>
            <a:endParaRPr lang="en-US" dirty="0"/>
          </a:p>
        </p:txBody>
      </p:sp>
      <p:sp>
        <p:nvSpPr>
          <p:cNvPr id="13315" name="Subtitle 2"/>
          <p:cNvSpPr>
            <a:spLocks noGrp="1"/>
          </p:cNvSpPr>
          <p:nvPr>
            <p:ph type="subTitle" idx="1"/>
          </p:nvPr>
        </p:nvSpPr>
        <p:spPr>
          <a:xfrm>
            <a:off x="1371600" y="3352800"/>
            <a:ext cx="6400800" cy="1295400"/>
          </a:xfrm>
        </p:spPr>
        <p:txBody>
          <a:bodyPr/>
          <a:lstStyle/>
          <a:p>
            <a:pPr eaLnBrk="1" hangingPunct="1"/>
            <a:endParaRPr lang="en-US" altLang="en-US" dirty="0" smtClean="0"/>
          </a:p>
        </p:txBody>
      </p:sp>
    </p:spTree>
    <p:extLst>
      <p:ext uri="{BB962C8B-B14F-4D97-AF65-F5344CB8AC3E}">
        <p14:creationId xmlns:p14="http://schemas.microsoft.com/office/powerpoint/2010/main" val="1599824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z="3400" smtClean="0"/>
              <a:t>Post-Graduate Training Opportunities</a:t>
            </a:r>
          </a:p>
        </p:txBody>
      </p:sp>
      <p:sp>
        <p:nvSpPr>
          <p:cNvPr id="22531" name="Rectangle 3"/>
          <p:cNvSpPr>
            <a:spLocks noGrp="1" noChangeArrowheads="1"/>
          </p:cNvSpPr>
          <p:nvPr>
            <p:ph type="body" sz="half" idx="1"/>
          </p:nvPr>
        </p:nvSpPr>
        <p:spPr>
          <a:xfrm>
            <a:off x="533400" y="1600200"/>
            <a:ext cx="4114800" cy="4876800"/>
          </a:xfrm>
        </p:spPr>
        <p:txBody>
          <a:bodyPr/>
          <a:lstStyle/>
          <a:p>
            <a:pPr eaLnBrk="1" hangingPunct="1">
              <a:buFontTx/>
              <a:buNone/>
            </a:pPr>
            <a:r>
              <a:rPr lang="en-US" altLang="en-US" sz="3200" smtClean="0"/>
              <a:t>Residencies</a:t>
            </a:r>
          </a:p>
          <a:p>
            <a:pPr lvl="1" eaLnBrk="1" hangingPunct="1"/>
            <a:r>
              <a:rPr lang="en-US" altLang="en-US" sz="2400" smtClean="0"/>
              <a:t>PGY-1</a:t>
            </a:r>
          </a:p>
          <a:p>
            <a:pPr lvl="1" eaLnBrk="1" hangingPunct="1"/>
            <a:r>
              <a:rPr lang="en-US" altLang="en-US" sz="2400" smtClean="0"/>
              <a:t>PGY-2</a:t>
            </a:r>
          </a:p>
          <a:p>
            <a:pPr lvl="1" eaLnBrk="1" hangingPunct="1"/>
            <a:endParaRPr lang="en-US" altLang="en-US" sz="1600" smtClean="0"/>
          </a:p>
          <a:p>
            <a:pPr lvl="1" eaLnBrk="1" hangingPunct="1"/>
            <a:endParaRPr lang="en-US" altLang="en-US" sz="2800" smtClean="0"/>
          </a:p>
          <a:p>
            <a:pPr eaLnBrk="1" hangingPunct="1">
              <a:buFontTx/>
              <a:buNone/>
            </a:pPr>
            <a:r>
              <a:rPr lang="en-US" altLang="en-US" sz="3200" smtClean="0"/>
              <a:t>Fellowships</a:t>
            </a:r>
          </a:p>
          <a:p>
            <a:pPr lvl="1" eaLnBrk="1" hangingPunct="1"/>
            <a:r>
              <a:rPr lang="en-US" altLang="en-US" sz="2400" smtClean="0"/>
              <a:t>Industry</a:t>
            </a:r>
          </a:p>
          <a:p>
            <a:pPr lvl="1" eaLnBrk="1" hangingPunct="1"/>
            <a:r>
              <a:rPr lang="en-US" altLang="en-US" sz="2400" smtClean="0"/>
              <a:t>Research</a:t>
            </a:r>
          </a:p>
        </p:txBody>
      </p:sp>
      <p:sp>
        <p:nvSpPr>
          <p:cNvPr id="22532" name="Content Placeholder 4"/>
          <p:cNvSpPr>
            <a:spLocks noGrp="1"/>
          </p:cNvSpPr>
          <p:nvPr>
            <p:ph sz="half" idx="2"/>
          </p:nvPr>
        </p:nvSpPr>
        <p:spPr>
          <a:xfrm>
            <a:off x="4648200" y="1600200"/>
            <a:ext cx="4267200" cy="4114800"/>
          </a:xfrm>
        </p:spPr>
        <p:txBody>
          <a:bodyPr/>
          <a:lstStyle/>
          <a:p>
            <a:pPr eaLnBrk="1" hangingPunct="1">
              <a:buFontTx/>
              <a:buNone/>
            </a:pPr>
            <a:r>
              <a:rPr lang="en-US" altLang="en-US" sz="3200" dirty="0" smtClean="0"/>
              <a:t>Master’s Programs </a:t>
            </a:r>
          </a:p>
          <a:p>
            <a:pPr lvl="1" eaLnBrk="1" hangingPunct="1"/>
            <a:r>
              <a:rPr lang="en-US" altLang="en-US" sz="2400" dirty="0" smtClean="0"/>
              <a:t>Business Administration</a:t>
            </a:r>
          </a:p>
          <a:p>
            <a:pPr lvl="1" eaLnBrk="1" hangingPunct="1"/>
            <a:r>
              <a:rPr lang="en-US" altLang="en-US" sz="2400" dirty="0" smtClean="0"/>
              <a:t>Hospital Administration </a:t>
            </a:r>
          </a:p>
          <a:p>
            <a:pPr lvl="1" eaLnBrk="1" hangingPunct="1"/>
            <a:r>
              <a:rPr lang="en-US" altLang="en-US" sz="2400" dirty="0" smtClean="0"/>
              <a:t>Public Health</a:t>
            </a:r>
          </a:p>
          <a:p>
            <a:pPr lvl="1" eaLnBrk="1" hangingPunct="1"/>
            <a:endParaRPr lang="en-US" altLang="en-US" dirty="0" smtClean="0"/>
          </a:p>
          <a:p>
            <a:pPr eaLnBrk="1" hangingPunct="1">
              <a:buFontTx/>
              <a:buNone/>
            </a:pPr>
            <a:r>
              <a:rPr lang="en-US" altLang="en-US" sz="3200" dirty="0" smtClean="0"/>
              <a:t>Doctoral Programs</a:t>
            </a:r>
          </a:p>
          <a:p>
            <a:pPr lvl="1" eaLnBrk="1" hangingPunct="1"/>
            <a:r>
              <a:rPr lang="en-US" altLang="en-US" sz="2400" dirty="0" smtClean="0"/>
              <a:t>Ph.D.</a:t>
            </a:r>
          </a:p>
        </p:txBody>
      </p:sp>
    </p:spTree>
    <p:extLst>
      <p:ext uri="{BB962C8B-B14F-4D97-AF65-F5344CB8AC3E}">
        <p14:creationId xmlns:p14="http://schemas.microsoft.com/office/powerpoint/2010/main" val="270423326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z="3400" smtClean="0"/>
              <a:t>Job Outlook</a:t>
            </a:r>
          </a:p>
        </p:txBody>
      </p:sp>
      <p:sp>
        <p:nvSpPr>
          <p:cNvPr id="23555" name="Rectangle 3"/>
          <p:cNvSpPr>
            <a:spLocks noGrp="1" noChangeArrowheads="1"/>
          </p:cNvSpPr>
          <p:nvPr>
            <p:ph idx="1"/>
          </p:nvPr>
        </p:nvSpPr>
        <p:spPr>
          <a:xfrm>
            <a:off x="457200" y="1676400"/>
            <a:ext cx="7772400" cy="4114800"/>
          </a:xfrm>
        </p:spPr>
        <p:txBody>
          <a:bodyPr/>
          <a:lstStyle/>
          <a:p>
            <a:pPr eaLnBrk="1" hangingPunct="1"/>
            <a:r>
              <a:rPr lang="en-US" altLang="en-US" smtClean="0"/>
              <a:t>Expanding roles and evidence-based medicine</a:t>
            </a:r>
          </a:p>
          <a:p>
            <a:pPr eaLnBrk="1" hangingPunct="1"/>
            <a:r>
              <a:rPr lang="en-US" altLang="en-US" smtClean="0"/>
              <a:t>Multidisciplinary approach to patient care </a:t>
            </a:r>
          </a:p>
          <a:p>
            <a:pPr eaLnBrk="1" hangingPunct="1"/>
            <a:r>
              <a:rPr lang="en-US" altLang="en-US" smtClean="0"/>
              <a:t>Unique practice opportunities</a:t>
            </a:r>
          </a:p>
          <a:p>
            <a:pPr lvl="1" eaLnBrk="1" hangingPunct="1"/>
            <a:r>
              <a:rPr lang="en-US" altLang="en-US" smtClean="0"/>
              <a:t>Specialization</a:t>
            </a:r>
          </a:p>
          <a:p>
            <a:pPr lvl="1" eaLnBrk="1" hangingPunct="1"/>
            <a:r>
              <a:rPr lang="en-US" altLang="en-US" smtClean="0"/>
              <a:t>Advancement</a:t>
            </a:r>
          </a:p>
          <a:p>
            <a:pPr eaLnBrk="1" hangingPunct="1"/>
            <a:r>
              <a:rPr lang="en-US" altLang="en-US" smtClean="0"/>
              <a:t>Well-rounded career</a:t>
            </a:r>
          </a:p>
          <a:p>
            <a:pPr eaLnBrk="1" hangingPunct="1"/>
            <a:r>
              <a:rPr lang="en-US" altLang="en-US" smtClean="0"/>
              <a:t>Job fulfillment and satisfaction</a:t>
            </a:r>
          </a:p>
          <a:p>
            <a:pPr eaLnBrk="1" hangingPunct="1"/>
            <a:r>
              <a:rPr lang="en-US" altLang="en-US" smtClean="0"/>
              <a:t>Great earning potential</a:t>
            </a:r>
          </a:p>
          <a:p>
            <a:pPr eaLnBrk="1" hangingPunct="1"/>
            <a:endParaRPr lang="en-US" altLang="en-US" smtClean="0"/>
          </a:p>
        </p:txBody>
      </p:sp>
    </p:spTree>
    <p:extLst>
      <p:ext uri="{BB962C8B-B14F-4D97-AF65-F5344CB8AC3E}">
        <p14:creationId xmlns:p14="http://schemas.microsoft.com/office/powerpoint/2010/main" val="175827627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685800" y="1600200"/>
            <a:ext cx="7772400" cy="4114800"/>
          </a:xfrm>
        </p:spPr>
        <p:txBody>
          <a:bodyPr>
            <a:noAutofit/>
          </a:bodyPr>
          <a:lstStyle/>
          <a:p>
            <a:pPr algn="ctr" eaLnBrk="1" hangingPunct="1">
              <a:spcBef>
                <a:spcPts val="500"/>
              </a:spcBef>
              <a:spcAft>
                <a:spcPts val="500"/>
              </a:spcAft>
              <a:buFontTx/>
              <a:buNone/>
            </a:pPr>
            <a:endParaRPr lang="en-US" altLang="en-US" sz="3200" dirty="0" smtClean="0"/>
          </a:p>
          <a:p>
            <a:pPr algn="ctr">
              <a:spcBef>
                <a:spcPts val="500"/>
              </a:spcBef>
              <a:spcAft>
                <a:spcPts val="500"/>
              </a:spcAft>
              <a:buNone/>
            </a:pPr>
            <a:r>
              <a:rPr lang="en-US" altLang="en-US" sz="3200" dirty="0"/>
              <a:t>Careers in </a:t>
            </a:r>
            <a:r>
              <a:rPr lang="en-US" altLang="en-US" sz="3200" dirty="0" smtClean="0"/>
              <a:t>acute </a:t>
            </a:r>
            <a:r>
              <a:rPr lang="en-US" altLang="en-US" sz="3200" dirty="0"/>
              <a:t>and </a:t>
            </a:r>
            <a:r>
              <a:rPr lang="en-US" altLang="en-US" sz="3200" dirty="0" smtClean="0"/>
              <a:t>ambulatory settings encompass many practice settings and specializations allowing for a collaborative approach to medication management with direct patient care. </a:t>
            </a:r>
          </a:p>
        </p:txBody>
      </p:sp>
    </p:spTree>
    <p:extLst>
      <p:ext uri="{BB962C8B-B14F-4D97-AF65-F5344CB8AC3E}">
        <p14:creationId xmlns:p14="http://schemas.microsoft.com/office/powerpoint/2010/main" val="1318560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0" y="1905000"/>
            <a:ext cx="9144000" cy="349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5000"/>
              <a:buBlip>
                <a:blip r:embed="rId3"/>
              </a:buBlip>
              <a:defRPr sz="2400">
                <a:solidFill>
                  <a:schemeClr val="tx1"/>
                </a:solidFill>
                <a:latin typeface="Calibri" pitchFamily="34" charset="0"/>
              </a:defRPr>
            </a:lvl1pPr>
            <a:lvl2pPr marL="742950" indent="-285750">
              <a:spcBef>
                <a:spcPct val="20000"/>
              </a:spcBef>
              <a:buClr>
                <a:srgbClr val="A2252A"/>
              </a:buClr>
              <a:buSzPct val="85000"/>
              <a:buFont typeface="Wingdings" pitchFamily="2" charset="2"/>
              <a:buChar char="v"/>
              <a:defRPr>
                <a:solidFill>
                  <a:schemeClr val="tx1"/>
                </a:solidFill>
                <a:latin typeface="Calibri" pitchFamily="34" charset="0"/>
              </a:defRPr>
            </a:lvl2pPr>
            <a:lvl3pPr marL="1143000" indent="-228600">
              <a:spcBef>
                <a:spcPct val="20000"/>
              </a:spcBef>
              <a:buSzPct val="80000"/>
              <a:buBlip>
                <a:blip r:embed="rId4"/>
              </a:buBlip>
              <a:defRPr>
                <a:solidFill>
                  <a:schemeClr val="tx1"/>
                </a:solidFill>
                <a:latin typeface="Calibri" pitchFamily="34" charset="0"/>
              </a:defRPr>
            </a:lvl3pPr>
            <a:lvl4pPr marL="1600200" indent="-228600">
              <a:spcBef>
                <a:spcPct val="20000"/>
              </a:spcBef>
              <a:buClr>
                <a:srgbClr val="A2252A"/>
              </a:buClr>
              <a:buSzPct val="70000"/>
              <a:buFont typeface="Wingdings" pitchFamily="2" charset="2"/>
              <a:buChar char="Ø"/>
              <a:defRPr sz="1400">
                <a:solidFill>
                  <a:schemeClr val="tx1"/>
                </a:solidFill>
                <a:latin typeface="Calibri" pitchFamily="34" charset="0"/>
              </a:defRPr>
            </a:lvl4pPr>
            <a:lvl5pPr marL="2057400" indent="-228600">
              <a:spcBef>
                <a:spcPct val="20000"/>
              </a:spcBef>
              <a:buClr>
                <a:srgbClr val="A2252A"/>
              </a:buClr>
              <a:buChar char="•"/>
              <a:defRPr sz="1200">
                <a:solidFill>
                  <a:schemeClr val="tx1"/>
                </a:solidFill>
                <a:latin typeface="Calibri" pitchFamily="34" charset="0"/>
              </a:defRPr>
            </a:lvl5pPr>
            <a:lvl6pPr marL="2514600" indent="-228600" eaLnBrk="0" fontAlgn="base" hangingPunct="0">
              <a:spcBef>
                <a:spcPct val="20000"/>
              </a:spcBef>
              <a:spcAft>
                <a:spcPct val="0"/>
              </a:spcAft>
              <a:buClr>
                <a:srgbClr val="A2252A"/>
              </a:buClr>
              <a:buChar char="•"/>
              <a:defRPr sz="1200">
                <a:solidFill>
                  <a:schemeClr val="tx1"/>
                </a:solidFill>
                <a:latin typeface="Calibri" pitchFamily="34" charset="0"/>
              </a:defRPr>
            </a:lvl6pPr>
            <a:lvl7pPr marL="2971800" indent="-228600" eaLnBrk="0" fontAlgn="base" hangingPunct="0">
              <a:spcBef>
                <a:spcPct val="20000"/>
              </a:spcBef>
              <a:spcAft>
                <a:spcPct val="0"/>
              </a:spcAft>
              <a:buClr>
                <a:srgbClr val="A2252A"/>
              </a:buClr>
              <a:buChar char="•"/>
              <a:defRPr sz="1200">
                <a:solidFill>
                  <a:schemeClr val="tx1"/>
                </a:solidFill>
                <a:latin typeface="Calibri" pitchFamily="34" charset="0"/>
              </a:defRPr>
            </a:lvl7pPr>
            <a:lvl8pPr marL="3429000" indent="-228600" eaLnBrk="0" fontAlgn="base" hangingPunct="0">
              <a:spcBef>
                <a:spcPct val="20000"/>
              </a:spcBef>
              <a:spcAft>
                <a:spcPct val="0"/>
              </a:spcAft>
              <a:buClr>
                <a:srgbClr val="A2252A"/>
              </a:buClr>
              <a:buChar char="•"/>
              <a:defRPr sz="1200">
                <a:solidFill>
                  <a:schemeClr val="tx1"/>
                </a:solidFill>
                <a:latin typeface="Calibri" pitchFamily="34" charset="0"/>
              </a:defRPr>
            </a:lvl8pPr>
            <a:lvl9pPr marL="3886200" indent="-228600" eaLnBrk="0" fontAlgn="base" hangingPunct="0">
              <a:spcBef>
                <a:spcPct val="20000"/>
              </a:spcBef>
              <a:spcAft>
                <a:spcPct val="0"/>
              </a:spcAft>
              <a:buClr>
                <a:srgbClr val="A2252A"/>
              </a:buClr>
              <a:buChar char="•"/>
              <a:defRPr sz="1200">
                <a:solidFill>
                  <a:schemeClr val="tx1"/>
                </a:solidFill>
                <a:latin typeface="Calibri" pitchFamily="34" charset="0"/>
              </a:defRPr>
            </a:lvl9pPr>
          </a:lstStyle>
          <a:p>
            <a:pPr algn="ctr">
              <a:spcBef>
                <a:spcPts val="500"/>
              </a:spcBef>
              <a:spcAft>
                <a:spcPts val="500"/>
              </a:spcAft>
              <a:buSzTx/>
              <a:buFontTx/>
              <a:buNone/>
            </a:pPr>
            <a:r>
              <a:rPr lang="en-US" altLang="en-US" sz="2800" dirty="0"/>
              <a:t>For more information </a:t>
            </a:r>
            <a:r>
              <a:rPr lang="en-US" altLang="en-US" sz="2800" dirty="0" smtClean="0"/>
              <a:t>visit</a:t>
            </a:r>
            <a:r>
              <a:rPr lang="en-US" altLang="en-US" sz="2800" dirty="0"/>
              <a:t>:</a:t>
            </a:r>
          </a:p>
          <a:p>
            <a:pPr algn="ctr">
              <a:spcBef>
                <a:spcPts val="500"/>
              </a:spcBef>
              <a:spcAft>
                <a:spcPts val="500"/>
              </a:spcAft>
              <a:buSzTx/>
              <a:buFontTx/>
              <a:buNone/>
            </a:pPr>
            <a:r>
              <a:rPr lang="en-US" altLang="en-US" sz="6000" b="1" dirty="0" smtClean="0">
                <a:solidFill>
                  <a:srgbClr val="FF9900"/>
                </a:solidFill>
                <a:hlinkClick r:id="rId5"/>
              </a:rPr>
              <a:t>www.ashp.org</a:t>
            </a:r>
            <a:endParaRPr lang="en-US" altLang="en-US" sz="6000" b="1" dirty="0" smtClean="0">
              <a:solidFill>
                <a:srgbClr val="FF9900"/>
              </a:solidFill>
            </a:endParaRPr>
          </a:p>
          <a:p>
            <a:pPr algn="ctr">
              <a:spcBef>
                <a:spcPts val="500"/>
              </a:spcBef>
              <a:spcAft>
                <a:spcPts val="500"/>
              </a:spcAft>
              <a:buSzTx/>
              <a:buFontTx/>
              <a:buNone/>
            </a:pPr>
            <a:endParaRPr lang="en-US" altLang="en-US" sz="2000" dirty="0" smtClean="0"/>
          </a:p>
          <a:p>
            <a:pPr algn="ctr">
              <a:spcBef>
                <a:spcPts val="500"/>
              </a:spcBef>
              <a:spcAft>
                <a:spcPts val="500"/>
              </a:spcAft>
              <a:buSzTx/>
              <a:buFontTx/>
              <a:buNone/>
            </a:pPr>
            <a:r>
              <a:rPr lang="en-US" altLang="en-US" sz="2800" dirty="0" smtClean="0"/>
              <a:t>Email: </a:t>
            </a:r>
            <a:br>
              <a:rPr lang="en-US" altLang="en-US" sz="2800" dirty="0" smtClean="0"/>
            </a:br>
            <a:r>
              <a:rPr lang="en-US" altLang="en-US" sz="6000" b="1" dirty="0" smtClean="0">
                <a:solidFill>
                  <a:srgbClr val="FF9900"/>
                </a:solidFill>
                <a:hlinkClick r:id="rId6"/>
              </a:rPr>
              <a:t>students@ashp.org</a:t>
            </a:r>
            <a:r>
              <a:rPr lang="en-US" altLang="en-US" sz="6000" b="1" dirty="0" smtClean="0">
                <a:solidFill>
                  <a:srgbClr val="FF9900"/>
                </a:solidFill>
              </a:rPr>
              <a:t> </a:t>
            </a:r>
            <a:endParaRPr lang="en-US" altLang="en-US" sz="6000" dirty="0">
              <a:solidFill>
                <a:srgbClr val="FF9900"/>
              </a:solidFill>
            </a:endParaRPr>
          </a:p>
        </p:txBody>
      </p:sp>
      <p:sp>
        <p:nvSpPr>
          <p:cNvPr id="25604" name="Title 5"/>
          <p:cNvSpPr>
            <a:spLocks noGrp="1"/>
          </p:cNvSpPr>
          <p:nvPr>
            <p:ph type="title"/>
          </p:nvPr>
        </p:nvSpPr>
        <p:spPr/>
        <p:txBody>
          <a:bodyPr/>
          <a:lstStyle/>
          <a:p>
            <a:pPr eaLnBrk="1" hangingPunct="1"/>
            <a:endParaRPr lang="en-US" altLang="en-US" smtClean="0"/>
          </a:p>
        </p:txBody>
      </p:sp>
    </p:spTree>
    <p:extLst>
      <p:ext uri="{BB962C8B-B14F-4D97-AF65-F5344CB8AC3E}">
        <p14:creationId xmlns:p14="http://schemas.microsoft.com/office/powerpoint/2010/main" val="320044431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z="3400" u="sng" dirty="0" smtClean="0"/>
              <a:t>Who</a:t>
            </a:r>
            <a:r>
              <a:rPr lang="en-US" altLang="en-US" sz="3400" dirty="0" smtClean="0"/>
              <a:t> are </a:t>
            </a:r>
            <a:r>
              <a:rPr lang="en-US" altLang="en-US" sz="3400" dirty="0"/>
              <a:t>Pharmacists in </a:t>
            </a:r>
            <a:r>
              <a:rPr lang="en-US" altLang="en-US" sz="3400" dirty="0" smtClean="0"/>
              <a:t>Acute </a:t>
            </a:r>
            <a:r>
              <a:rPr lang="en-US" altLang="en-US" sz="3400" dirty="0"/>
              <a:t>and </a:t>
            </a:r>
            <a:r>
              <a:rPr lang="en-US" altLang="en-US" sz="3400" dirty="0" smtClean="0"/>
              <a:t>Ambulatory Settings</a:t>
            </a:r>
            <a:r>
              <a:rPr lang="en-US" altLang="en-US" sz="3400" dirty="0"/>
              <a:t>?</a:t>
            </a:r>
            <a:endParaRPr lang="en-US" altLang="en-US" sz="3400" dirty="0" smtClean="0"/>
          </a:p>
        </p:txBody>
      </p:sp>
      <p:sp>
        <p:nvSpPr>
          <p:cNvPr id="14339" name="Rectangle 3"/>
          <p:cNvSpPr>
            <a:spLocks noGrp="1" noChangeArrowheads="1"/>
          </p:cNvSpPr>
          <p:nvPr>
            <p:ph idx="1"/>
          </p:nvPr>
        </p:nvSpPr>
        <p:spPr>
          <a:xfrm>
            <a:off x="609600" y="1524000"/>
            <a:ext cx="7772400" cy="4114800"/>
          </a:xfrm>
        </p:spPr>
        <p:txBody>
          <a:bodyPr/>
          <a:lstStyle/>
          <a:p>
            <a:pPr eaLnBrk="1" hangingPunct="1"/>
            <a:r>
              <a:rPr lang="en-US" altLang="en-US" dirty="0" smtClean="0"/>
              <a:t>Education and Training</a:t>
            </a:r>
          </a:p>
          <a:p>
            <a:pPr lvl="1" eaLnBrk="1" hangingPunct="1"/>
            <a:r>
              <a:rPr lang="en-US" altLang="en-US" dirty="0" smtClean="0"/>
              <a:t>B.S. or Pharm.D.</a:t>
            </a:r>
          </a:p>
          <a:p>
            <a:pPr lvl="1" eaLnBrk="1" hangingPunct="1"/>
            <a:r>
              <a:rPr lang="en-US" altLang="en-US" dirty="0" smtClean="0"/>
              <a:t>Post-Graduate (Residency, Fellowship)</a:t>
            </a:r>
          </a:p>
          <a:p>
            <a:pPr lvl="2" eaLnBrk="1" hangingPunct="1">
              <a:buFontTx/>
              <a:buNone/>
            </a:pPr>
            <a:r>
              <a:rPr lang="en-US" altLang="en-US" dirty="0" smtClean="0"/>
              <a:t>		</a:t>
            </a:r>
          </a:p>
          <a:p>
            <a:pPr eaLnBrk="1" hangingPunct="1"/>
            <a:r>
              <a:rPr lang="en-US" altLang="en-US" dirty="0" smtClean="0"/>
              <a:t>Licensure</a:t>
            </a:r>
          </a:p>
          <a:p>
            <a:pPr lvl="1" eaLnBrk="1" hangingPunct="1"/>
            <a:r>
              <a:rPr lang="en-US" altLang="en-US" dirty="0" smtClean="0"/>
              <a:t>NAPLEX + MPJE</a:t>
            </a:r>
          </a:p>
          <a:p>
            <a:pPr lvl="1" eaLnBrk="1" hangingPunct="1"/>
            <a:r>
              <a:rPr lang="en-US" altLang="en-US" dirty="0" smtClean="0"/>
              <a:t>Registered Pharmacist (</a:t>
            </a:r>
            <a:r>
              <a:rPr lang="en-US" altLang="en-US" dirty="0" err="1" smtClean="0"/>
              <a:t>R.Ph</a:t>
            </a:r>
            <a:r>
              <a:rPr lang="en-US" altLang="en-US" dirty="0" smtClean="0"/>
              <a:t>)</a:t>
            </a:r>
          </a:p>
          <a:p>
            <a:pPr lvl="1" eaLnBrk="1" hangingPunct="1"/>
            <a:endParaRPr lang="en-US" altLang="en-US" dirty="0" smtClean="0">
              <a:solidFill>
                <a:srgbClr val="FF0000"/>
              </a:solidFill>
            </a:endParaRPr>
          </a:p>
          <a:p>
            <a:pPr algn="ctr" eaLnBrk="1" hangingPunct="1">
              <a:buFontTx/>
              <a:buNone/>
            </a:pPr>
            <a:r>
              <a:rPr lang="en-US" altLang="en-US" dirty="0" smtClean="0"/>
              <a:t>Regarded as Medication Experts</a:t>
            </a:r>
          </a:p>
        </p:txBody>
      </p:sp>
      <p:pic>
        <p:nvPicPr>
          <p:cNvPr id="14340" name="Picture 8" descr="MPj04410460000[1]"/>
          <p:cNvPicPr>
            <a:picLocks noChangeAspect="1" noChangeArrowheads="1"/>
          </p:cNvPicPr>
          <p:nvPr/>
        </p:nvPicPr>
        <p:blipFill>
          <a:blip r:embed="rId3">
            <a:extLst>
              <a:ext uri="{28A0092B-C50C-407E-A947-70E740481C1C}">
                <a14:useLocalDpi xmlns:a14="http://schemas.microsoft.com/office/drawing/2010/main" val="0"/>
              </a:ext>
            </a:extLst>
          </a:blip>
          <a:srcRect r="34666"/>
          <a:stretch>
            <a:fillRect/>
          </a:stretch>
        </p:blipFill>
        <p:spPr bwMode="auto">
          <a:xfrm>
            <a:off x="6400800" y="2057400"/>
            <a:ext cx="194151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57586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 y="457200"/>
            <a:ext cx="8534400" cy="1143000"/>
          </a:xfrm>
        </p:spPr>
        <p:txBody>
          <a:bodyPr/>
          <a:lstStyle/>
          <a:p>
            <a:r>
              <a:rPr lang="en-US" altLang="en-US" sz="3400" u="sng" dirty="0" smtClean="0"/>
              <a:t>Where</a:t>
            </a:r>
            <a:r>
              <a:rPr lang="en-US" altLang="en-US" sz="3400" dirty="0" smtClean="0"/>
              <a:t> </a:t>
            </a:r>
            <a:r>
              <a:rPr lang="en-US" altLang="en-US" sz="3400" dirty="0" smtClean="0"/>
              <a:t>Do </a:t>
            </a:r>
            <a:r>
              <a:rPr lang="en-US" altLang="en-US" sz="3400" dirty="0"/>
              <a:t>T</a:t>
            </a:r>
            <a:r>
              <a:rPr lang="en-US" altLang="en-US" sz="3400" dirty="0" smtClean="0"/>
              <a:t>hey Practice</a:t>
            </a:r>
            <a:r>
              <a:rPr lang="en-US" altLang="en-US" sz="3400" dirty="0" smtClean="0"/>
              <a:t>?</a:t>
            </a:r>
          </a:p>
        </p:txBody>
      </p:sp>
      <p:sp>
        <p:nvSpPr>
          <p:cNvPr id="15363" name="Rectangle 3"/>
          <p:cNvSpPr>
            <a:spLocks noGrp="1" noChangeArrowheads="1"/>
          </p:cNvSpPr>
          <p:nvPr>
            <p:ph type="body" sz="half" idx="1"/>
          </p:nvPr>
        </p:nvSpPr>
        <p:spPr>
          <a:xfrm>
            <a:off x="457200" y="1981200"/>
            <a:ext cx="7467600" cy="4114800"/>
          </a:xfrm>
        </p:spPr>
        <p:txBody>
          <a:bodyPr/>
          <a:lstStyle/>
          <a:p>
            <a:pPr eaLnBrk="1" hangingPunct="1"/>
            <a:r>
              <a:rPr lang="en-US" altLang="en-US" dirty="0" smtClean="0"/>
              <a:t>Hospitals </a:t>
            </a:r>
          </a:p>
          <a:p>
            <a:pPr eaLnBrk="1" hangingPunct="1"/>
            <a:r>
              <a:rPr lang="en-US" altLang="en-US" dirty="0" smtClean="0"/>
              <a:t>Ambulatory Care Clinics </a:t>
            </a:r>
          </a:p>
          <a:p>
            <a:pPr eaLnBrk="1" hangingPunct="1"/>
            <a:r>
              <a:rPr lang="en-US" altLang="en-US" dirty="0" smtClean="0"/>
              <a:t>Home Care </a:t>
            </a:r>
          </a:p>
          <a:p>
            <a:pPr eaLnBrk="1" hangingPunct="1"/>
            <a:r>
              <a:rPr lang="en-US" altLang="en-US" dirty="0" smtClean="0"/>
              <a:t>Long-Term Care Facilities</a:t>
            </a:r>
          </a:p>
          <a:p>
            <a:pPr eaLnBrk="1" hangingPunct="1"/>
            <a:r>
              <a:rPr lang="en-US" altLang="en-US" dirty="0" smtClean="0"/>
              <a:t>Health Maintenance Organizations</a:t>
            </a:r>
          </a:p>
          <a:p>
            <a:pPr eaLnBrk="1" hangingPunct="1"/>
            <a:r>
              <a:rPr lang="en-US" altLang="en-US" dirty="0" smtClean="0"/>
              <a:t>Universities and Academic Health Centers</a:t>
            </a:r>
          </a:p>
          <a:p>
            <a:pPr eaLnBrk="1" hangingPunct="1"/>
            <a:r>
              <a:rPr lang="en-US" altLang="en-US" dirty="0" smtClean="0"/>
              <a:t>Government and Uniformed Services</a:t>
            </a:r>
          </a:p>
          <a:p>
            <a:pPr eaLnBrk="1" hangingPunct="1"/>
            <a:r>
              <a:rPr lang="en-US" altLang="en-US" dirty="0" smtClean="0"/>
              <a:t>Other components of the health-system</a:t>
            </a:r>
          </a:p>
        </p:txBody>
      </p:sp>
      <p:sp>
        <p:nvSpPr>
          <p:cNvPr id="2" name="Content Placeholder 1"/>
          <p:cNvSpPr>
            <a:spLocks noGrp="1"/>
          </p:cNvSpPr>
          <p:nvPr>
            <p:ph sz="half" idx="2"/>
          </p:nvPr>
        </p:nvSpPr>
        <p:spPr/>
        <p:txBody>
          <a:bodyPr/>
          <a:lstStyle/>
          <a:p>
            <a:endParaRPr lang="en-US"/>
          </a:p>
        </p:txBody>
      </p:sp>
    </p:spTree>
    <p:extLst>
      <p:ext uri="{BB962C8B-B14F-4D97-AF65-F5344CB8AC3E}">
        <p14:creationId xmlns:p14="http://schemas.microsoft.com/office/powerpoint/2010/main" val="1207334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en-US" altLang="en-US" smtClean="0"/>
              <a:t>What do Pharmacists in Acute and Ambulatory Settings Do?</a:t>
            </a:r>
            <a:endParaRPr lang="en-US" altLang="en-US" dirty="0" smtClean="0"/>
          </a:p>
        </p:txBody>
      </p:sp>
      <p:sp>
        <p:nvSpPr>
          <p:cNvPr id="16387" name="Rectangle 3"/>
          <p:cNvSpPr>
            <a:spLocks noGrp="1" noChangeArrowheads="1"/>
          </p:cNvSpPr>
          <p:nvPr>
            <p:ph idx="1"/>
          </p:nvPr>
        </p:nvSpPr>
        <p:spPr/>
        <p:txBody>
          <a:bodyPr>
            <a:normAutofit/>
          </a:bodyPr>
          <a:lstStyle/>
          <a:p>
            <a:pPr lvl="1"/>
            <a:r>
              <a:rPr lang="en-US" altLang="en-US" sz="2400" dirty="0" smtClean="0"/>
              <a:t>Recommend safe and effective therapy</a:t>
            </a:r>
          </a:p>
          <a:p>
            <a:pPr lvl="1"/>
            <a:r>
              <a:rPr lang="en-US" altLang="en-US" sz="2400" dirty="0" smtClean="0"/>
              <a:t>Assist in the management and prevention of medication errors</a:t>
            </a:r>
          </a:p>
          <a:p>
            <a:pPr lvl="1"/>
            <a:r>
              <a:rPr lang="en-US" altLang="en-US" sz="2400" dirty="0" smtClean="0"/>
              <a:t>Advise physicians and other health care practitioners</a:t>
            </a:r>
          </a:p>
          <a:p>
            <a:pPr lvl="1"/>
            <a:r>
              <a:rPr lang="en-US" altLang="en-US" sz="2400" dirty="0" smtClean="0"/>
              <a:t>Counsel patients and caregivers on proper medication use</a:t>
            </a:r>
          </a:p>
          <a:p>
            <a:pPr lvl="1"/>
            <a:r>
              <a:rPr lang="en-US" altLang="en-US" sz="2400" dirty="0" smtClean="0"/>
              <a:t>Supervise medication storage, dispensing, and distribution</a:t>
            </a:r>
          </a:p>
          <a:p>
            <a:pPr lvl="1"/>
            <a:r>
              <a:rPr lang="en-US" altLang="en-US" sz="2400" dirty="0" smtClean="0"/>
              <a:t>Maintain medication supplies</a:t>
            </a:r>
          </a:p>
        </p:txBody>
      </p:sp>
    </p:spTree>
    <p:extLst>
      <p:ext uri="{BB962C8B-B14F-4D97-AF65-F5344CB8AC3E}">
        <p14:creationId xmlns:p14="http://schemas.microsoft.com/office/powerpoint/2010/main" val="411519956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r>
              <a:rPr lang="en-US" altLang="en-US" u="sng" dirty="0" smtClean="0"/>
              <a:t>Why</a:t>
            </a:r>
            <a:r>
              <a:rPr lang="en-US" altLang="en-US" dirty="0" smtClean="0"/>
              <a:t> Practice in Acute </a:t>
            </a:r>
            <a:r>
              <a:rPr lang="en-US" altLang="en-US" dirty="0"/>
              <a:t>and Ambulatory Settings?</a:t>
            </a:r>
            <a:endParaRPr lang="en-US" altLang="en-US" dirty="0" smtClean="0"/>
          </a:p>
        </p:txBody>
      </p:sp>
      <p:sp>
        <p:nvSpPr>
          <p:cNvPr id="17411" name="Content Placeholder 2"/>
          <p:cNvSpPr>
            <a:spLocks noGrp="1"/>
          </p:cNvSpPr>
          <p:nvPr>
            <p:ph idx="1"/>
          </p:nvPr>
        </p:nvSpPr>
        <p:spPr>
          <a:xfrm>
            <a:off x="685800" y="1828800"/>
            <a:ext cx="7772400" cy="4114800"/>
          </a:xfrm>
        </p:spPr>
        <p:txBody>
          <a:bodyPr/>
          <a:lstStyle/>
          <a:p>
            <a:pPr eaLnBrk="1" hangingPunct="1">
              <a:buFontTx/>
              <a:buNone/>
            </a:pPr>
            <a:r>
              <a:rPr lang="en-US" altLang="en-US" dirty="0" smtClean="0"/>
              <a:t>Allows for:</a:t>
            </a:r>
          </a:p>
          <a:p>
            <a:pPr lvl="1" eaLnBrk="1" hangingPunct="1"/>
            <a:r>
              <a:rPr lang="en-US" altLang="en-US" dirty="0" smtClean="0"/>
              <a:t>Collaborative approach to medication management </a:t>
            </a:r>
          </a:p>
          <a:p>
            <a:pPr lvl="1" eaLnBrk="1" hangingPunct="1"/>
            <a:r>
              <a:rPr lang="en-US" altLang="en-US" dirty="0" smtClean="0"/>
              <a:t>Hands-on decision making</a:t>
            </a:r>
          </a:p>
          <a:p>
            <a:pPr lvl="1" eaLnBrk="1" hangingPunct="1"/>
            <a:r>
              <a:rPr lang="en-US" altLang="en-US" dirty="0" smtClean="0"/>
              <a:t>Direct patient care</a:t>
            </a:r>
          </a:p>
          <a:p>
            <a:pPr lvl="1" eaLnBrk="1" hangingPunct="1"/>
            <a:endParaRPr lang="en-US" altLang="en-US" dirty="0" smtClean="0"/>
          </a:p>
          <a:p>
            <a:pPr algn="ctr" eaLnBrk="1" hangingPunct="1">
              <a:buFontTx/>
              <a:buNone/>
            </a:pPr>
            <a:r>
              <a:rPr lang="en-US" altLang="en-US" dirty="0" smtClean="0"/>
              <a:t> 	Provides pharmacists with opportunities to meet the challenges of today’s health care environment while advancing the pharmacy profession</a:t>
            </a:r>
          </a:p>
        </p:txBody>
      </p:sp>
    </p:spTree>
    <p:extLst>
      <p:ext uri="{BB962C8B-B14F-4D97-AF65-F5344CB8AC3E}">
        <p14:creationId xmlns:p14="http://schemas.microsoft.com/office/powerpoint/2010/main" val="934357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62000" y="533400"/>
            <a:ext cx="7772400" cy="1143000"/>
          </a:xfrm>
        </p:spPr>
        <p:txBody>
          <a:bodyPr/>
          <a:lstStyle/>
          <a:p>
            <a:pPr algn="ctr" eaLnBrk="1" hangingPunct="1"/>
            <a:r>
              <a:rPr lang="en-US" altLang="en-US" sz="3400" dirty="0" smtClean="0"/>
              <a:t>Pharmacy Specialty </a:t>
            </a:r>
            <a:br>
              <a:rPr lang="en-US" altLang="en-US" sz="3400" dirty="0" smtClean="0"/>
            </a:br>
            <a:r>
              <a:rPr lang="en-US" altLang="en-US" sz="3400" dirty="0" smtClean="0"/>
              <a:t>Practice Opportunities</a:t>
            </a:r>
          </a:p>
        </p:txBody>
      </p:sp>
      <p:sp>
        <p:nvSpPr>
          <p:cNvPr id="18435" name="Rectangle 3"/>
          <p:cNvSpPr>
            <a:spLocks noGrp="1" noChangeArrowheads="1"/>
          </p:cNvSpPr>
          <p:nvPr>
            <p:ph sz="half" idx="1"/>
          </p:nvPr>
        </p:nvSpPr>
        <p:spPr>
          <a:xfrm>
            <a:off x="457200" y="1752600"/>
            <a:ext cx="4343400" cy="4114800"/>
          </a:xfrm>
        </p:spPr>
        <p:txBody>
          <a:bodyPr/>
          <a:lstStyle/>
          <a:p>
            <a:pPr lvl="1" eaLnBrk="1" hangingPunct="1">
              <a:lnSpc>
                <a:spcPct val="90000"/>
              </a:lnSpc>
            </a:pPr>
            <a:r>
              <a:rPr lang="en-US" altLang="en-US" dirty="0" smtClean="0"/>
              <a:t>Ambulatory Care</a:t>
            </a:r>
          </a:p>
          <a:p>
            <a:pPr lvl="1" eaLnBrk="1" hangingPunct="1">
              <a:lnSpc>
                <a:spcPct val="90000"/>
              </a:lnSpc>
            </a:pPr>
            <a:r>
              <a:rPr lang="en-US" altLang="en-US" dirty="0" smtClean="0"/>
              <a:t>Cardiology</a:t>
            </a:r>
          </a:p>
          <a:p>
            <a:pPr lvl="1" eaLnBrk="1" hangingPunct="1">
              <a:lnSpc>
                <a:spcPct val="90000"/>
              </a:lnSpc>
            </a:pPr>
            <a:r>
              <a:rPr lang="en-US" altLang="en-US" dirty="0" smtClean="0"/>
              <a:t>Critical Care</a:t>
            </a:r>
          </a:p>
          <a:p>
            <a:pPr lvl="1" eaLnBrk="1" hangingPunct="1">
              <a:lnSpc>
                <a:spcPct val="90000"/>
              </a:lnSpc>
            </a:pPr>
            <a:r>
              <a:rPr lang="en-US" altLang="en-US" dirty="0" smtClean="0"/>
              <a:t>Drug Information</a:t>
            </a:r>
          </a:p>
          <a:p>
            <a:pPr lvl="1" eaLnBrk="1" hangingPunct="1">
              <a:lnSpc>
                <a:spcPct val="90000"/>
              </a:lnSpc>
            </a:pPr>
            <a:r>
              <a:rPr lang="en-US" altLang="en-US" dirty="0" smtClean="0"/>
              <a:t>Emergency Medicine</a:t>
            </a:r>
          </a:p>
          <a:p>
            <a:pPr lvl="1" eaLnBrk="1" hangingPunct="1">
              <a:lnSpc>
                <a:spcPct val="90000"/>
              </a:lnSpc>
            </a:pPr>
            <a:r>
              <a:rPr lang="en-US" altLang="en-US" dirty="0" smtClean="0"/>
              <a:t>Geriatrics</a:t>
            </a:r>
          </a:p>
          <a:p>
            <a:pPr lvl="1" eaLnBrk="1" hangingPunct="1">
              <a:lnSpc>
                <a:spcPct val="90000"/>
              </a:lnSpc>
            </a:pPr>
            <a:r>
              <a:rPr lang="en-US" altLang="en-US" dirty="0" smtClean="0"/>
              <a:t>Pharmacy Administration</a:t>
            </a:r>
          </a:p>
          <a:p>
            <a:pPr lvl="1" eaLnBrk="1" hangingPunct="1">
              <a:lnSpc>
                <a:spcPct val="90000"/>
              </a:lnSpc>
            </a:pPr>
            <a:r>
              <a:rPr lang="en-US" altLang="en-US" dirty="0" smtClean="0"/>
              <a:t>Infectious Disease</a:t>
            </a:r>
          </a:p>
          <a:p>
            <a:pPr lvl="1" eaLnBrk="1" hangingPunct="1">
              <a:lnSpc>
                <a:spcPct val="90000"/>
              </a:lnSpc>
            </a:pPr>
            <a:r>
              <a:rPr lang="en-US" altLang="en-US" dirty="0" smtClean="0"/>
              <a:t>Informatics</a:t>
            </a:r>
          </a:p>
          <a:p>
            <a:pPr lvl="1" eaLnBrk="1" hangingPunct="1">
              <a:lnSpc>
                <a:spcPct val="90000"/>
              </a:lnSpc>
            </a:pPr>
            <a:r>
              <a:rPr lang="en-US" altLang="en-US" dirty="0" smtClean="0"/>
              <a:t>Internal Medicine</a:t>
            </a:r>
          </a:p>
        </p:txBody>
      </p:sp>
      <p:sp>
        <p:nvSpPr>
          <p:cNvPr id="18436" name="Rectangle 4"/>
          <p:cNvSpPr>
            <a:spLocks noGrp="1" noChangeArrowheads="1"/>
          </p:cNvSpPr>
          <p:nvPr>
            <p:ph sz="half" idx="2"/>
          </p:nvPr>
        </p:nvSpPr>
        <p:spPr>
          <a:xfrm>
            <a:off x="4419600" y="1752600"/>
            <a:ext cx="3810000" cy="4114800"/>
          </a:xfrm>
        </p:spPr>
        <p:txBody>
          <a:bodyPr/>
          <a:lstStyle/>
          <a:p>
            <a:pPr lvl="1" eaLnBrk="1" hangingPunct="1"/>
            <a:r>
              <a:rPr lang="en-US" altLang="en-US" dirty="0" smtClean="0"/>
              <a:t>Medication Use Safety</a:t>
            </a:r>
          </a:p>
          <a:p>
            <a:pPr lvl="1" eaLnBrk="1" hangingPunct="1"/>
            <a:r>
              <a:rPr lang="en-US" altLang="en-US" dirty="0" smtClean="0"/>
              <a:t>Nephrology</a:t>
            </a:r>
          </a:p>
          <a:p>
            <a:pPr lvl="1" eaLnBrk="1" hangingPunct="1"/>
            <a:r>
              <a:rPr lang="en-US" altLang="en-US" dirty="0" smtClean="0"/>
              <a:t>Nuclear Pharmacy</a:t>
            </a:r>
          </a:p>
          <a:p>
            <a:pPr lvl="1" eaLnBrk="1" hangingPunct="1"/>
            <a:r>
              <a:rPr lang="en-US" altLang="en-US" dirty="0" smtClean="0"/>
              <a:t>Nutrition Support</a:t>
            </a:r>
          </a:p>
          <a:p>
            <a:pPr lvl="1" eaLnBrk="1" hangingPunct="1"/>
            <a:r>
              <a:rPr lang="en-US" altLang="en-US" dirty="0" smtClean="0"/>
              <a:t>Oncology</a:t>
            </a:r>
          </a:p>
          <a:p>
            <a:pPr lvl="1" eaLnBrk="1" hangingPunct="1"/>
            <a:r>
              <a:rPr lang="en-US" altLang="en-US" dirty="0" smtClean="0"/>
              <a:t>Palliative Care</a:t>
            </a:r>
          </a:p>
          <a:p>
            <a:pPr lvl="1" eaLnBrk="1" hangingPunct="1"/>
            <a:r>
              <a:rPr lang="en-US" altLang="en-US" dirty="0" smtClean="0"/>
              <a:t>Pain Management</a:t>
            </a:r>
          </a:p>
          <a:p>
            <a:pPr lvl="1" eaLnBrk="1" hangingPunct="1"/>
            <a:r>
              <a:rPr lang="en-US" altLang="en-US" dirty="0" smtClean="0"/>
              <a:t>Pediatrics</a:t>
            </a:r>
          </a:p>
          <a:p>
            <a:pPr lvl="1" eaLnBrk="1" hangingPunct="1"/>
            <a:r>
              <a:rPr lang="en-US" altLang="en-US" dirty="0" smtClean="0"/>
              <a:t>Psychiatric Pharmacy</a:t>
            </a:r>
          </a:p>
        </p:txBody>
      </p:sp>
    </p:spTree>
    <p:extLst>
      <p:ext uri="{BB962C8B-B14F-4D97-AF65-F5344CB8AC3E}">
        <p14:creationId xmlns:p14="http://schemas.microsoft.com/office/powerpoint/2010/main" val="422463521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z="3400" u="sng" dirty="0" smtClean="0"/>
              <a:t>How</a:t>
            </a:r>
            <a:r>
              <a:rPr lang="en-US" altLang="en-US" sz="3400" dirty="0" smtClean="0"/>
              <a:t> do I become a Pharmacist </a:t>
            </a:r>
            <a:r>
              <a:rPr lang="en-US" altLang="en-US" sz="3400" dirty="0"/>
              <a:t>in Acute and Ambulatory Settings?</a:t>
            </a:r>
            <a:endParaRPr lang="en-US" altLang="en-US" sz="3400" dirty="0" smtClean="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48565226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z="3400" smtClean="0"/>
              <a:t>Pharmacy Education</a:t>
            </a:r>
          </a:p>
        </p:txBody>
      </p:sp>
      <p:sp>
        <p:nvSpPr>
          <p:cNvPr id="20483" name="Rectangle 3"/>
          <p:cNvSpPr>
            <a:spLocks noGrp="1" noChangeArrowheads="1"/>
          </p:cNvSpPr>
          <p:nvPr>
            <p:ph idx="1"/>
          </p:nvPr>
        </p:nvSpPr>
        <p:spPr>
          <a:xfrm>
            <a:off x="609600" y="1524000"/>
            <a:ext cx="8229600" cy="4419600"/>
          </a:xfrm>
        </p:spPr>
        <p:txBody>
          <a:bodyPr/>
          <a:lstStyle/>
          <a:p>
            <a:pPr eaLnBrk="1" hangingPunct="1"/>
            <a:r>
              <a:rPr lang="en-US" altLang="en-US" dirty="0" smtClean="0"/>
              <a:t>Pre-pharmacy education</a:t>
            </a:r>
          </a:p>
          <a:p>
            <a:pPr lvl="1" eaLnBrk="1" hangingPunct="1"/>
            <a:r>
              <a:rPr lang="en-US" altLang="en-US" dirty="0" smtClean="0"/>
              <a:t>2+ years </a:t>
            </a:r>
          </a:p>
          <a:p>
            <a:pPr lvl="1" eaLnBrk="1" hangingPunct="1"/>
            <a:r>
              <a:rPr lang="en-US" altLang="en-US" dirty="0" smtClean="0"/>
              <a:t>Basic science courses and humanities</a:t>
            </a:r>
          </a:p>
          <a:p>
            <a:pPr eaLnBrk="1" hangingPunct="1"/>
            <a:r>
              <a:rPr lang="en-US" altLang="en-US" dirty="0" smtClean="0"/>
              <a:t>Pharmacy College Admissions Test (PCAT)</a:t>
            </a:r>
          </a:p>
          <a:p>
            <a:pPr eaLnBrk="1" hangingPunct="1"/>
            <a:r>
              <a:rPr lang="en-US" altLang="en-US" dirty="0" smtClean="0"/>
              <a:t>Doctor of Pharmacy Programs</a:t>
            </a:r>
          </a:p>
          <a:p>
            <a:pPr lvl="1" eaLnBrk="1" hangingPunct="1"/>
            <a:r>
              <a:rPr lang="en-US" altLang="en-US" dirty="0" smtClean="0"/>
              <a:t>3 or 4 year graduate-level professional programs </a:t>
            </a:r>
            <a:r>
              <a:rPr lang="en-US" altLang="en-US" dirty="0" smtClean="0">
                <a:solidFill>
                  <a:srgbClr val="FF0000"/>
                </a:solidFill>
              </a:rPr>
              <a:t> </a:t>
            </a:r>
            <a:endParaRPr lang="en-US" altLang="en-US" dirty="0" smtClean="0"/>
          </a:p>
          <a:p>
            <a:pPr lvl="1" eaLnBrk="1" hangingPunct="1"/>
            <a:r>
              <a:rPr lang="en-US" altLang="en-US" dirty="0" smtClean="0"/>
              <a:t>5 or 6 year combined undergraduate/graduate programs</a:t>
            </a:r>
          </a:p>
          <a:p>
            <a:pPr eaLnBrk="1" hangingPunct="1">
              <a:buFontTx/>
              <a:buNone/>
            </a:pPr>
            <a:endParaRPr lang="en-US" altLang="en-US" sz="1600" dirty="0" smtClean="0"/>
          </a:p>
          <a:p>
            <a:pPr eaLnBrk="1" hangingPunct="1">
              <a:buFontTx/>
              <a:buNone/>
            </a:pPr>
            <a:r>
              <a:rPr lang="en-US" altLang="en-US" sz="1600" dirty="0" smtClean="0"/>
              <a:t>For more information, visit the American Association of Colleges of Pharmacy at www.aacp.org</a:t>
            </a:r>
          </a:p>
        </p:txBody>
      </p:sp>
    </p:spTree>
    <p:extLst>
      <p:ext uri="{BB962C8B-B14F-4D97-AF65-F5344CB8AC3E}">
        <p14:creationId xmlns:p14="http://schemas.microsoft.com/office/powerpoint/2010/main" val="194977511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z="3400" smtClean="0"/>
              <a:t>Pharmacy Education</a:t>
            </a:r>
          </a:p>
        </p:txBody>
      </p:sp>
      <p:sp>
        <p:nvSpPr>
          <p:cNvPr id="21507" name="Rectangle 3"/>
          <p:cNvSpPr>
            <a:spLocks noGrp="1" noChangeArrowheads="1"/>
          </p:cNvSpPr>
          <p:nvPr>
            <p:ph type="body" sz="half" idx="1"/>
          </p:nvPr>
        </p:nvSpPr>
        <p:spPr>
          <a:xfrm>
            <a:off x="685800" y="1524000"/>
            <a:ext cx="7620000" cy="4114800"/>
          </a:xfrm>
        </p:spPr>
        <p:txBody>
          <a:bodyPr/>
          <a:lstStyle/>
          <a:p>
            <a:pPr eaLnBrk="1" hangingPunct="1"/>
            <a:r>
              <a:rPr lang="en-US" altLang="en-US" dirty="0" smtClean="0"/>
              <a:t>Core Curriculum</a:t>
            </a:r>
          </a:p>
          <a:p>
            <a:pPr lvl="1" eaLnBrk="1" hangingPunct="1"/>
            <a:r>
              <a:rPr lang="en-US" altLang="en-US" dirty="0" smtClean="0"/>
              <a:t>Pharmaceutical Chemistry</a:t>
            </a:r>
          </a:p>
          <a:p>
            <a:pPr lvl="1" eaLnBrk="1" hangingPunct="1"/>
            <a:r>
              <a:rPr lang="en-US" altLang="en-US" dirty="0" smtClean="0"/>
              <a:t>Pharmacokinetics</a:t>
            </a:r>
          </a:p>
          <a:p>
            <a:pPr lvl="1" eaLnBrk="1" hangingPunct="1"/>
            <a:r>
              <a:rPr lang="en-US" altLang="en-US" dirty="0" smtClean="0"/>
              <a:t>Pharmaceutics</a:t>
            </a:r>
          </a:p>
          <a:p>
            <a:pPr lvl="1" eaLnBrk="1" hangingPunct="1"/>
            <a:r>
              <a:rPr lang="en-US" altLang="en-US" dirty="0" smtClean="0"/>
              <a:t>Genetics and Immunology</a:t>
            </a:r>
          </a:p>
          <a:p>
            <a:pPr lvl="1" eaLnBrk="1" hangingPunct="1">
              <a:buFontTx/>
              <a:buNone/>
            </a:pPr>
            <a:endParaRPr lang="en-US" altLang="en-US" dirty="0" smtClean="0"/>
          </a:p>
          <a:p>
            <a:pPr eaLnBrk="1" hangingPunct="1"/>
            <a:r>
              <a:rPr lang="en-US" altLang="en-US" dirty="0" smtClean="0"/>
              <a:t>Experiential Education</a:t>
            </a:r>
          </a:p>
          <a:p>
            <a:pPr eaLnBrk="1" hangingPunct="1"/>
            <a:endParaRPr lang="en-US" altLang="en-US" dirty="0" smtClean="0"/>
          </a:p>
          <a:p>
            <a:pPr eaLnBrk="1" hangingPunct="1"/>
            <a:r>
              <a:rPr lang="en-US" altLang="en-US" dirty="0" smtClean="0"/>
              <a:t>State licensed student intern</a:t>
            </a:r>
          </a:p>
          <a:p>
            <a:pPr lvl="1" eaLnBrk="1" hangingPunct="1">
              <a:buFontTx/>
              <a:buNone/>
            </a:pPr>
            <a:endParaRPr lang="en-US" altLang="en-US" dirty="0" smtClean="0"/>
          </a:p>
        </p:txBody>
      </p:sp>
      <p:sp>
        <p:nvSpPr>
          <p:cNvPr id="21508" name="Content Placeholder 3"/>
          <p:cNvSpPr>
            <a:spLocks noGrp="1"/>
          </p:cNvSpPr>
          <p:nvPr>
            <p:ph sz="quarter" idx="2"/>
          </p:nvPr>
        </p:nvSpPr>
        <p:spPr>
          <a:xfrm>
            <a:off x="4495800" y="1981200"/>
            <a:ext cx="3810000" cy="1447800"/>
          </a:xfrm>
        </p:spPr>
        <p:txBody>
          <a:bodyPr>
            <a:normAutofit lnSpcReduction="10000"/>
          </a:bodyPr>
          <a:lstStyle/>
          <a:p>
            <a:pPr lvl="1" eaLnBrk="1" hangingPunct="1"/>
            <a:r>
              <a:rPr lang="en-US" altLang="en-US" smtClean="0"/>
              <a:t>Pharmacology</a:t>
            </a:r>
          </a:p>
          <a:p>
            <a:pPr lvl="1" eaLnBrk="1" hangingPunct="1"/>
            <a:r>
              <a:rPr lang="en-US" altLang="en-US" smtClean="0"/>
              <a:t>Therapeutics</a:t>
            </a:r>
          </a:p>
          <a:p>
            <a:pPr lvl="1" eaLnBrk="1" hangingPunct="1"/>
            <a:r>
              <a:rPr lang="en-US" altLang="en-US" smtClean="0"/>
              <a:t>Pathology</a:t>
            </a:r>
          </a:p>
          <a:p>
            <a:pPr lvl="1" eaLnBrk="1" hangingPunct="1"/>
            <a:r>
              <a:rPr lang="en-US" altLang="en-US" smtClean="0"/>
              <a:t>Geriatrics</a:t>
            </a:r>
          </a:p>
          <a:p>
            <a:pPr eaLnBrk="1" hangingPunct="1"/>
            <a:endParaRPr lang="en-US" altLang="en-US" smtClean="0"/>
          </a:p>
        </p:txBody>
      </p:sp>
    </p:spTree>
    <p:extLst>
      <p:ext uri="{BB962C8B-B14F-4D97-AF65-F5344CB8AC3E}">
        <p14:creationId xmlns:p14="http://schemas.microsoft.com/office/powerpoint/2010/main" val="145256818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ASHP Powerpoint Templates 4-in-1">
  <a:themeElements>
    <a:clrScheme name="ASHP Template 1">
      <a:dk1>
        <a:sysClr val="windowText" lastClr="000000"/>
      </a:dk1>
      <a:lt1>
        <a:sysClr val="window" lastClr="FFFFFF"/>
      </a:lt1>
      <a:dk2>
        <a:srgbClr val="1065B5"/>
      </a:dk2>
      <a:lt2>
        <a:srgbClr val="F2762C"/>
      </a:lt2>
      <a:accent1>
        <a:srgbClr val="59C7E2"/>
      </a:accent1>
      <a:accent2>
        <a:srgbClr val="BAE3F7"/>
      </a:accent2>
      <a:accent3>
        <a:srgbClr val="2068BA"/>
      </a:accent3>
      <a:accent4>
        <a:srgbClr val="4A5F70"/>
      </a:accent4>
      <a:accent5>
        <a:srgbClr val="4BACC6"/>
      </a:accent5>
      <a:accent6>
        <a:srgbClr val="F79646"/>
      </a:accent6>
      <a:hlink>
        <a:srgbClr val="2068BA"/>
      </a:hlink>
      <a:folHlink>
        <a:srgbClr val="FDC42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ark Template 2 (bott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edium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ight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ASHP Powerpoint Templates 4-in-1</Template>
  <TotalTime>6</TotalTime>
  <Words>1600</Words>
  <Application>Microsoft Office PowerPoint</Application>
  <PresentationFormat>On-screen Show (4:3)</PresentationFormat>
  <Paragraphs>149</Paragraphs>
  <Slides>13</Slides>
  <Notes>13</Notes>
  <HiddenSlides>0</HiddenSlides>
  <MMClips>0</MMClips>
  <ScaleCrop>false</ScaleCrop>
  <HeadingPairs>
    <vt:vector size="4" baseType="variant">
      <vt:variant>
        <vt:lpstr>Theme</vt:lpstr>
      </vt:variant>
      <vt:variant>
        <vt:i4>4</vt:i4>
      </vt:variant>
      <vt:variant>
        <vt:lpstr>Slide Titles</vt:lpstr>
      </vt:variant>
      <vt:variant>
        <vt:i4>13</vt:i4>
      </vt:variant>
    </vt:vector>
  </HeadingPairs>
  <TitlesOfParts>
    <vt:vector size="17" baseType="lpstr">
      <vt:lpstr>ASHP Powerpoint Templates 4-in-1</vt:lpstr>
      <vt:lpstr>Dark Template 2 (bottom)</vt:lpstr>
      <vt:lpstr>Medium Template 2</vt:lpstr>
      <vt:lpstr>Light Template 2</vt:lpstr>
      <vt:lpstr>Introduction to  Careers in Acute and Ambulatory Settings</vt:lpstr>
      <vt:lpstr>Who are Pharmacists in Acute and Ambulatory Settings?</vt:lpstr>
      <vt:lpstr>Where Do They Practice?</vt:lpstr>
      <vt:lpstr>What do Pharmacists in Acute and Ambulatory Settings Do?</vt:lpstr>
      <vt:lpstr>Why Practice in Acute and Ambulatory Settings?</vt:lpstr>
      <vt:lpstr>Pharmacy Specialty  Practice Opportunities</vt:lpstr>
      <vt:lpstr>How do I become a Pharmacist in Acute and Ambulatory Settings?</vt:lpstr>
      <vt:lpstr>Pharmacy Education</vt:lpstr>
      <vt:lpstr>Pharmacy Education</vt:lpstr>
      <vt:lpstr>Post-Graduate Training Opportunities</vt:lpstr>
      <vt:lpstr>Job Outlook</vt:lpstr>
      <vt:lpstr>PowerPoint Presentation</vt:lpstr>
      <vt:lpstr>PowerPoint Presentation</vt:lpstr>
    </vt:vector>
  </TitlesOfParts>
  <Company>American Society of Health-System Pharmacists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Careers in Acute and Ambulatory Settings</dc:title>
  <dc:creator>Diana Dabdub</dc:creator>
  <cp:lastModifiedBy>Diana Dabdub</cp:lastModifiedBy>
  <cp:revision>2</cp:revision>
  <dcterms:created xsi:type="dcterms:W3CDTF">2018-11-02T00:58:18Z</dcterms:created>
  <dcterms:modified xsi:type="dcterms:W3CDTF">2018-11-02T01:04:18Z</dcterms:modified>
</cp:coreProperties>
</file>