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Lst>
  <p:notesMasterIdLst>
    <p:notesMasterId r:id="rId2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60E"/>
    <a:srgbClr val="BAE3F7"/>
    <a:srgbClr val="206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7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C4792-60C3-4191-B995-5F6F6A6FB093}"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C9F02-100F-4B23-960A-ACA2CDC1ABA4}" type="slidenum">
              <a:rPr lang="en-US" smtClean="0"/>
              <a:t>‹#›</a:t>
            </a:fld>
            <a:endParaRPr lang="en-US"/>
          </a:p>
        </p:txBody>
      </p:sp>
    </p:spTree>
    <p:extLst>
      <p:ext uri="{BB962C8B-B14F-4D97-AF65-F5344CB8AC3E}">
        <p14:creationId xmlns:p14="http://schemas.microsoft.com/office/powerpoint/2010/main" val="149545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C4A8B-9871-4192-A68B-E67E463C590D}" type="slidenum">
              <a:rPr lang="en-US" smtClean="0"/>
              <a:t>1</a:t>
            </a:fld>
            <a:endParaRPr lang="en-US"/>
          </a:p>
        </p:txBody>
      </p:sp>
    </p:spTree>
    <p:extLst>
      <p:ext uri="{BB962C8B-B14F-4D97-AF65-F5344CB8AC3E}">
        <p14:creationId xmlns:p14="http://schemas.microsoft.com/office/powerpoint/2010/main" val="229713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4C8A0A3E-B491-44BF-892B-7A0DE58D02BC}" type="slidenum">
              <a:rPr lang="en-US" altLang="en-US" sz="1200">
                <a:latin typeface="Arial" charset="0"/>
              </a:rPr>
              <a:pPr/>
              <a:t>10</a:t>
            </a:fld>
            <a:endParaRPr lang="en-US" altLang="en-US" sz="120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become recognized by ASHP, SSHPs must hold a Preliminary Round (school-level) Clinical Skills Competition each year. Individual societies may decide when they want to hold the competition, but ASHP must be notified of the winning team members by the specified deadline in the fall. </a:t>
            </a:r>
          </a:p>
          <a:p>
            <a:pPr eaLnBrk="1" hangingPunct="1"/>
            <a:endParaRPr lang="en-US" altLang="en-US" dirty="0" smtClean="0"/>
          </a:p>
          <a:p>
            <a:pPr eaLnBrk="1" hangingPunct="1"/>
            <a:r>
              <a:rPr lang="en-US" altLang="en-US" dirty="0" smtClean="0"/>
              <a:t>How does the competition operate? Students participate in teams of two and one copy of the case is presented to each pair. The team has two hours to complete a written patient-care plan using drug information references provided by the facilitator. Each team then gives an oral presentation to justify their patient-care plan; 2 minutes for the presentation and 8 minutes for questions from the judges. The Clinical Skills Competition is open to P1-P4 students. The winning team from each school will receive complimentary registration to the Midyear Clinical Meeting and the chance to compete at the Clinical Skills Competition National Semi-Final Round. The top 10 finalists advance to the Final Round and the winners are announced at the Student Reception on Sunday evening of the MCM. </a:t>
            </a:r>
          </a:p>
          <a:p>
            <a:pPr eaLnBrk="1" hangingPunct="1"/>
            <a:endParaRPr lang="en-US" altLang="en-US" dirty="0" smtClean="0"/>
          </a:p>
          <a:p>
            <a:pPr eaLnBrk="1" hangingPunct="1"/>
            <a:r>
              <a:rPr lang="en-US" altLang="en-US" dirty="0" smtClean="0"/>
              <a:t>Website: www.ashp.org/clinicalskills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CB3EC848-BACB-44B6-90B1-0B3D404CA060}" type="slidenum">
              <a:rPr lang="en-US" altLang="en-US" sz="1200">
                <a:latin typeface="Arial" charset="0"/>
              </a:rPr>
              <a:pPr/>
              <a:t>11</a:t>
            </a:fld>
            <a:endParaRPr lang="en-US" altLang="en-US" sz="120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t>Next, </a:t>
            </a:r>
            <a:r>
              <a:rPr lang="en-US" altLang="en-US" sz="900" dirty="0" smtClean="0"/>
              <a:t>Health-system</a:t>
            </a:r>
            <a:r>
              <a:rPr lang="en-US" altLang="en-US" sz="900" baseline="0" dirty="0" smtClean="0"/>
              <a:t> </a:t>
            </a:r>
            <a:r>
              <a:rPr lang="en-US" altLang="en-US" sz="900" dirty="0" smtClean="0"/>
              <a:t>pharmacy </a:t>
            </a:r>
            <a:r>
              <a:rPr lang="en-US" altLang="en-US" sz="900" dirty="0"/>
              <a:t>speakers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1225D98A-9AE4-4169-85E7-BE9F79DFB74D}" type="slidenum">
              <a:rPr lang="en-US" altLang="en-US" sz="1200">
                <a:latin typeface="Arial" charset="0"/>
              </a:rPr>
              <a:pPr/>
              <a:t>12</a:t>
            </a:fld>
            <a:endParaRPr lang="en-US" altLang="en-US" sz="120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become recognized by ASHP, the SSHP must coordinate at least 2 events that feature pharmacy speakers. These speakers will talk about their practice settings and may provide opportunities for shadowing and mentorship; some speakers may become potential preceptors for the advanced practice rotations during the final year. SSHPs should contact their State Affiliate to assist in identifying potential health-system speakers.</a:t>
            </a:r>
            <a:endParaRPr lang="en-US" alt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5BC1C3DC-97C2-4655-AFA6-B1DEBA285F48}" type="slidenum">
              <a:rPr lang="en-US" altLang="en-US" sz="1200">
                <a:latin typeface="Arial" charset="0"/>
              </a:rPr>
              <a:pPr/>
              <a:t>13</a:t>
            </a:fld>
            <a:endParaRPr lang="en-US" altLang="en-US" sz="120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t>Next, completion of a residency training information session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B41B6046-6273-436B-AAB8-167450B7D89C}" type="slidenum">
              <a:rPr lang="en-US" altLang="en-US" sz="1200">
                <a:latin typeface="Arial" charset="0"/>
              </a:rPr>
              <a:pPr/>
              <a:t>14</a:t>
            </a:fld>
            <a:endParaRPr lang="en-US" altLang="en-US" sz="120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Another criterion for ASHP-SSHP Recognition is the completion of at least one residency informational session. If your school of pharmacy is affiliated with an academic medical center, or if there is a pharmacy residency program in your area, consider inviting program directors or current residents to talk about pharmacy residency training. Also consider using a faculty member who serves as the head of a pharmacy residency program. </a:t>
            </a:r>
          </a:p>
          <a:p>
            <a:pPr eaLnBrk="1" hangingPunct="1"/>
            <a:endParaRPr lang="en-US" altLang="en-US" dirty="0" smtClean="0"/>
          </a:p>
          <a:p>
            <a:pPr eaLnBrk="1" hangingPunct="1"/>
            <a:r>
              <a:rPr lang="en-US" altLang="en-US" dirty="0" smtClean="0"/>
              <a:t>For more information on residencies, see the “Resident Information” tab at: www.ashp.org/students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8533D227-2EA9-4BF7-9190-A4404E5A4399}" type="slidenum">
              <a:rPr lang="en-US" altLang="en-US" sz="1200">
                <a:latin typeface="Arial" charset="0"/>
              </a:rPr>
              <a:pPr/>
              <a:t>15</a:t>
            </a:fld>
            <a:endParaRPr lang="en-US" altLang="en-US" sz="120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Completion of a professional development project.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E3FC8A88-26F0-454C-AE8A-6BBAC3697A46}" type="slidenum">
              <a:rPr lang="en-US" altLang="en-US" sz="1200">
                <a:latin typeface="Arial" charset="0"/>
              </a:rPr>
              <a:pPr/>
              <a:t>16</a:t>
            </a:fld>
            <a:endParaRPr lang="en-US" altLang="en-US" sz="120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Each SSHP must complete at least one professional development project as part of the ASHP-SSHP Recognition criteria. The project should relate to one of the ASHP Strategic Plan goals(see: http://www.ashp.org/strategicplan). Possible project topics include: influenza immunization (www.youcanstoptheflu.com), tobacco cessation, poison prevention awareness, and asthma education. Consider partnering with the State Affiliate to complete the project. Log-on to the ASHP Connect Discussion Board to trade project ideas with other SSHP members from across the country!</a:t>
            </a:r>
          </a:p>
          <a:p>
            <a:pPr eaLnBrk="1" hangingPunct="1"/>
            <a:r>
              <a:rPr lang="en-US" altLang="en-US"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AE7768F8-2C0F-4074-A922-014244A274D9}" type="slidenum">
              <a:rPr lang="en-US" altLang="en-US" sz="1200">
                <a:latin typeface="Arial" charset="0"/>
              </a:rPr>
              <a:pPr/>
              <a:t>17</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Membership recruitment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AEEC2627-0187-4FA5-899B-DB936E46A7D2}" type="slidenum">
              <a:rPr lang="en-US" altLang="en-US" sz="1200">
                <a:latin typeface="Arial" charset="0"/>
              </a:rPr>
              <a:pPr/>
              <a:t>18</a:t>
            </a:fld>
            <a:endParaRPr lang="en-US" altLang="en-US" sz="120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become ASHP recognized, the SSHP must hold at least one membership drive during each academic year that recruits for the SSHP, the state affiliate, and ASHP. Your SSHP may have a great method for recruiting new members- ASHP encourages you to continue those methods. If your SSHP has trouble with successful membership drives, or if your school is just starting a new SSHP, ASHP has provided a PowerPoint presentation on ASHP and the Pharmacy Student Forum (Part 1 of this series). Half of the presentation describes who ASHP is and what benefits they provide for students. The second half of the presentation explains the Pharmacy Student Forum and how individual students can get involved on the national level. </a:t>
            </a:r>
          </a:p>
          <a:p>
            <a:pPr eaLnBrk="1" hangingPunct="1"/>
            <a:endParaRPr lang="en-US" altLang="en-US" dirty="0" smtClean="0"/>
          </a:p>
          <a:p>
            <a:pPr eaLnBrk="1" hangingPunct="1"/>
            <a:r>
              <a:rPr lang="en-US" altLang="en-US" dirty="0" smtClean="0"/>
              <a:t>These materials are available at: www.ASHP.org/SSHP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Recognition Requirement-</a:t>
            </a:r>
          </a:p>
          <a:p>
            <a:endParaRPr lang="en-US" altLang="en-US" dirty="0" smtClean="0"/>
          </a:p>
          <a:p>
            <a:r>
              <a:rPr lang="en-US" altLang="en-US" dirty="0" smtClean="0"/>
              <a:t>At least one (1) of the following: </a:t>
            </a:r>
            <a:br>
              <a:rPr lang="en-US" altLang="en-US" dirty="0" smtClean="0"/>
            </a:br>
            <a:r>
              <a:rPr lang="en-US" altLang="en-US" dirty="0" smtClean="0"/>
              <a:t>Health-System Speaker events and/or professional development project must be related to PAI as a requirement for recognition (e.g. a guest speaker presents on a PAI topic, development project focuses on one of the PAI recommendations, etc.). </a:t>
            </a:r>
          </a:p>
          <a:p>
            <a:r>
              <a:rPr lang="en-US" altLang="en-US" dirty="0" smtClean="0"/>
              <a:t>SSHPs are required to indicate in the description how PAI was incorporated.</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2FEC01FA-C83F-4458-A5B9-40B0E3D6D3C0}" type="slidenum">
              <a:rPr lang="en-US" altLang="en-US" sz="1200">
                <a:latin typeface="Arial" charset="0"/>
              </a:rPr>
              <a:pPr/>
              <a:t>19</a:t>
            </a:fld>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8436413C-8C76-463E-BA44-3829459B7C20}" type="slidenum">
              <a:rPr lang="en-US" altLang="en-US" sz="1200">
                <a:latin typeface="Arial" charset="0"/>
              </a:rPr>
              <a:pPr/>
              <a:t>2</a:t>
            </a:fld>
            <a:endParaRPr lang="en-US" alt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Student Societies of  Health-System Pharmacy (or SSHP) is a general term used to describe student organizations that represent hospital and health-system practice.  SSHPs educate student members about careers options in hospitals and health-system pharmacy, provide opportunities for professional development and networking by working closely with the state affiliate. </a:t>
            </a:r>
          </a:p>
          <a:p>
            <a:pPr eaLnBrk="1" hangingPunct="1"/>
            <a:endParaRPr lang="en-US" altLang="en-US" dirty="0" smtClean="0"/>
          </a:p>
          <a:p>
            <a:pPr eaLnBrk="1" hangingPunct="1"/>
            <a:r>
              <a:rPr lang="en-US" altLang="en-US" dirty="0" smtClean="0"/>
              <a:t>Nationwide, these organizations exist as a variety of structures and names (e.g. The XYZ University Student Society of Health-System Pharmacy, The ABC University Student Chapter of the (insert your state name) Society of Health-System Pharmacists, The ABC Society of Pharmacy Students”, etc.). The structure and name is often an extension of the state affiliate.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D36423A8-C424-4557-A640-74907CD39837}" type="slidenum">
              <a:rPr lang="en-US" altLang="en-US" sz="1200">
                <a:latin typeface="Arial" charset="0"/>
              </a:rPr>
              <a:pPr/>
              <a:t>20</a:t>
            </a:fld>
            <a:endParaRPr lang="en-US" altLang="en-US" sz="120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more information, please access the Student Society Resource Center at www.ashp.org/SSHP. This website is beneficial for schools who are launching an SSHP for the first time, and also for already established SSHPs looking for ideas to strengthen their organization. </a:t>
            </a:r>
          </a:p>
          <a:p>
            <a:pPr eaLnBrk="1" hangingPunct="1"/>
            <a:endParaRPr lang="en-US" altLang="en-US" dirty="0" smtClean="0"/>
          </a:p>
          <a:p>
            <a:pPr eaLnBrk="1" hangingPunct="1"/>
            <a:r>
              <a:rPr lang="en-US" altLang="en-US" dirty="0" smtClean="0"/>
              <a:t>Your SSHP members can connect with other student members via the ASHP Connect Community of networking tools including the  members-only Discussion Board. Exchange project ideas or start a new discussion thread if you have a question on an ASHP or SSHP related topic.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B6BFF229-2FB8-4D61-9325-C07127388F03}" type="slidenum">
              <a:rPr lang="en-US" altLang="en-US" sz="1200">
                <a:latin typeface="Arial" charset="0"/>
              </a:rPr>
              <a:pPr/>
              <a:t>3</a:t>
            </a:fld>
            <a:endParaRPr lang="en-US" alt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ASHP is an over 40,000-member national professional association that represents </a:t>
            </a:r>
            <a:r>
              <a:rPr lang="en-US" dirty="0" smtClean="0"/>
              <a:t>pharmacists who serve as patient care providers in acute and ambulatory settings.</a:t>
            </a:r>
            <a:r>
              <a:rPr lang="en-US" altLang="en-US" dirty="0" smtClean="0"/>
              <a:t> ASHP has a long history of improving medication use and enhancing patient safety.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08696914-5835-4947-A48F-1BEDCF54E4F9}" type="slidenum">
              <a:rPr lang="en-US" altLang="en-US" sz="1200">
                <a:latin typeface="Arial" charset="0"/>
              </a:rPr>
              <a:pPr/>
              <a:t>4</a:t>
            </a:fld>
            <a:endParaRPr lang="en-US" altLang="en-US" sz="120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ASHP has always encouraged SSHPs to develop and affiliate with their state health-system pharmacy organization.  There are many opportunities for involvement at the state level including attending local meetings, presenting posters, meeting mentors, and more. The structure of the student society often mirrors the structure of the state affiliate. ASHP encourages your SSHPs to connect with the state affiliate. You can locate your state affiliate contact information at: www.ashp.org/stateaffiliates</a:t>
            </a:r>
          </a:p>
          <a:p>
            <a:pPr eaLnBrk="1" hangingPunct="1"/>
            <a:endParaRPr lang="en-US" altLang="en-US" dirty="0" smtClean="0"/>
          </a:p>
          <a:p>
            <a:pPr eaLnBrk="1" hangingPunct="1"/>
            <a:r>
              <a:rPr lang="en-US" altLang="en-US" dirty="0" smtClean="0"/>
              <a:t>Contact your state affiliate for specific information on how your SSHP and members of your SSHP can become involved on the state level.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0BD24958-8368-4EBC-8D47-205553307EE6}" type="slidenum">
              <a:rPr lang="en-US" altLang="en-US" sz="1200">
                <a:latin typeface="Arial" charset="0"/>
              </a:rPr>
              <a:pPr/>
              <a:t>5</a:t>
            </a:fld>
            <a:endParaRPr lang="en-US" altLang="en-US" sz="120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ASHP and the state affiliate organization directly affiliate with each other. </a:t>
            </a:r>
          </a:p>
          <a:p>
            <a:pPr eaLnBrk="1" hangingPunct="1"/>
            <a:endParaRPr lang="en-US" altLang="en-US" dirty="0" smtClean="0"/>
          </a:p>
          <a:p>
            <a:pPr eaLnBrk="1" hangingPunct="1"/>
            <a:r>
              <a:rPr lang="en-US" altLang="en-US" dirty="0" smtClean="0"/>
              <a:t>The student society may also directly affiliate with the state society, depending on the organizational structure between the school and the state. These direct affiliations are represented by the solid arrows. </a:t>
            </a:r>
          </a:p>
          <a:p>
            <a:pPr eaLnBrk="1" hangingPunct="1"/>
            <a:endParaRPr lang="en-US" altLang="en-US" dirty="0" smtClean="0"/>
          </a:p>
          <a:p>
            <a:pPr eaLnBrk="1" hangingPunct="1"/>
            <a:r>
              <a:rPr lang="en-US" altLang="en-US" dirty="0" smtClean="0"/>
              <a:t>The student societies do not directly affiliate with ASHP and hence are not “chapters” of the national organization. ASHP has a relationship with SSHPs indirectly through their state affiliates and directly via the ASHP-SSHP Recognition program. This recognition is represented by the dotted arrow. </a:t>
            </a:r>
          </a:p>
          <a:p>
            <a:pPr eaLnBrk="1" hangingPunct="1"/>
            <a:endParaRPr lang="en-US" altLang="en-US" dirty="0" smtClean="0"/>
          </a:p>
          <a:p>
            <a:pPr eaLnBrk="1" hangingPunct="1"/>
            <a:r>
              <a:rPr lang="en-US" altLang="en-US" dirty="0" smtClean="0"/>
              <a:t>This relationship model between ASHP, the State Affiliates and SSHPs is something referred to as the “triad relationship”.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8AD132C3-E029-48E8-821C-0B098630D672}" type="slidenum">
              <a:rPr lang="en-US" altLang="en-US" sz="1200">
                <a:latin typeface="Arial" charset="0"/>
              </a:rPr>
              <a:pPr/>
              <a:t>6</a:t>
            </a:fld>
            <a:endParaRPr lang="en-US" altLang="en-US" sz="12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Student societies are not chapters of ASHP, but receive official recognition once they have met the designated criteria of the ASHP-SSHP Recognition Program. This official recognition serves as the completion of the “triad” relationship between ASHP, the ASHP state affiliate organization, and the SSHP, as well as provides a direct relationship between ASHP and the SSHP. SSHPs must meet annual requirements to continue receiving recognition by ASHP.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5E372A3C-09C0-470A-A82E-0EC4AA606469}" type="slidenum">
              <a:rPr lang="en-US" altLang="en-US" sz="1200">
                <a:latin typeface="Arial" charset="0"/>
              </a:rPr>
              <a:pPr/>
              <a:t>7</a:t>
            </a:fld>
            <a:endParaRPr lang="en-US" alt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SSHPs can earn benefits from ASHP by fulfilling the recognition criteria each year. Recognized SSHPs receive one complimentary student registration to the Midyear Clinical Meeting and one to the Summer Meeting, awards for the incoming and outgoing top-ranking officers, an ASHP publication, and a framed recognition certificate</a:t>
            </a:r>
            <a:r>
              <a:rPr lang="en-US" altLang="en-US" baseline="0" dirty="0" smtClean="0"/>
              <a:t> when they first receive ASHP-SSHP Recognition. SSHPs receive a new certificate each year of renewing. </a:t>
            </a:r>
            <a:r>
              <a:rPr lang="en-US" altLang="en-US" dirty="0" smtClean="0"/>
              <a:t>They are also encouraged to use the SSHP Recognition logo.</a:t>
            </a:r>
          </a:p>
          <a:p>
            <a:pPr eaLnBrk="1" hangingPunct="1"/>
            <a:endParaRPr lang="en-US" altLang="en-US" dirty="0" smtClean="0"/>
          </a:p>
          <a:p>
            <a:pPr eaLnBrk="1" hangingPunct="1"/>
            <a:r>
              <a:rPr lang="en-US" altLang="en-US" dirty="0" smtClean="0"/>
              <a:t>SSHPs receive benefits for each year that they are recognized by ASHP. All applications, whether first time applicants or societies renewing their ASHP-SSHP Recognition, are due </a:t>
            </a:r>
            <a:r>
              <a:rPr lang="en-US" altLang="en-US" b="1" dirty="0" smtClean="0"/>
              <a:t>June 30 </a:t>
            </a:r>
            <a:r>
              <a:rPr lang="en-US" altLang="en-US" dirty="0" smtClean="0"/>
              <a:t>of each year</a:t>
            </a:r>
            <a:r>
              <a:rPr lang="en-US" altLang="en-US" b="1" dirty="0" smtClean="0"/>
              <a:t>.</a:t>
            </a:r>
          </a:p>
          <a:p>
            <a:pPr eaLnBrk="1" hangingPunct="1"/>
            <a:endParaRPr lang="en-US" altLang="en-US" dirty="0" smtClean="0"/>
          </a:p>
          <a:p>
            <a:pPr eaLnBrk="1" hangingPunct="1"/>
            <a:r>
              <a:rPr lang="en-US" altLang="en-US" dirty="0" smtClean="0"/>
              <a:t>More information is available on the ASHP website at: www.ashp.org/SSHPRecognition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7DF86980-64CB-4CED-BCBC-CBBF432BE107}" type="slidenum">
              <a:rPr lang="en-US" altLang="en-US" sz="1200">
                <a:latin typeface="Arial" charset="0"/>
              </a:rPr>
              <a:pPr/>
              <a:t>8</a:t>
            </a:fld>
            <a:endParaRPr lang="en-US" alt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There are 3 criteria that must be fulfilled by the SSHP to receive ASHP Recognition each year. ASHP-SSHP Recognition is valid for one academic year, from July 1 through June 30. The application must be completed annually and submitted by June 30 of each year. </a:t>
            </a:r>
          </a:p>
          <a:p>
            <a:pPr eaLnBrk="1" hangingPunct="1"/>
            <a:endParaRPr lang="en-US" altLang="en-US" sz="900"/>
          </a:p>
          <a:p>
            <a:pPr eaLnBrk="1" hangingPunct="1"/>
            <a:r>
              <a:rPr lang="en-US" altLang="en-US" sz="900"/>
              <a:t>The following slides will detail the requirements for each criterion.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pitchFamily="28" charset="0"/>
              </a:defRPr>
            </a:lvl1pPr>
            <a:lvl2pPr marL="702756" indent="-270291" defTabSz="914485">
              <a:defRPr sz="2300">
                <a:solidFill>
                  <a:schemeClr val="tx1"/>
                </a:solidFill>
                <a:latin typeface="Times" pitchFamily="28" charset="0"/>
              </a:defRPr>
            </a:lvl2pPr>
            <a:lvl3pPr marL="1081164" indent="-216233" defTabSz="914485">
              <a:defRPr sz="2300">
                <a:solidFill>
                  <a:schemeClr val="tx1"/>
                </a:solidFill>
                <a:latin typeface="Times" pitchFamily="28" charset="0"/>
              </a:defRPr>
            </a:lvl3pPr>
            <a:lvl4pPr marL="1513629" indent="-216233" defTabSz="914485">
              <a:defRPr sz="2300">
                <a:solidFill>
                  <a:schemeClr val="tx1"/>
                </a:solidFill>
                <a:latin typeface="Times" pitchFamily="28" charset="0"/>
              </a:defRPr>
            </a:lvl4pPr>
            <a:lvl5pPr marL="1946095" indent="-216233" defTabSz="914485">
              <a:defRPr sz="2300">
                <a:solidFill>
                  <a:schemeClr val="tx1"/>
                </a:solidFill>
                <a:latin typeface="Times" pitchFamily="28" charset="0"/>
              </a:defRPr>
            </a:lvl5pPr>
            <a:lvl6pPr marL="2378560" indent="-216233" defTabSz="914485" eaLnBrk="0" fontAlgn="base" hangingPunct="0">
              <a:spcBef>
                <a:spcPct val="0"/>
              </a:spcBef>
              <a:spcAft>
                <a:spcPct val="0"/>
              </a:spcAft>
              <a:defRPr sz="2300">
                <a:solidFill>
                  <a:schemeClr val="tx1"/>
                </a:solidFill>
                <a:latin typeface="Times" pitchFamily="28" charset="0"/>
              </a:defRPr>
            </a:lvl6pPr>
            <a:lvl7pPr marL="2811026" indent="-216233" defTabSz="914485" eaLnBrk="0" fontAlgn="base" hangingPunct="0">
              <a:spcBef>
                <a:spcPct val="0"/>
              </a:spcBef>
              <a:spcAft>
                <a:spcPct val="0"/>
              </a:spcAft>
              <a:defRPr sz="2300">
                <a:solidFill>
                  <a:schemeClr val="tx1"/>
                </a:solidFill>
                <a:latin typeface="Times" pitchFamily="28" charset="0"/>
              </a:defRPr>
            </a:lvl7pPr>
            <a:lvl8pPr marL="3243491" indent="-216233" defTabSz="914485" eaLnBrk="0" fontAlgn="base" hangingPunct="0">
              <a:spcBef>
                <a:spcPct val="0"/>
              </a:spcBef>
              <a:spcAft>
                <a:spcPct val="0"/>
              </a:spcAft>
              <a:defRPr sz="2300">
                <a:solidFill>
                  <a:schemeClr val="tx1"/>
                </a:solidFill>
                <a:latin typeface="Times" pitchFamily="28" charset="0"/>
              </a:defRPr>
            </a:lvl8pPr>
            <a:lvl9pPr marL="3675957" indent="-216233" defTabSz="914485" eaLnBrk="0" fontAlgn="base" hangingPunct="0">
              <a:spcBef>
                <a:spcPct val="0"/>
              </a:spcBef>
              <a:spcAft>
                <a:spcPct val="0"/>
              </a:spcAft>
              <a:defRPr sz="2300">
                <a:solidFill>
                  <a:schemeClr val="tx1"/>
                </a:solidFill>
                <a:latin typeface="Times" pitchFamily="28" charset="0"/>
              </a:defRPr>
            </a:lvl9pPr>
          </a:lstStyle>
          <a:p>
            <a:fld id="{2C92CB65-B5EC-4679-B93B-7B10BA210A91}" type="slidenum">
              <a:rPr lang="en-US" altLang="en-US" sz="1200">
                <a:latin typeface="Arial" charset="0"/>
              </a:rPr>
              <a:pPr/>
              <a:t>9</a:t>
            </a:fld>
            <a:endParaRPr lang="en-US" altLang="en-US" sz="120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So let’s break the recognition criteria down and explain each one to you. First, the Clinical Skills Competition.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9DB013F-878C-4DAD-A2A4-76142EA1074C}" type="slidenum">
              <a:rPr lang="en-US" smtClean="0"/>
              <a:t>‹#›</a:t>
            </a:fld>
            <a:endParaRPr lang="en-US" dirty="0"/>
          </a:p>
        </p:txBody>
      </p:sp>
    </p:spTree>
    <p:extLst>
      <p:ext uri="{BB962C8B-B14F-4D97-AF65-F5344CB8AC3E}">
        <p14:creationId xmlns:p14="http://schemas.microsoft.com/office/powerpoint/2010/main" val="145370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9DB013F-878C-4DAD-A2A4-76142EA1074C}" type="slidenum">
              <a:rPr lang="en-US" smtClean="0"/>
              <a:t>‹#›</a:t>
            </a:fld>
            <a:endParaRPr lang="en-US"/>
          </a:p>
        </p:txBody>
      </p:sp>
    </p:spTree>
    <p:extLst>
      <p:ext uri="{BB962C8B-B14F-4D97-AF65-F5344CB8AC3E}">
        <p14:creationId xmlns:p14="http://schemas.microsoft.com/office/powerpoint/2010/main" val="314878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p>
            <a:fld id="{F9DB013F-878C-4DAD-A2A4-76142EA1074C}" type="slidenum">
              <a:rPr lang="en-US" smtClean="0"/>
              <a:t>‹#›</a:t>
            </a:fld>
            <a:endParaRPr lang="en-US"/>
          </a:p>
        </p:txBody>
      </p:sp>
    </p:spTree>
    <p:extLst>
      <p:ext uri="{BB962C8B-B14F-4D97-AF65-F5344CB8AC3E}">
        <p14:creationId xmlns:p14="http://schemas.microsoft.com/office/powerpoint/2010/main" val="134624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p>
            <a:fld id="{F9DB013F-878C-4DAD-A2A4-76142EA1074C}" type="slidenum">
              <a:rPr lang="en-US" smtClean="0"/>
              <a:t>‹#›</a:t>
            </a:fld>
            <a:endParaRPr lang="en-US"/>
          </a:p>
        </p:txBody>
      </p:sp>
    </p:spTree>
    <p:extLst>
      <p:ext uri="{BB962C8B-B14F-4D97-AF65-F5344CB8AC3E}">
        <p14:creationId xmlns:p14="http://schemas.microsoft.com/office/powerpoint/2010/main" val="162868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5.jp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6.jp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90" r:id="rId10"/>
    <p:sldLayoutId id="2147483691" r:id="rId11"/>
    <p:sldLayoutId id="2147483692" r:id="rId12"/>
    <p:sldLayoutId id="2147483693" r:id="rId13"/>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connect.ashp.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Societies of Health-System Pharmacy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791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Clinical Skills Competition</a:t>
            </a:r>
          </a:p>
        </p:txBody>
      </p:sp>
      <p:sp>
        <p:nvSpPr>
          <p:cNvPr id="13315" name="Rectangle 7"/>
          <p:cNvSpPr>
            <a:spLocks noGrp="1" noChangeArrowheads="1"/>
          </p:cNvSpPr>
          <p:nvPr>
            <p:ph type="body" sz="half" idx="1"/>
          </p:nvPr>
        </p:nvSpPr>
        <p:spPr>
          <a:xfrm>
            <a:off x="304800" y="1600200"/>
            <a:ext cx="4191000" cy="4114800"/>
          </a:xfrm>
        </p:spPr>
        <p:txBody>
          <a:bodyPr/>
          <a:lstStyle/>
          <a:p>
            <a:r>
              <a:rPr lang="en-US" altLang="en-US" sz="2000" smtClean="0"/>
              <a:t>Team-based competition</a:t>
            </a:r>
          </a:p>
          <a:p>
            <a:r>
              <a:rPr lang="en-US" altLang="en-US" sz="2000" smtClean="0"/>
              <a:t>Written case, oral presentation</a:t>
            </a:r>
          </a:p>
          <a:p>
            <a:r>
              <a:rPr lang="en-US" altLang="en-US" sz="2000" smtClean="0"/>
              <a:t>Open to P1-P4 students</a:t>
            </a:r>
          </a:p>
          <a:p>
            <a:r>
              <a:rPr lang="en-US" altLang="en-US" sz="2000" smtClean="0"/>
              <a:t>3 Rounds</a:t>
            </a:r>
          </a:p>
          <a:p>
            <a:pPr lvl="1"/>
            <a:r>
              <a:rPr lang="en-US" altLang="en-US" sz="1600" b="0" smtClean="0"/>
              <a:t>Preliminary (school-level)</a:t>
            </a:r>
          </a:p>
          <a:p>
            <a:pPr lvl="1"/>
            <a:r>
              <a:rPr lang="en-US" altLang="en-US" sz="1600" b="0" smtClean="0"/>
              <a:t>Semi-final (national level)</a:t>
            </a:r>
          </a:p>
          <a:p>
            <a:pPr lvl="1"/>
            <a:r>
              <a:rPr lang="en-US" altLang="en-US" sz="1600" b="0" smtClean="0"/>
              <a:t>Final (national level)</a:t>
            </a:r>
          </a:p>
          <a:p>
            <a:r>
              <a:rPr lang="en-US" altLang="en-US" sz="2000" smtClean="0"/>
              <a:t>Winning Preliminary-Round Team</a:t>
            </a:r>
          </a:p>
          <a:p>
            <a:pPr lvl="1"/>
            <a:r>
              <a:rPr lang="en-US" altLang="en-US" sz="1600" b="0" smtClean="0"/>
              <a:t>Participate in Semi-Final Round CSC</a:t>
            </a:r>
          </a:p>
          <a:p>
            <a:pPr lvl="1"/>
            <a:r>
              <a:rPr lang="en-US" altLang="en-US" sz="1600" b="0" smtClean="0"/>
              <a:t>Complimentary MCM registration</a:t>
            </a:r>
          </a:p>
          <a:p>
            <a:pPr lvl="1"/>
            <a:r>
              <a:rPr lang="en-US" altLang="en-US" sz="1600" b="0" smtClean="0"/>
              <a:t>Compete for trophies, $$</a:t>
            </a:r>
          </a:p>
          <a:p>
            <a:endParaRPr lang="en-US" altLang="en-US" sz="2000" b="0" smtClean="0"/>
          </a:p>
          <a:p>
            <a:endParaRPr lang="en-US" altLang="en-US" sz="2400" b="0" smtClean="0"/>
          </a:p>
          <a:p>
            <a:endParaRPr lang="en-US" altLang="en-US" sz="2400" smtClean="0"/>
          </a:p>
        </p:txBody>
      </p:sp>
      <p:pic>
        <p:nvPicPr>
          <p:cNvPr id="13317" name="Picture 16" descr="067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3124200"/>
            <a:ext cx="2967038" cy="1981200"/>
          </a:xfrm>
          <a:noFill/>
        </p:spPr>
      </p:pic>
      <p:sp>
        <p:nvSpPr>
          <p:cNvPr id="13318" name="Text Box 18"/>
          <p:cNvSpPr txBox="1">
            <a:spLocks noChangeArrowheads="1"/>
          </p:cNvSpPr>
          <p:nvPr/>
        </p:nvSpPr>
        <p:spPr bwMode="auto">
          <a:xfrm>
            <a:off x="228600" y="55626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spcBef>
                <a:spcPct val="50000"/>
              </a:spcBef>
              <a:buClrTx/>
              <a:buFontTx/>
              <a:buNone/>
            </a:pPr>
            <a:r>
              <a:rPr lang="en-US" altLang="en-US" sz="2400" b="0"/>
              <a:t>www.ashp.org/clinicalskills</a:t>
            </a:r>
          </a:p>
        </p:txBody>
      </p:sp>
      <p:pic>
        <p:nvPicPr>
          <p:cNvPr id="133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524000"/>
            <a:ext cx="29670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SHP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498" y="1676400"/>
            <a:ext cx="1466850" cy="956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72400" y="1447800"/>
            <a:ext cx="1143000" cy="246221"/>
          </a:xfrm>
          <a:prstGeom prst="rect">
            <a:avLst/>
          </a:prstGeom>
          <a:noFill/>
        </p:spPr>
        <p:txBody>
          <a:bodyPr wrap="square" rtlCol="0">
            <a:spAutoFit/>
          </a:bodyPr>
          <a:lstStyle/>
          <a:p>
            <a:r>
              <a:rPr lang="en-US" sz="1000" b="1" dirty="0" smtClean="0"/>
              <a:t>Supported by</a:t>
            </a:r>
            <a:endParaRPr lang="en-US" sz="1000" b="1" dirty="0"/>
          </a:p>
        </p:txBody>
      </p:sp>
    </p:spTree>
    <p:extLst>
      <p:ext uri="{BB962C8B-B14F-4D97-AF65-F5344CB8AC3E}">
        <p14:creationId xmlns:p14="http://schemas.microsoft.com/office/powerpoint/2010/main" val="206078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609600" indent="-609600"/>
            <a:r>
              <a:rPr lang="en-US" altLang="en-US" smtClean="0"/>
              <a:t>ASHP–SSHP Recognition Criteria</a:t>
            </a:r>
          </a:p>
        </p:txBody>
      </p:sp>
      <p:sp>
        <p:nvSpPr>
          <p:cNvPr id="14339"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t>Career development </a:t>
            </a:r>
          </a:p>
          <a:p>
            <a:pPr marL="800100" lvl="1" indent="-342900"/>
            <a:r>
              <a:rPr lang="en-US" altLang="en-US" sz="1800" dirty="0" smtClean="0">
                <a:solidFill>
                  <a:schemeClr val="bg1">
                    <a:lumMod val="75000"/>
                  </a:schemeClr>
                </a:solidFill>
              </a:rPr>
              <a:t>Clinical Skills Competition</a:t>
            </a:r>
          </a:p>
          <a:p>
            <a:pPr marL="800100" lvl="1" indent="-342900"/>
            <a:r>
              <a:rPr lang="en-US" altLang="en-US" sz="1800" dirty="0" smtClean="0"/>
              <a:t>Pharmacy speakers</a:t>
            </a:r>
          </a:p>
          <a:p>
            <a:pPr marL="800100" lvl="1" indent="-342900"/>
            <a:r>
              <a:rPr lang="en-US" altLang="en-US" sz="1800" dirty="0" smtClean="0">
                <a:solidFill>
                  <a:schemeClr val="bg1">
                    <a:lumMod val="75000"/>
                  </a:schemeClr>
                </a:solidFill>
              </a:rPr>
              <a:t>Residency training information session</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Professional development </a:t>
            </a:r>
          </a:p>
          <a:p>
            <a:pPr marL="800100" lvl="1" indent="-342900"/>
            <a:r>
              <a:rPr lang="en-US" altLang="en-US" sz="1800" dirty="0" smtClean="0">
                <a:solidFill>
                  <a:schemeClr val="bg1">
                    <a:lumMod val="75000"/>
                  </a:schemeClr>
                </a:solidFill>
              </a:rPr>
              <a:t>Project directly related to health-system pharmacy practice </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Membership recruitment</a:t>
            </a:r>
          </a:p>
          <a:p>
            <a:pPr marL="800100" lvl="1" indent="-342900"/>
            <a:r>
              <a:rPr lang="en-US" altLang="en-US" sz="1800" dirty="0" smtClean="0">
                <a:solidFill>
                  <a:schemeClr val="bg1">
                    <a:lumMod val="75000"/>
                  </a:schemeClr>
                </a:solidFill>
              </a:rPr>
              <a:t>Membership drive (SSHP + State Affiliate + ASHP)</a:t>
            </a:r>
          </a:p>
          <a:p>
            <a:pPr marL="457200" indent="-457200"/>
            <a:endParaRPr lang="en-US" altLang="en-US" sz="2400" dirty="0" smtClean="0">
              <a:solidFill>
                <a:schemeClr val="folHlink"/>
              </a:solidFill>
            </a:endParaRPr>
          </a:p>
          <a:p>
            <a:pPr marL="457200" indent="-457200">
              <a:buFontTx/>
              <a:buNone/>
            </a:pPr>
            <a:endParaRPr lang="en-US" altLang="en-US" sz="2400" dirty="0" smtClean="0"/>
          </a:p>
        </p:txBody>
      </p:sp>
    </p:spTree>
    <p:extLst>
      <p:ext uri="{BB962C8B-B14F-4D97-AF65-F5344CB8AC3E}">
        <p14:creationId xmlns:p14="http://schemas.microsoft.com/office/powerpoint/2010/main" val="17207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Pharmacy Speakers</a:t>
            </a:r>
          </a:p>
        </p:txBody>
      </p:sp>
      <p:sp>
        <p:nvSpPr>
          <p:cNvPr id="15363" name="Rectangle 3"/>
          <p:cNvSpPr>
            <a:spLocks noGrp="1" noChangeArrowheads="1"/>
          </p:cNvSpPr>
          <p:nvPr>
            <p:ph type="body" sz="half" idx="1"/>
          </p:nvPr>
        </p:nvSpPr>
        <p:spPr/>
        <p:txBody>
          <a:bodyPr/>
          <a:lstStyle/>
          <a:p>
            <a:r>
              <a:rPr lang="en-US" altLang="en-US" sz="2400" smtClean="0"/>
              <a:t>Acute care</a:t>
            </a:r>
          </a:p>
          <a:p>
            <a:r>
              <a:rPr lang="en-US" altLang="en-US" sz="2400" smtClean="0"/>
              <a:t>Ambulatory care</a:t>
            </a:r>
          </a:p>
          <a:p>
            <a:r>
              <a:rPr lang="en-US" altLang="en-US" sz="2400" smtClean="0"/>
              <a:t>Clinical Specialists</a:t>
            </a:r>
          </a:p>
          <a:p>
            <a:r>
              <a:rPr lang="en-US" altLang="en-US" sz="2400" smtClean="0"/>
              <a:t>Management</a:t>
            </a:r>
          </a:p>
          <a:p>
            <a:r>
              <a:rPr lang="en-US" altLang="en-US" sz="2400" smtClean="0"/>
              <a:t>Managed Care</a:t>
            </a:r>
          </a:p>
          <a:p>
            <a:r>
              <a:rPr lang="en-US" altLang="en-US" sz="2400" smtClean="0"/>
              <a:t>Long-term care</a:t>
            </a:r>
          </a:p>
          <a:p>
            <a:r>
              <a:rPr lang="en-US" altLang="en-US" sz="2400" smtClean="0"/>
              <a:t>Home care</a:t>
            </a:r>
          </a:p>
        </p:txBody>
      </p:sp>
      <p:pic>
        <p:nvPicPr>
          <p:cNvPr id="15364" name="Picture 10" descr="MPj044104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600200"/>
            <a:ext cx="3810000" cy="3810000"/>
          </a:xfrm>
          <a:noFill/>
        </p:spPr>
      </p:pic>
    </p:spTree>
    <p:extLst>
      <p:ext uri="{BB962C8B-B14F-4D97-AF65-F5344CB8AC3E}">
        <p14:creationId xmlns:p14="http://schemas.microsoft.com/office/powerpoint/2010/main" val="4082964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marL="609600" indent="-609600"/>
            <a:r>
              <a:rPr lang="en-US" altLang="en-US" smtClean="0"/>
              <a:t>ASHP–SSHP Recognition Criteria</a:t>
            </a:r>
          </a:p>
        </p:txBody>
      </p:sp>
      <p:sp>
        <p:nvSpPr>
          <p:cNvPr id="16387"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t>Career development </a:t>
            </a:r>
          </a:p>
          <a:p>
            <a:pPr marL="800100" lvl="1" indent="-342900"/>
            <a:r>
              <a:rPr lang="en-US" altLang="en-US" sz="1800" dirty="0" smtClean="0">
                <a:solidFill>
                  <a:schemeClr val="bg1">
                    <a:lumMod val="75000"/>
                  </a:schemeClr>
                </a:solidFill>
              </a:rPr>
              <a:t>Clinical Skills Competition</a:t>
            </a:r>
          </a:p>
          <a:p>
            <a:pPr marL="800100" lvl="1" indent="-342900"/>
            <a:r>
              <a:rPr lang="en-US" altLang="en-US" sz="1800" dirty="0" smtClean="0">
                <a:solidFill>
                  <a:schemeClr val="bg1">
                    <a:lumMod val="75000"/>
                  </a:schemeClr>
                </a:solidFill>
              </a:rPr>
              <a:t>Pharmacy speakers</a:t>
            </a:r>
          </a:p>
          <a:p>
            <a:pPr marL="800100" lvl="1" indent="-342900"/>
            <a:r>
              <a:rPr lang="en-US" altLang="en-US" sz="1800" dirty="0" smtClean="0"/>
              <a:t>Residency training information session</a:t>
            </a:r>
          </a:p>
          <a:p>
            <a:pPr marL="800100" lvl="1" indent="-342900"/>
            <a:endParaRPr lang="en-US" altLang="en-US" sz="1800" dirty="0" smtClean="0"/>
          </a:p>
          <a:p>
            <a:pPr marL="457200" indent="-457200">
              <a:buFontTx/>
              <a:buNone/>
            </a:pPr>
            <a:r>
              <a:rPr lang="en-US" altLang="en-US" sz="2400" dirty="0" smtClean="0">
                <a:solidFill>
                  <a:schemeClr val="bg1">
                    <a:lumMod val="75000"/>
                  </a:schemeClr>
                </a:solidFill>
              </a:rPr>
              <a:t>Professional development </a:t>
            </a:r>
          </a:p>
          <a:p>
            <a:pPr marL="800100" lvl="1" indent="-342900"/>
            <a:r>
              <a:rPr lang="en-US" altLang="en-US" sz="1800" dirty="0" smtClean="0">
                <a:solidFill>
                  <a:schemeClr val="bg1">
                    <a:lumMod val="75000"/>
                  </a:schemeClr>
                </a:solidFill>
              </a:rPr>
              <a:t>Project directly related to health-system pharmacy practice </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Membership recruitment</a:t>
            </a:r>
          </a:p>
          <a:p>
            <a:pPr marL="800100" lvl="1" indent="-342900"/>
            <a:r>
              <a:rPr lang="en-US" altLang="en-US" sz="1800" dirty="0" smtClean="0">
                <a:solidFill>
                  <a:schemeClr val="bg1">
                    <a:lumMod val="75000"/>
                  </a:schemeClr>
                </a:solidFill>
              </a:rPr>
              <a:t>Membership drive (SSHP + State Affiliate + ASHP)</a:t>
            </a:r>
          </a:p>
          <a:p>
            <a:pPr marL="457200" indent="-457200"/>
            <a:endParaRPr lang="en-US" altLang="en-US" sz="2400" dirty="0" smtClean="0">
              <a:solidFill>
                <a:schemeClr val="folHlink"/>
              </a:solidFill>
            </a:endParaRPr>
          </a:p>
          <a:p>
            <a:pPr marL="457200" indent="-457200">
              <a:buFontTx/>
              <a:buNone/>
            </a:pPr>
            <a:endParaRPr lang="en-US" altLang="en-US" sz="2400" dirty="0" smtClean="0"/>
          </a:p>
        </p:txBody>
      </p:sp>
    </p:spTree>
    <p:extLst>
      <p:ext uri="{BB962C8B-B14F-4D97-AF65-F5344CB8AC3E}">
        <p14:creationId xmlns:p14="http://schemas.microsoft.com/office/powerpoint/2010/main" val="1091363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smtClean="0"/>
              <a:t>Residency Information Session</a:t>
            </a:r>
          </a:p>
        </p:txBody>
      </p:sp>
      <p:pic>
        <p:nvPicPr>
          <p:cNvPr id="1741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28800"/>
            <a:ext cx="3429000" cy="3225800"/>
          </a:xfr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88" y="1524000"/>
            <a:ext cx="412741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666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609600" indent="-609600"/>
            <a:r>
              <a:rPr lang="en-US" altLang="en-US" smtClean="0"/>
              <a:t>ASHP–SSHP Recognition Criteria</a:t>
            </a:r>
          </a:p>
        </p:txBody>
      </p:sp>
      <p:sp>
        <p:nvSpPr>
          <p:cNvPr id="18435"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solidFill>
                  <a:schemeClr val="bg1">
                    <a:lumMod val="75000"/>
                  </a:schemeClr>
                </a:solidFill>
              </a:rPr>
              <a:t>Career development </a:t>
            </a:r>
          </a:p>
          <a:p>
            <a:pPr marL="800100" lvl="1" indent="-342900"/>
            <a:r>
              <a:rPr lang="en-US" altLang="en-US" sz="1800" dirty="0" smtClean="0">
                <a:solidFill>
                  <a:schemeClr val="bg1">
                    <a:lumMod val="75000"/>
                  </a:schemeClr>
                </a:solidFill>
              </a:rPr>
              <a:t>Clinical Skills Competition</a:t>
            </a:r>
          </a:p>
          <a:p>
            <a:pPr marL="800100" lvl="1" indent="-342900"/>
            <a:r>
              <a:rPr lang="en-US" altLang="en-US" sz="1800" dirty="0" smtClean="0">
                <a:solidFill>
                  <a:schemeClr val="bg1">
                    <a:lumMod val="75000"/>
                  </a:schemeClr>
                </a:solidFill>
              </a:rPr>
              <a:t>Pharmacy speakers</a:t>
            </a:r>
          </a:p>
          <a:p>
            <a:pPr marL="800100" lvl="1" indent="-342900"/>
            <a:r>
              <a:rPr lang="en-US" altLang="en-US" sz="1800" dirty="0" smtClean="0">
                <a:solidFill>
                  <a:schemeClr val="bg1">
                    <a:lumMod val="75000"/>
                  </a:schemeClr>
                </a:solidFill>
              </a:rPr>
              <a:t>Residency training information session</a:t>
            </a:r>
          </a:p>
          <a:p>
            <a:pPr marL="800100" lvl="1" indent="-342900"/>
            <a:endParaRPr lang="en-US" altLang="en-US" sz="1800" dirty="0" smtClean="0">
              <a:solidFill>
                <a:schemeClr val="folHlink"/>
              </a:solidFill>
            </a:endParaRPr>
          </a:p>
          <a:p>
            <a:pPr marL="457200" indent="-457200">
              <a:buFontTx/>
              <a:buNone/>
            </a:pPr>
            <a:r>
              <a:rPr lang="en-US" altLang="en-US" sz="2400" dirty="0" smtClean="0"/>
              <a:t>Professional development </a:t>
            </a:r>
          </a:p>
          <a:p>
            <a:pPr marL="800100" lvl="1" indent="-342900"/>
            <a:r>
              <a:rPr lang="en-US" altLang="en-US" sz="1800" dirty="0" smtClean="0"/>
              <a:t>Project directly related to health-system pharmacy practice</a:t>
            </a:r>
            <a:r>
              <a:rPr lang="en-US" altLang="en-US" sz="1800" dirty="0" smtClean="0">
                <a:solidFill>
                  <a:schemeClr val="folHlink"/>
                </a:solidFill>
              </a:rPr>
              <a:t> </a:t>
            </a:r>
          </a:p>
          <a:p>
            <a:pPr marL="800100" lvl="1" indent="-342900"/>
            <a:endParaRPr lang="en-US" altLang="en-US" sz="1800" dirty="0" smtClean="0">
              <a:solidFill>
                <a:schemeClr val="folHlink"/>
              </a:solidFill>
            </a:endParaRPr>
          </a:p>
          <a:p>
            <a:pPr marL="457200" indent="-457200">
              <a:buFontTx/>
              <a:buNone/>
            </a:pPr>
            <a:r>
              <a:rPr lang="en-US" altLang="en-US" sz="2400" dirty="0" smtClean="0">
                <a:solidFill>
                  <a:schemeClr val="bg1">
                    <a:lumMod val="75000"/>
                  </a:schemeClr>
                </a:solidFill>
              </a:rPr>
              <a:t>Membership recruitment</a:t>
            </a:r>
          </a:p>
          <a:p>
            <a:pPr marL="800100" lvl="1" indent="-342900"/>
            <a:r>
              <a:rPr lang="en-US" altLang="en-US" sz="1800" dirty="0" smtClean="0">
                <a:solidFill>
                  <a:schemeClr val="bg1">
                    <a:lumMod val="75000"/>
                  </a:schemeClr>
                </a:solidFill>
              </a:rPr>
              <a:t>Membership drive (SSHP + State Affiliate + ASHP)</a:t>
            </a:r>
          </a:p>
          <a:p>
            <a:pPr marL="457200" indent="-457200"/>
            <a:endParaRPr lang="en-US" altLang="en-US" sz="2400" dirty="0" smtClean="0">
              <a:solidFill>
                <a:schemeClr val="folHlink"/>
              </a:solidFill>
            </a:endParaRPr>
          </a:p>
          <a:p>
            <a:pPr marL="457200" indent="-457200">
              <a:buFontTx/>
              <a:buNone/>
            </a:pPr>
            <a:endParaRPr lang="en-US" altLang="en-US" sz="2400" dirty="0" smtClean="0"/>
          </a:p>
        </p:txBody>
      </p:sp>
    </p:spTree>
    <p:extLst>
      <p:ext uri="{BB962C8B-B14F-4D97-AF65-F5344CB8AC3E}">
        <p14:creationId xmlns:p14="http://schemas.microsoft.com/office/powerpoint/2010/main" val="72042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Professional Development Project</a:t>
            </a:r>
          </a:p>
        </p:txBody>
      </p:sp>
      <p:sp>
        <p:nvSpPr>
          <p:cNvPr id="19459" name="Rectangle 3"/>
          <p:cNvSpPr>
            <a:spLocks noGrp="1" noChangeArrowheads="1"/>
          </p:cNvSpPr>
          <p:nvPr>
            <p:ph type="body" sz="half" idx="1"/>
          </p:nvPr>
        </p:nvSpPr>
        <p:spPr>
          <a:xfrm>
            <a:off x="685800" y="1981200"/>
            <a:ext cx="7543800" cy="4114800"/>
          </a:xfrm>
        </p:spPr>
        <p:txBody>
          <a:bodyPr>
            <a:normAutofit lnSpcReduction="10000"/>
          </a:bodyPr>
          <a:lstStyle/>
          <a:p>
            <a:pPr marL="0" indent="0">
              <a:buNone/>
            </a:pPr>
            <a:r>
              <a:rPr lang="en-US" altLang="en-US" dirty="0" smtClean="0"/>
              <a:t>SSHPs </a:t>
            </a:r>
            <a:r>
              <a:rPr lang="en-US" altLang="en-US" dirty="0"/>
              <a:t>will coordinate at least one activity related to Workforce Well-Being and Resilience. This </a:t>
            </a:r>
            <a:r>
              <a:rPr lang="en-US" altLang="en-US" dirty="0" smtClean="0"/>
              <a:t>supports </a:t>
            </a:r>
            <a:r>
              <a:rPr lang="en-US" altLang="en-US" dirty="0"/>
              <a:t>the development of education to help student pharmacists address burnout. SSHPs are encouraged to become familiar with the Well-being and resilience Connect Community and Resource Page as they create a student program focused on well-being and resilience.</a:t>
            </a:r>
            <a:endParaRPr lang="en-US" altLang="en-US" sz="2400" dirty="0" smtClean="0"/>
          </a:p>
          <a:p>
            <a:endParaRPr lang="en-US" altLang="en-US" sz="2400" dirty="0" smtClean="0"/>
          </a:p>
          <a:p>
            <a:endParaRPr lang="en-US" altLang="en-US" sz="2400" dirty="0" smtClean="0"/>
          </a:p>
          <a:p>
            <a:endParaRPr lang="en-US" altLang="en-US" sz="2400" dirty="0" smtClean="0"/>
          </a:p>
          <a:p>
            <a:pPr>
              <a:buFontTx/>
              <a:buNone/>
            </a:pPr>
            <a:r>
              <a:rPr lang="en-US" altLang="en-US" sz="2400" dirty="0" smtClean="0"/>
              <a:t>**Joint projects with State Affiliate**</a:t>
            </a:r>
          </a:p>
        </p:txBody>
      </p:sp>
    </p:spTree>
    <p:extLst>
      <p:ext uri="{BB962C8B-B14F-4D97-AF65-F5344CB8AC3E}">
        <p14:creationId xmlns:p14="http://schemas.microsoft.com/office/powerpoint/2010/main" val="2596709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609600" indent="-609600"/>
            <a:r>
              <a:rPr lang="en-US" altLang="en-US" smtClean="0"/>
              <a:t>ASHP–SSHP Recognition Criteria</a:t>
            </a:r>
          </a:p>
        </p:txBody>
      </p:sp>
      <p:sp>
        <p:nvSpPr>
          <p:cNvPr id="20483"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solidFill>
                  <a:schemeClr val="bg1">
                    <a:lumMod val="75000"/>
                  </a:schemeClr>
                </a:solidFill>
              </a:rPr>
              <a:t>Career development </a:t>
            </a:r>
          </a:p>
          <a:p>
            <a:pPr marL="800100" lvl="1" indent="-342900"/>
            <a:r>
              <a:rPr lang="en-US" altLang="en-US" sz="1800" dirty="0" smtClean="0">
                <a:solidFill>
                  <a:schemeClr val="bg1">
                    <a:lumMod val="75000"/>
                  </a:schemeClr>
                </a:solidFill>
              </a:rPr>
              <a:t>Clinical Skills Competition</a:t>
            </a:r>
          </a:p>
          <a:p>
            <a:pPr marL="800100" lvl="1" indent="-342900"/>
            <a:r>
              <a:rPr lang="en-US" altLang="en-US" sz="1800" dirty="0">
                <a:solidFill>
                  <a:schemeClr val="bg1">
                    <a:lumMod val="75000"/>
                  </a:schemeClr>
                </a:solidFill>
              </a:rPr>
              <a:t>P</a:t>
            </a:r>
            <a:r>
              <a:rPr lang="en-US" altLang="en-US" sz="1800" dirty="0" smtClean="0">
                <a:solidFill>
                  <a:schemeClr val="bg1">
                    <a:lumMod val="75000"/>
                  </a:schemeClr>
                </a:solidFill>
              </a:rPr>
              <a:t>harmacy speakers</a:t>
            </a:r>
          </a:p>
          <a:p>
            <a:pPr marL="800100" lvl="1" indent="-342900"/>
            <a:r>
              <a:rPr lang="en-US" altLang="en-US" sz="1800" dirty="0" smtClean="0">
                <a:solidFill>
                  <a:schemeClr val="bg1">
                    <a:lumMod val="75000"/>
                  </a:schemeClr>
                </a:solidFill>
              </a:rPr>
              <a:t>Residency training information session</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Professional development </a:t>
            </a:r>
          </a:p>
          <a:p>
            <a:pPr marL="800100" lvl="1" indent="-342900"/>
            <a:r>
              <a:rPr lang="en-US" altLang="en-US" sz="1800" dirty="0" smtClean="0">
                <a:solidFill>
                  <a:schemeClr val="bg1">
                    <a:lumMod val="75000"/>
                  </a:schemeClr>
                </a:solidFill>
              </a:rPr>
              <a:t>Project directly related to health-system pharmacy practice </a:t>
            </a:r>
          </a:p>
          <a:p>
            <a:pPr marL="800100" lvl="1" indent="-342900"/>
            <a:endParaRPr lang="en-US" altLang="en-US" sz="1800" dirty="0" smtClean="0">
              <a:solidFill>
                <a:schemeClr val="folHlink"/>
              </a:solidFill>
            </a:endParaRPr>
          </a:p>
          <a:p>
            <a:pPr marL="457200" indent="-457200">
              <a:buFontTx/>
              <a:buNone/>
            </a:pPr>
            <a:r>
              <a:rPr lang="en-US" altLang="en-US" sz="2400" dirty="0" smtClean="0"/>
              <a:t>Membership recruitment</a:t>
            </a:r>
          </a:p>
          <a:p>
            <a:pPr marL="800100" lvl="1" indent="-342900"/>
            <a:r>
              <a:rPr lang="en-US" altLang="en-US" sz="1800" dirty="0" smtClean="0"/>
              <a:t>Membership drive (SSHP + State Affiliate + ASHP)</a:t>
            </a:r>
          </a:p>
          <a:p>
            <a:pPr marL="457200" indent="-457200"/>
            <a:endParaRPr lang="en-US" altLang="en-US" sz="2400" dirty="0" smtClean="0"/>
          </a:p>
          <a:p>
            <a:pPr marL="457200" indent="-457200">
              <a:buFontTx/>
              <a:buNone/>
            </a:pPr>
            <a:endParaRPr lang="en-US" altLang="en-US" sz="2400" dirty="0" smtClean="0"/>
          </a:p>
        </p:txBody>
      </p:sp>
    </p:spTree>
    <p:extLst>
      <p:ext uri="{BB962C8B-B14F-4D97-AF65-F5344CB8AC3E}">
        <p14:creationId xmlns:p14="http://schemas.microsoft.com/office/powerpoint/2010/main" val="3989177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1337"/>
          </a:xfrm>
        </p:spPr>
        <p:txBody>
          <a:bodyPr/>
          <a:lstStyle/>
          <a:p>
            <a:r>
              <a:rPr lang="en-US" altLang="en-US" dirty="0" smtClean="0"/>
              <a:t>Membership Drive</a:t>
            </a:r>
          </a:p>
        </p:txBody>
      </p:sp>
      <p:sp>
        <p:nvSpPr>
          <p:cNvPr id="21510" name="Text Box 17"/>
          <p:cNvSpPr txBox="1">
            <a:spLocks noChangeArrowheads="1"/>
          </p:cNvSpPr>
          <p:nvPr/>
        </p:nvSpPr>
        <p:spPr bwMode="auto">
          <a:xfrm>
            <a:off x="762000" y="57150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spcBef>
                <a:spcPct val="50000"/>
              </a:spcBef>
              <a:buClrTx/>
              <a:buFontTx/>
              <a:buNone/>
            </a:pPr>
            <a:r>
              <a:rPr lang="en-US" altLang="en-US" sz="2400" b="0" dirty="0" smtClean="0"/>
              <a:t>www.ashp.org/studentmembership</a:t>
            </a:r>
            <a:endParaRPr lang="en-US" altLang="en-US" sz="2400"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67" y="1446137"/>
            <a:ext cx="7745133" cy="424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69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PAI Recognition Requirement</a:t>
            </a:r>
          </a:p>
        </p:txBody>
      </p:sp>
      <p:sp>
        <p:nvSpPr>
          <p:cNvPr id="22531" name="Content Placeholder 5"/>
          <p:cNvSpPr>
            <a:spLocks noGrp="1"/>
          </p:cNvSpPr>
          <p:nvPr>
            <p:ph idx="1"/>
          </p:nvPr>
        </p:nvSpPr>
        <p:spPr>
          <a:xfrm>
            <a:off x="685800" y="1752600"/>
            <a:ext cx="7772400" cy="4343400"/>
          </a:xfrm>
        </p:spPr>
        <p:txBody>
          <a:bodyPr/>
          <a:lstStyle/>
          <a:p>
            <a:pPr>
              <a:buFontTx/>
              <a:buNone/>
            </a:pPr>
            <a:r>
              <a:rPr lang="en-US" altLang="en-US" dirty="0" smtClean="0"/>
              <a:t>At least one (1) of the following: </a:t>
            </a:r>
          </a:p>
          <a:p>
            <a:pPr>
              <a:buFontTx/>
              <a:buNone/>
            </a:pPr>
            <a:r>
              <a:rPr lang="en-US" altLang="en-US" dirty="0" smtClean="0"/>
              <a:t/>
            </a:r>
            <a:br>
              <a:rPr lang="en-US" altLang="en-US" dirty="0" smtClean="0"/>
            </a:br>
            <a:r>
              <a:rPr lang="en-US" altLang="en-US" dirty="0" smtClean="0"/>
              <a:t>Health-System Speaker events and/or professional development project must be related to PAI as a requirement for recognition (e.g. a guest speaker presents on a PAI topic, development project focuses on one of the PAI recommendations, etc.). </a:t>
            </a:r>
          </a:p>
        </p:txBody>
      </p:sp>
    </p:spTree>
    <p:extLst>
      <p:ext uri="{BB962C8B-B14F-4D97-AF65-F5344CB8AC3E}">
        <p14:creationId xmlns:p14="http://schemas.microsoft.com/office/powerpoint/2010/main" val="3774907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What is an SSHP?</a:t>
            </a:r>
          </a:p>
        </p:txBody>
      </p:sp>
      <p:sp>
        <p:nvSpPr>
          <p:cNvPr id="4099" name="Rectangle 3"/>
          <p:cNvSpPr>
            <a:spLocks noGrp="1" noChangeArrowheads="1"/>
          </p:cNvSpPr>
          <p:nvPr>
            <p:ph type="body" sz="half" idx="1"/>
          </p:nvPr>
        </p:nvSpPr>
        <p:spPr>
          <a:xfrm>
            <a:off x="304800" y="1600200"/>
            <a:ext cx="8610600" cy="4343400"/>
          </a:xfrm>
        </p:spPr>
        <p:txBody>
          <a:bodyPr/>
          <a:lstStyle/>
          <a:p>
            <a:pPr algn="ctr">
              <a:buFontTx/>
              <a:buNone/>
            </a:pPr>
            <a:r>
              <a:rPr lang="en-US" altLang="en-US" sz="2400" dirty="0" smtClean="0"/>
              <a:t>Student Society of Health-System Pharmacy</a:t>
            </a:r>
          </a:p>
          <a:p>
            <a:pPr algn="ctr">
              <a:buFontTx/>
              <a:buNone/>
            </a:pPr>
            <a:endParaRPr lang="en-US" altLang="en-US" sz="900" dirty="0" smtClean="0"/>
          </a:p>
          <a:p>
            <a:r>
              <a:rPr lang="en-US" altLang="en-US" sz="2000" b="0" dirty="0" smtClean="0"/>
              <a:t>Educate members about career options in acute and ambulatory settings</a:t>
            </a:r>
          </a:p>
          <a:p>
            <a:r>
              <a:rPr lang="en-US" altLang="en-US" sz="2000" b="0" dirty="0" smtClean="0"/>
              <a:t>Career development</a:t>
            </a:r>
          </a:p>
          <a:p>
            <a:r>
              <a:rPr lang="en-US" altLang="en-US" sz="2000" b="0" dirty="0" smtClean="0"/>
              <a:t>Professional development</a:t>
            </a:r>
          </a:p>
          <a:p>
            <a:r>
              <a:rPr lang="en-US" altLang="en-US" sz="2000" b="0" dirty="0" smtClean="0"/>
              <a:t>Networking</a:t>
            </a:r>
          </a:p>
          <a:p>
            <a:endParaRPr lang="en-US" altLang="en-US" sz="2400" dirty="0" smtClean="0"/>
          </a:p>
          <a:p>
            <a:endParaRPr lang="en-US" altLang="en-US" sz="2100" b="0" dirty="0" smtClean="0"/>
          </a:p>
        </p:txBody>
      </p:sp>
      <p:sp>
        <p:nvSpPr>
          <p:cNvPr id="4100" name="Rectangle 7"/>
          <p:cNvSpPr>
            <a:spLocks noChangeArrowheads="1"/>
          </p:cNvSpPr>
          <p:nvPr/>
        </p:nvSpPr>
        <p:spPr bwMode="auto">
          <a:xfrm>
            <a:off x="533400" y="5257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spcBef>
                <a:spcPct val="0"/>
              </a:spcBef>
              <a:buClrTx/>
              <a:buFontTx/>
              <a:buNone/>
            </a:pPr>
            <a:r>
              <a:rPr lang="en-US" altLang="en-US"/>
              <a:t>Okay…so who is ASHP?</a:t>
            </a:r>
          </a:p>
        </p:txBody>
      </p:sp>
      <p:pic>
        <p:nvPicPr>
          <p:cNvPr id="4101" name="Picture 9" descr="Midwestern 200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617788"/>
            <a:ext cx="3810000" cy="2840037"/>
          </a:xfrm>
          <a:noFill/>
        </p:spPr>
      </p:pic>
    </p:spTree>
    <p:extLst>
      <p:ext uri="{BB962C8B-B14F-4D97-AF65-F5344CB8AC3E}">
        <p14:creationId xmlns:p14="http://schemas.microsoft.com/office/powerpoint/2010/main" val="395676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For More Information…</a:t>
            </a:r>
          </a:p>
        </p:txBody>
      </p:sp>
      <p:sp>
        <p:nvSpPr>
          <p:cNvPr id="23555" name="Text Box 6"/>
          <p:cNvSpPr txBox="1">
            <a:spLocks noChangeArrowheads="1"/>
          </p:cNvSpPr>
          <p:nvPr/>
        </p:nvSpPr>
        <p:spPr bwMode="auto">
          <a:xfrm>
            <a:off x="4772025" y="1671638"/>
            <a:ext cx="4219575"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lnSpc>
                <a:spcPct val="80000"/>
              </a:lnSpc>
              <a:spcBef>
                <a:spcPts val="575"/>
              </a:spcBef>
              <a:buClrTx/>
              <a:buFontTx/>
              <a:buNone/>
            </a:pPr>
            <a:r>
              <a:rPr lang="en-US" altLang="en-US" sz="2400" dirty="0"/>
              <a:t>ASHP Connect Discussion Board</a:t>
            </a:r>
            <a:br>
              <a:rPr lang="en-US" altLang="en-US" sz="2400" dirty="0"/>
            </a:br>
            <a:r>
              <a:rPr lang="en-US" altLang="en-US" sz="2400" dirty="0" smtClean="0">
                <a:hlinkClick r:id="rId3"/>
              </a:rPr>
              <a:t>https://connect.ashp.org</a:t>
            </a:r>
            <a:r>
              <a:rPr lang="en-US" altLang="en-US" sz="2400" b="0" dirty="0"/>
              <a:t> </a:t>
            </a:r>
            <a:endParaRPr lang="en-US" altLang="en-US" sz="240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752600"/>
            <a:ext cx="3657601" cy="342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2514600"/>
            <a:ext cx="4191000" cy="216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8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2743200" y="3694362"/>
            <a:ext cx="36576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Hospitals</a:t>
            </a:r>
          </a:p>
        </p:txBody>
      </p:sp>
      <p:sp>
        <p:nvSpPr>
          <p:cNvPr id="5125" name="Rectangle 9"/>
          <p:cNvSpPr>
            <a:spLocks noChangeArrowheads="1"/>
          </p:cNvSpPr>
          <p:nvPr/>
        </p:nvSpPr>
        <p:spPr bwMode="auto">
          <a:xfrm>
            <a:off x="4648200" y="5065962"/>
            <a:ext cx="36576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dirty="0">
                <a:solidFill>
                  <a:schemeClr val="bg1"/>
                </a:solidFill>
              </a:rPr>
              <a:t>Other Components of Health-Systems</a:t>
            </a:r>
          </a:p>
        </p:txBody>
      </p:sp>
      <p:sp>
        <p:nvSpPr>
          <p:cNvPr id="5126" name="Rectangle 10"/>
          <p:cNvSpPr>
            <a:spLocks noChangeArrowheads="1"/>
          </p:cNvSpPr>
          <p:nvPr/>
        </p:nvSpPr>
        <p:spPr bwMode="auto">
          <a:xfrm>
            <a:off x="914400" y="4608762"/>
            <a:ext cx="36576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Long Term Care Facilities</a:t>
            </a:r>
          </a:p>
        </p:txBody>
      </p:sp>
      <p:sp>
        <p:nvSpPr>
          <p:cNvPr id="5127" name="Rectangle 11"/>
          <p:cNvSpPr>
            <a:spLocks noChangeArrowheads="1"/>
          </p:cNvSpPr>
          <p:nvPr/>
        </p:nvSpPr>
        <p:spPr bwMode="auto">
          <a:xfrm>
            <a:off x="4648200" y="4608762"/>
            <a:ext cx="36576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Home Care</a:t>
            </a:r>
          </a:p>
        </p:txBody>
      </p:sp>
      <p:sp>
        <p:nvSpPr>
          <p:cNvPr id="5128" name="Rectangle 12"/>
          <p:cNvSpPr>
            <a:spLocks noChangeArrowheads="1"/>
          </p:cNvSpPr>
          <p:nvPr/>
        </p:nvSpPr>
        <p:spPr bwMode="auto">
          <a:xfrm>
            <a:off x="914400" y="5065962"/>
            <a:ext cx="36576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Health Maintenance Organizations</a:t>
            </a:r>
          </a:p>
        </p:txBody>
      </p:sp>
      <p:sp>
        <p:nvSpPr>
          <p:cNvPr id="5129" name="Rectangle 13"/>
          <p:cNvSpPr>
            <a:spLocks noChangeArrowheads="1"/>
          </p:cNvSpPr>
          <p:nvPr/>
        </p:nvSpPr>
        <p:spPr bwMode="auto">
          <a:xfrm>
            <a:off x="3200400" y="3237162"/>
            <a:ext cx="25908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Represent Pharmacists in:</a:t>
            </a:r>
          </a:p>
        </p:txBody>
      </p:sp>
      <p:sp>
        <p:nvSpPr>
          <p:cNvPr id="5130" name="Rectangle 7"/>
          <p:cNvSpPr>
            <a:spLocks noChangeArrowheads="1"/>
          </p:cNvSpPr>
          <p:nvPr/>
        </p:nvSpPr>
        <p:spPr bwMode="auto">
          <a:xfrm>
            <a:off x="2362200" y="4151562"/>
            <a:ext cx="4495800" cy="381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1800">
                <a:solidFill>
                  <a:schemeClr val="bg1"/>
                </a:solidFill>
              </a:rPr>
              <a:t>Ambulatory Clinics </a:t>
            </a:r>
          </a:p>
        </p:txBody>
      </p:sp>
      <p:pic>
        <p:nvPicPr>
          <p:cNvPr id="3075" name="Picture 3" descr="\\Wifl\shared\pid\_Public\New ASHP Logo Files\New ASHP Logo\New REGISTERED Logo with tagline\Logos®\rgb--½\logo with alternative tagline placement\Logo\ashp3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838200"/>
            <a:ext cx="4495800" cy="22840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5032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ASHP State Affiliates</a:t>
            </a:r>
          </a:p>
        </p:txBody>
      </p:sp>
      <p:pic>
        <p:nvPicPr>
          <p:cNvPr id="6147" name="Picture 3" descr="MPj0438767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981200"/>
            <a:ext cx="3276600" cy="2798763"/>
          </a:xfrm>
          <a:noFill/>
        </p:spPr>
      </p:pic>
      <p:sp>
        <p:nvSpPr>
          <p:cNvPr id="6148" name="Rectangle 4"/>
          <p:cNvSpPr>
            <a:spLocks noChangeArrowheads="1"/>
          </p:cNvSpPr>
          <p:nvPr/>
        </p:nvSpPr>
        <p:spPr bwMode="auto">
          <a:xfrm>
            <a:off x="3581400" y="2362200"/>
            <a:ext cx="541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tx1"/>
              </a:buClr>
              <a:buChar char="•"/>
              <a:defRPr sz="2800" b="1">
                <a:solidFill>
                  <a:schemeClr val="tx1"/>
                </a:solidFill>
                <a:latin typeface="Calibri" pitchFamily="34" charset="0"/>
              </a:defRPr>
            </a:lvl1pPr>
            <a:lvl2pPr marL="800100" indent="-34290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r>
              <a:rPr lang="en-US" altLang="en-US" sz="2400" b="0" dirty="0"/>
              <a:t>Every state has </a:t>
            </a:r>
            <a:r>
              <a:rPr lang="en-US" altLang="en-US" sz="2400" b="0" dirty="0" smtClean="0"/>
              <a:t>one</a:t>
            </a:r>
            <a:endParaRPr lang="en-US" altLang="en-US" sz="2400" b="0" dirty="0"/>
          </a:p>
          <a:p>
            <a:r>
              <a:rPr lang="en-US" altLang="en-US" sz="2400" b="0" dirty="0"/>
              <a:t>Local / State Conferences</a:t>
            </a:r>
          </a:p>
          <a:p>
            <a:r>
              <a:rPr lang="en-US" altLang="en-US" sz="2400" b="0" dirty="0"/>
              <a:t>Mentors</a:t>
            </a:r>
          </a:p>
          <a:p>
            <a:r>
              <a:rPr lang="en-US" altLang="en-US" sz="2400" b="0" dirty="0"/>
              <a:t>Leadership opportunities</a:t>
            </a:r>
          </a:p>
          <a:p>
            <a:pPr>
              <a:buFontTx/>
              <a:buNone/>
            </a:pPr>
            <a:endParaRPr lang="en-US" altLang="en-US" sz="2400" b="0" dirty="0"/>
          </a:p>
          <a:p>
            <a:pPr lvl="1">
              <a:buFontTx/>
              <a:buNone/>
            </a:pPr>
            <a:endParaRPr lang="en-US" altLang="en-US" sz="2400" b="0" dirty="0"/>
          </a:p>
        </p:txBody>
      </p:sp>
      <p:sp>
        <p:nvSpPr>
          <p:cNvPr id="6149" name="Text Box 5"/>
          <p:cNvSpPr txBox="1">
            <a:spLocks noChangeArrowheads="1"/>
          </p:cNvSpPr>
          <p:nvPr/>
        </p:nvSpPr>
        <p:spPr bwMode="auto">
          <a:xfrm>
            <a:off x="1600200" y="5334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50000"/>
              </a:spcBef>
              <a:buClrTx/>
              <a:buFontTx/>
              <a:buNone/>
            </a:pPr>
            <a:r>
              <a:rPr lang="en-US" altLang="en-US" sz="2400" b="0"/>
              <a:t>www.ashp.org/stateaffiliates</a:t>
            </a:r>
          </a:p>
        </p:txBody>
      </p:sp>
    </p:spTree>
    <p:extLst>
      <p:ext uri="{BB962C8B-B14F-4D97-AF65-F5344CB8AC3E}">
        <p14:creationId xmlns:p14="http://schemas.microsoft.com/office/powerpoint/2010/main" val="193609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470" y="2208362"/>
            <a:ext cx="1208660" cy="953938"/>
          </a:xfrm>
          <a:prstGeom prst="rect">
            <a:avLst/>
          </a:prstGeom>
        </p:spPr>
      </p:pic>
      <p:sp>
        <p:nvSpPr>
          <p:cNvPr id="7170" name="AutoShape 3"/>
          <p:cNvSpPr>
            <a:spLocks noChangeArrowheads="1"/>
          </p:cNvSpPr>
          <p:nvPr/>
        </p:nvSpPr>
        <p:spPr bwMode="auto">
          <a:xfrm>
            <a:off x="2590800" y="1905000"/>
            <a:ext cx="4038600" cy="2514600"/>
          </a:xfrm>
          <a:prstGeom prst="triangle">
            <a:avLst>
              <a:gd name="adj" fmla="val 50000"/>
            </a:avLst>
          </a:prstGeom>
          <a:solidFill>
            <a:srgbClr val="333399"/>
          </a:solidFill>
          <a:ln w="9525">
            <a:solidFill>
              <a:schemeClr val="tx1"/>
            </a:solidFill>
            <a:miter lim="800000"/>
            <a:headEnd/>
            <a:tailEnd/>
          </a:ln>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4000" b="0">
                <a:solidFill>
                  <a:schemeClr val="bg1"/>
                </a:solidFill>
              </a:rPr>
              <a:t>Triad</a:t>
            </a:r>
          </a:p>
        </p:txBody>
      </p:sp>
      <p:sp>
        <p:nvSpPr>
          <p:cNvPr id="7171" name="Oval 4"/>
          <p:cNvSpPr>
            <a:spLocks noChangeArrowheads="1"/>
          </p:cNvSpPr>
          <p:nvPr/>
        </p:nvSpPr>
        <p:spPr bwMode="auto">
          <a:xfrm>
            <a:off x="3581400" y="1295400"/>
            <a:ext cx="2057400" cy="609600"/>
          </a:xfrm>
          <a:prstGeom prst="ellipse">
            <a:avLst/>
          </a:prstGeom>
          <a:solidFill>
            <a:srgbClr val="993300"/>
          </a:solidFill>
          <a:ln w="9525">
            <a:solidFill>
              <a:schemeClr val="tx1"/>
            </a:solidFill>
            <a:round/>
            <a:headEnd/>
            <a:tailEnd/>
          </a:ln>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2400">
                <a:solidFill>
                  <a:schemeClr val="bg1"/>
                </a:solidFill>
              </a:rPr>
              <a:t>SSHP</a:t>
            </a:r>
          </a:p>
        </p:txBody>
      </p:sp>
      <p:sp>
        <p:nvSpPr>
          <p:cNvPr id="7172" name="Oval 5"/>
          <p:cNvSpPr>
            <a:spLocks noChangeArrowheads="1"/>
          </p:cNvSpPr>
          <p:nvPr/>
        </p:nvSpPr>
        <p:spPr bwMode="auto">
          <a:xfrm>
            <a:off x="6400800" y="4191000"/>
            <a:ext cx="1905000" cy="609600"/>
          </a:xfrm>
          <a:prstGeom prst="ellipse">
            <a:avLst/>
          </a:prstGeom>
          <a:solidFill>
            <a:srgbClr val="993300"/>
          </a:solidFill>
          <a:ln w="9525">
            <a:solidFill>
              <a:schemeClr val="tx1"/>
            </a:solidFill>
            <a:round/>
            <a:headEnd/>
            <a:tailEnd/>
          </a:ln>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2400">
                <a:solidFill>
                  <a:schemeClr val="bg1"/>
                </a:solidFill>
              </a:rPr>
              <a:t>ASHP</a:t>
            </a:r>
          </a:p>
        </p:txBody>
      </p:sp>
      <p:sp>
        <p:nvSpPr>
          <p:cNvPr id="7173" name="Oval 6"/>
          <p:cNvSpPr>
            <a:spLocks noChangeArrowheads="1"/>
          </p:cNvSpPr>
          <p:nvPr/>
        </p:nvSpPr>
        <p:spPr bwMode="auto">
          <a:xfrm>
            <a:off x="533400" y="4191000"/>
            <a:ext cx="2209800" cy="631825"/>
          </a:xfrm>
          <a:prstGeom prst="ellipse">
            <a:avLst/>
          </a:prstGeom>
          <a:solidFill>
            <a:srgbClr val="993300"/>
          </a:solidFill>
          <a:ln w="9525">
            <a:solidFill>
              <a:schemeClr val="tx1"/>
            </a:solidFill>
            <a:round/>
            <a:headEnd/>
            <a:tailEnd/>
          </a:ln>
        </p:spPr>
        <p:txBody>
          <a:bodyPr wrap="none" anchor="ct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0"/>
              </a:spcBef>
              <a:buClrTx/>
              <a:buFontTx/>
              <a:buNone/>
            </a:pPr>
            <a:r>
              <a:rPr lang="en-US" altLang="en-US" sz="2400">
                <a:solidFill>
                  <a:schemeClr val="bg1"/>
                </a:solidFill>
              </a:rPr>
              <a:t>State Affiliate</a:t>
            </a:r>
          </a:p>
        </p:txBody>
      </p:sp>
      <p:sp>
        <p:nvSpPr>
          <p:cNvPr id="7174" name="Text Box 7"/>
          <p:cNvSpPr txBox="1">
            <a:spLocks noChangeArrowheads="1"/>
          </p:cNvSpPr>
          <p:nvPr/>
        </p:nvSpPr>
        <p:spPr bwMode="auto">
          <a:xfrm>
            <a:off x="3124200" y="459422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50000"/>
              </a:spcBef>
              <a:buClrTx/>
              <a:buFontTx/>
              <a:buNone/>
            </a:pPr>
            <a:r>
              <a:rPr lang="en-US" altLang="en-US" sz="2400" b="0"/>
              <a:t>affiliation</a:t>
            </a:r>
          </a:p>
        </p:txBody>
      </p:sp>
      <p:sp>
        <p:nvSpPr>
          <p:cNvPr id="7175" name="Text Box 8"/>
          <p:cNvSpPr txBox="1">
            <a:spLocks noChangeArrowheads="1"/>
          </p:cNvSpPr>
          <p:nvPr/>
        </p:nvSpPr>
        <p:spPr bwMode="auto">
          <a:xfrm rot="-3069310">
            <a:off x="2362200" y="2209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spcBef>
                <a:spcPct val="50000"/>
              </a:spcBef>
              <a:buClrTx/>
              <a:buFontTx/>
              <a:buNone/>
            </a:pPr>
            <a:r>
              <a:rPr lang="en-US" altLang="en-US" sz="2400" b="0"/>
              <a:t>affiliation</a:t>
            </a:r>
          </a:p>
        </p:txBody>
      </p:sp>
      <p:sp>
        <p:nvSpPr>
          <p:cNvPr id="7176" name="Line 10"/>
          <p:cNvSpPr>
            <a:spLocks noChangeShapeType="1"/>
          </p:cNvSpPr>
          <p:nvPr/>
        </p:nvSpPr>
        <p:spPr bwMode="auto">
          <a:xfrm flipH="1" flipV="1">
            <a:off x="4800600" y="1927225"/>
            <a:ext cx="1752600" cy="2286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Line 11"/>
          <p:cNvSpPr>
            <a:spLocks noChangeShapeType="1"/>
          </p:cNvSpPr>
          <p:nvPr/>
        </p:nvSpPr>
        <p:spPr bwMode="auto">
          <a:xfrm flipH="1">
            <a:off x="2590800" y="1927225"/>
            <a:ext cx="19050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Line 12"/>
          <p:cNvSpPr>
            <a:spLocks noChangeShapeType="1"/>
          </p:cNvSpPr>
          <p:nvPr/>
        </p:nvSpPr>
        <p:spPr bwMode="auto">
          <a:xfrm>
            <a:off x="2743200" y="4518025"/>
            <a:ext cx="3657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Line 13"/>
          <p:cNvSpPr>
            <a:spLocks noChangeShapeType="1"/>
          </p:cNvSpPr>
          <p:nvPr/>
        </p:nvSpPr>
        <p:spPr bwMode="auto">
          <a:xfrm flipH="1">
            <a:off x="2667000" y="4670425"/>
            <a:ext cx="37338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0" name="Text Box 14"/>
          <p:cNvSpPr txBox="1">
            <a:spLocks noChangeArrowheads="1"/>
          </p:cNvSpPr>
          <p:nvPr/>
        </p:nvSpPr>
        <p:spPr bwMode="auto">
          <a:xfrm rot="3028019">
            <a:off x="4617244" y="3231356"/>
            <a:ext cx="3048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spcBef>
                <a:spcPct val="50000"/>
              </a:spcBef>
              <a:buClrTx/>
              <a:buFontTx/>
              <a:buNone/>
            </a:pPr>
            <a:r>
              <a:rPr lang="en-US" altLang="en-US" sz="2400" b="0"/>
              <a:t>recognition</a:t>
            </a:r>
          </a:p>
          <a:p>
            <a:pPr>
              <a:spcBef>
                <a:spcPct val="50000"/>
              </a:spcBef>
              <a:buClrTx/>
              <a:buFontTx/>
              <a:buNone/>
            </a:pPr>
            <a:endParaRPr lang="en-US" altLang="en-US" sz="2400" b="0"/>
          </a:p>
        </p:txBody>
      </p:sp>
      <p:sp>
        <p:nvSpPr>
          <p:cNvPr id="7181" name="Rectangle 15"/>
          <p:cNvSpPr>
            <a:spLocks noGrp="1" noChangeArrowheads="1"/>
          </p:cNvSpPr>
          <p:nvPr>
            <p:ph type="title"/>
          </p:nvPr>
        </p:nvSpPr>
        <p:spPr>
          <a:xfrm>
            <a:off x="685800" y="457200"/>
            <a:ext cx="7772400" cy="1143000"/>
          </a:xfrm>
          <a:noFill/>
        </p:spPr>
        <p:txBody>
          <a:bodyPr/>
          <a:lstStyle/>
          <a:p>
            <a:r>
              <a:rPr lang="en-US" altLang="en-US" sz="2800" smtClean="0"/>
              <a:t>SSHP Relationship with ASHP and State Affiliates</a:t>
            </a:r>
          </a:p>
        </p:txBody>
      </p:sp>
    </p:spTree>
    <p:extLst>
      <p:ext uri="{BB962C8B-B14F-4D97-AF65-F5344CB8AC3E}">
        <p14:creationId xmlns:p14="http://schemas.microsoft.com/office/powerpoint/2010/main" val="12961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What are recognized SSHPs?</a:t>
            </a:r>
          </a:p>
        </p:txBody>
      </p:sp>
      <p:sp>
        <p:nvSpPr>
          <p:cNvPr id="8195" name="Rectangle 3"/>
          <p:cNvSpPr>
            <a:spLocks noGrp="1" noChangeArrowheads="1"/>
          </p:cNvSpPr>
          <p:nvPr>
            <p:ph type="body" idx="1"/>
          </p:nvPr>
        </p:nvSpPr>
        <p:spPr>
          <a:xfrm>
            <a:off x="685800" y="1981200"/>
            <a:ext cx="8153400" cy="4114800"/>
          </a:xfrm>
        </p:spPr>
        <p:txBody>
          <a:bodyPr/>
          <a:lstStyle/>
          <a:p>
            <a:r>
              <a:rPr lang="en-US" altLang="en-US" dirty="0" smtClean="0"/>
              <a:t>ASHP-SSHP Recognition Program</a:t>
            </a:r>
          </a:p>
          <a:p>
            <a:pPr lvl="1"/>
            <a:r>
              <a:rPr lang="en-US" altLang="en-US" dirty="0" smtClean="0"/>
              <a:t>Encourage SSHP programming is consistent with mission of ASHP</a:t>
            </a:r>
          </a:p>
          <a:p>
            <a:pPr lvl="1"/>
            <a:r>
              <a:rPr lang="en-US" altLang="en-US" dirty="0" smtClean="0"/>
              <a:t>Must meet annual requirements</a:t>
            </a:r>
          </a:p>
          <a:p>
            <a:pPr lvl="1"/>
            <a:r>
              <a:rPr lang="en-US" altLang="en-US" dirty="0" smtClean="0"/>
              <a:t>Previous year’s activities count toward recognition in following year</a:t>
            </a:r>
          </a:p>
          <a:p>
            <a:pPr lvl="1"/>
            <a:r>
              <a:rPr lang="en-US" altLang="en-US" dirty="0" smtClean="0"/>
              <a:t>Educate members about career options in hospitals and health-systems</a:t>
            </a:r>
          </a:p>
          <a:p>
            <a:pPr lvl="1">
              <a:buFontTx/>
              <a:buNone/>
            </a:pPr>
            <a:endParaRPr lang="en-US" altLang="en-US" dirty="0" smtClean="0"/>
          </a:p>
          <a:p>
            <a:pPr lvl="1">
              <a:buFontTx/>
              <a:buNone/>
            </a:pPr>
            <a:endParaRPr lang="en-US" altLang="en-US" dirty="0" smtClean="0"/>
          </a:p>
          <a:p>
            <a:pPr lvl="1" algn="r">
              <a:buFontTx/>
              <a:buNone/>
            </a:pPr>
            <a:r>
              <a:rPr lang="en-US" altLang="en-US" dirty="0" smtClean="0"/>
              <a:t>Why do we need to be “officially” recognized?</a:t>
            </a:r>
          </a:p>
        </p:txBody>
      </p:sp>
    </p:spTree>
    <p:extLst>
      <p:ext uri="{BB962C8B-B14F-4D97-AF65-F5344CB8AC3E}">
        <p14:creationId xmlns:p14="http://schemas.microsoft.com/office/powerpoint/2010/main" val="353786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sz="quarter"/>
          </p:nvPr>
        </p:nvSpPr>
        <p:spPr/>
        <p:txBody>
          <a:bodyPr>
            <a:normAutofit fontScale="90000"/>
          </a:bodyPr>
          <a:lstStyle/>
          <a:p>
            <a:r>
              <a:rPr lang="en-US" altLang="en-US" smtClean="0"/>
              <a:t>Benefits of Recognition </a:t>
            </a:r>
            <a:br>
              <a:rPr lang="en-US" altLang="en-US" smtClean="0"/>
            </a:br>
            <a:endParaRPr lang="en-US" altLang="en-US" smtClean="0"/>
          </a:p>
        </p:txBody>
      </p:sp>
      <p:sp>
        <p:nvSpPr>
          <p:cNvPr id="9220" name="Rectangle 27"/>
          <p:cNvSpPr>
            <a:spLocks noChangeArrowheads="1"/>
          </p:cNvSpPr>
          <p:nvPr/>
        </p:nvSpPr>
        <p:spPr bwMode="auto">
          <a:xfrm>
            <a:off x="3581400" y="1447800"/>
            <a:ext cx="5410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r>
              <a:rPr lang="en-US" altLang="en-US" sz="2400" b="0" dirty="0"/>
              <a:t>Officer awards</a:t>
            </a:r>
          </a:p>
          <a:p>
            <a:r>
              <a:rPr lang="en-US" altLang="en-US" sz="2400" b="0" dirty="0"/>
              <a:t>Framed certificate</a:t>
            </a:r>
          </a:p>
          <a:p>
            <a:r>
              <a:rPr lang="en-US" altLang="en-US" sz="2400" b="0" dirty="0"/>
              <a:t>One complimentary MCM registration</a:t>
            </a:r>
          </a:p>
          <a:p>
            <a:r>
              <a:rPr lang="en-US" altLang="en-US" sz="2400" b="0" dirty="0"/>
              <a:t>One complimentary SM registration</a:t>
            </a:r>
          </a:p>
          <a:p>
            <a:r>
              <a:rPr lang="en-US" altLang="en-US" sz="2400" b="0" dirty="0"/>
              <a:t>One complimentary ASHP publication</a:t>
            </a:r>
          </a:p>
          <a:p>
            <a:r>
              <a:rPr lang="en-US" altLang="en-US" sz="2400" b="0" dirty="0"/>
              <a:t>Use of ASHP recognition logo</a:t>
            </a:r>
          </a:p>
          <a:p>
            <a:endParaRPr lang="en-US" altLang="en-US" sz="2400" b="0" dirty="0"/>
          </a:p>
          <a:p>
            <a:endParaRPr lang="en-US" altLang="en-US" sz="2400" b="0" dirty="0"/>
          </a:p>
        </p:txBody>
      </p:sp>
      <p:sp>
        <p:nvSpPr>
          <p:cNvPr id="9221" name="Text Box 40"/>
          <p:cNvSpPr txBox="1">
            <a:spLocks noChangeArrowheads="1"/>
          </p:cNvSpPr>
          <p:nvPr/>
        </p:nvSpPr>
        <p:spPr bwMode="auto">
          <a:xfrm>
            <a:off x="152400" y="5562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2800" b="1">
                <a:solidFill>
                  <a:schemeClr val="tx1"/>
                </a:solidFill>
                <a:latin typeface="Calibri" pitchFamily="34" charset="0"/>
              </a:defRPr>
            </a:lvl1pPr>
            <a:lvl2pPr marL="742950" indent="-285750">
              <a:spcBef>
                <a:spcPct val="20000"/>
              </a:spcBef>
              <a:buClr>
                <a:schemeClr val="tx1"/>
              </a:buClr>
              <a:buChar char="•"/>
              <a:defRPr sz="2000" b="1">
                <a:solidFill>
                  <a:schemeClr val="tx1"/>
                </a:solidFill>
                <a:latin typeface="Calibri" pitchFamily="34" charset="0"/>
              </a:defRPr>
            </a:lvl2pPr>
            <a:lvl3pPr marL="1143000" indent="-228600">
              <a:spcBef>
                <a:spcPct val="20000"/>
              </a:spcBef>
              <a:buClr>
                <a:schemeClr val="tx1"/>
              </a:buClr>
              <a:buChar char="•"/>
              <a:defRPr sz="2000">
                <a:solidFill>
                  <a:schemeClr val="tx1"/>
                </a:solidFill>
                <a:latin typeface="Calibri" pitchFamily="34" charset="0"/>
              </a:defRPr>
            </a:lvl3pPr>
            <a:lvl4pPr marL="1600200" indent="-228600">
              <a:spcBef>
                <a:spcPct val="20000"/>
              </a:spcBef>
              <a:buClr>
                <a:schemeClr val="tx1"/>
              </a:buClr>
              <a:buChar char="•"/>
              <a:defRPr>
                <a:solidFill>
                  <a:schemeClr val="tx1"/>
                </a:solidFill>
                <a:latin typeface="Calibri" pitchFamily="34" charset="0"/>
              </a:defRPr>
            </a:lvl4pPr>
            <a:lvl5pPr marL="2057400" indent="-228600">
              <a:spcBef>
                <a:spcPct val="20000"/>
              </a:spcBef>
              <a:buClr>
                <a:schemeClr val="tx1"/>
              </a:buClr>
              <a:buChar char="•"/>
              <a:defRPr sz="1600">
                <a:solidFill>
                  <a:schemeClr val="tx1"/>
                </a:solidFill>
                <a:latin typeface="Calibri" pitchFamily="34" charset="0"/>
              </a:defRPr>
            </a:lvl5pPr>
            <a:lvl6pPr marL="2514600" indent="-228600" eaLnBrk="0" fontAlgn="base" hangingPunct="0">
              <a:spcBef>
                <a:spcPct val="20000"/>
              </a:spcBef>
              <a:spcAft>
                <a:spcPct val="0"/>
              </a:spcAft>
              <a:buClr>
                <a:schemeClr val="tx1"/>
              </a:buClr>
              <a:buChar char="•"/>
              <a:defRPr sz="1600">
                <a:solidFill>
                  <a:schemeClr val="tx1"/>
                </a:solidFill>
                <a:latin typeface="Calibri" pitchFamily="34" charset="0"/>
              </a:defRPr>
            </a:lvl6pPr>
            <a:lvl7pPr marL="2971800" indent="-228600" eaLnBrk="0" fontAlgn="base" hangingPunct="0">
              <a:spcBef>
                <a:spcPct val="20000"/>
              </a:spcBef>
              <a:spcAft>
                <a:spcPct val="0"/>
              </a:spcAft>
              <a:buClr>
                <a:schemeClr val="tx1"/>
              </a:buClr>
              <a:buChar char="•"/>
              <a:defRPr sz="1600">
                <a:solidFill>
                  <a:schemeClr val="tx1"/>
                </a:solidFill>
                <a:latin typeface="Calibri" pitchFamily="34" charset="0"/>
              </a:defRPr>
            </a:lvl7pPr>
            <a:lvl8pPr marL="3429000" indent="-228600" eaLnBrk="0" fontAlgn="base" hangingPunct="0">
              <a:spcBef>
                <a:spcPct val="20000"/>
              </a:spcBef>
              <a:spcAft>
                <a:spcPct val="0"/>
              </a:spcAft>
              <a:buClr>
                <a:schemeClr val="tx1"/>
              </a:buClr>
              <a:buChar char="•"/>
              <a:defRPr sz="1600">
                <a:solidFill>
                  <a:schemeClr val="tx1"/>
                </a:solidFill>
                <a:latin typeface="Calibri" pitchFamily="34" charset="0"/>
              </a:defRPr>
            </a:lvl8pPr>
            <a:lvl9pPr marL="3886200" indent="-228600" eaLnBrk="0" fontAlgn="base" hangingPunct="0">
              <a:spcBef>
                <a:spcPct val="20000"/>
              </a:spcBef>
              <a:spcAft>
                <a:spcPct val="0"/>
              </a:spcAft>
              <a:buClr>
                <a:schemeClr val="tx1"/>
              </a:buClr>
              <a:buChar char="•"/>
              <a:defRPr sz="1600">
                <a:solidFill>
                  <a:schemeClr val="tx1"/>
                </a:solidFill>
                <a:latin typeface="Calibri" pitchFamily="34" charset="0"/>
              </a:defRPr>
            </a:lvl9pPr>
          </a:lstStyle>
          <a:p>
            <a:pPr algn="ctr">
              <a:spcBef>
                <a:spcPct val="50000"/>
              </a:spcBef>
              <a:buClrTx/>
              <a:buFontTx/>
              <a:buNone/>
            </a:pPr>
            <a:r>
              <a:rPr lang="en-US" altLang="en-US" sz="2400" b="0" dirty="0"/>
              <a:t>www.ashp.org/SSHPRecognition</a:t>
            </a:r>
          </a:p>
        </p:txBody>
      </p:sp>
      <p:pic>
        <p:nvPicPr>
          <p:cNvPr id="1026" name="Picture 2" descr="Q:\Forums\_Public\Extern Folders\Jillian DeGuzman\sshp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77126"/>
            <a:ext cx="3480610" cy="274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799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title"/>
          </p:nvPr>
        </p:nvSpPr>
        <p:spPr/>
        <p:txBody>
          <a:bodyPr/>
          <a:lstStyle/>
          <a:p>
            <a:pPr marL="609600" indent="-609600"/>
            <a:r>
              <a:rPr lang="en-US" altLang="en-US" smtClean="0"/>
              <a:t>ASHP–SSHP Recognition Criteria</a:t>
            </a:r>
          </a:p>
        </p:txBody>
      </p:sp>
      <p:sp>
        <p:nvSpPr>
          <p:cNvPr id="11267"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t>Career development </a:t>
            </a:r>
          </a:p>
          <a:p>
            <a:pPr marL="800100" lvl="1" indent="-342900"/>
            <a:r>
              <a:rPr lang="en-US" altLang="en-US" sz="1800" dirty="0" smtClean="0"/>
              <a:t>Clinical Skills Competition</a:t>
            </a:r>
          </a:p>
          <a:p>
            <a:pPr marL="800100" lvl="1" indent="-342900"/>
            <a:r>
              <a:rPr lang="en-US" altLang="en-US" sz="1800" dirty="0" smtClean="0"/>
              <a:t>Pharmacy speakers</a:t>
            </a:r>
          </a:p>
          <a:p>
            <a:pPr marL="800100" lvl="1" indent="-342900"/>
            <a:r>
              <a:rPr lang="en-US" altLang="en-US" sz="1800" dirty="0" smtClean="0"/>
              <a:t>Residency training information session</a:t>
            </a:r>
          </a:p>
          <a:p>
            <a:pPr marL="800100" lvl="1" indent="-342900"/>
            <a:endParaRPr lang="en-US" altLang="en-US" sz="1800" dirty="0" smtClean="0"/>
          </a:p>
          <a:p>
            <a:pPr marL="457200" indent="-457200">
              <a:buFontTx/>
              <a:buNone/>
            </a:pPr>
            <a:r>
              <a:rPr lang="en-US" altLang="en-US" sz="2400" dirty="0" smtClean="0"/>
              <a:t>Professional development </a:t>
            </a:r>
          </a:p>
          <a:p>
            <a:pPr marL="800100" lvl="1" indent="-342900"/>
            <a:r>
              <a:rPr lang="en-US" altLang="en-US" sz="1800" dirty="0" smtClean="0"/>
              <a:t>Project directly related to the ASHP Strategic plan</a:t>
            </a:r>
          </a:p>
          <a:p>
            <a:pPr marL="800100" lvl="1" indent="-342900"/>
            <a:endParaRPr lang="en-US" altLang="en-US" sz="1800" dirty="0" smtClean="0"/>
          </a:p>
          <a:p>
            <a:pPr marL="457200" indent="-457200">
              <a:buFontTx/>
              <a:buNone/>
            </a:pPr>
            <a:r>
              <a:rPr lang="en-US" altLang="en-US" sz="2400" dirty="0" smtClean="0"/>
              <a:t>Membership recruitment</a:t>
            </a:r>
          </a:p>
          <a:p>
            <a:pPr marL="800100" lvl="1" indent="-342900"/>
            <a:r>
              <a:rPr lang="en-US" altLang="en-US" sz="1800" dirty="0" smtClean="0"/>
              <a:t>Membership drive (SSHP + State Affiliate + ASHP)</a:t>
            </a:r>
          </a:p>
          <a:p>
            <a:pPr marL="457200" indent="-457200"/>
            <a:endParaRPr lang="en-US" altLang="en-US" sz="2400" dirty="0" smtClean="0"/>
          </a:p>
          <a:p>
            <a:pPr marL="457200" indent="-457200">
              <a:buFontTx/>
              <a:buNone/>
            </a:pPr>
            <a:endParaRPr lang="en-US" altLang="en-US" sz="2400" dirty="0" smtClean="0"/>
          </a:p>
        </p:txBody>
      </p:sp>
    </p:spTree>
    <p:extLst>
      <p:ext uri="{BB962C8B-B14F-4D97-AF65-F5344CB8AC3E}">
        <p14:creationId xmlns:p14="http://schemas.microsoft.com/office/powerpoint/2010/main" val="14864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609600" indent="-609600"/>
            <a:r>
              <a:rPr lang="en-US" altLang="en-US" smtClean="0"/>
              <a:t>ASHP–SSHP Recognition Criteria</a:t>
            </a:r>
          </a:p>
        </p:txBody>
      </p:sp>
      <p:sp>
        <p:nvSpPr>
          <p:cNvPr id="12291" name="Rectangle 3"/>
          <p:cNvSpPr>
            <a:spLocks noGrp="1" noChangeArrowheads="1"/>
          </p:cNvSpPr>
          <p:nvPr>
            <p:ph type="body" sz="half" idx="1"/>
          </p:nvPr>
        </p:nvSpPr>
        <p:spPr>
          <a:xfrm>
            <a:off x="685800" y="1676400"/>
            <a:ext cx="8077200" cy="4114800"/>
          </a:xfrm>
        </p:spPr>
        <p:txBody>
          <a:bodyPr/>
          <a:lstStyle/>
          <a:p>
            <a:pPr marL="457200" indent="-457200">
              <a:buFontTx/>
              <a:buNone/>
            </a:pPr>
            <a:r>
              <a:rPr lang="en-US" altLang="en-US" sz="2400" dirty="0" smtClean="0"/>
              <a:t>Career development </a:t>
            </a:r>
          </a:p>
          <a:p>
            <a:pPr marL="800100" lvl="1" indent="-342900"/>
            <a:r>
              <a:rPr lang="en-US" altLang="en-US" sz="1800" dirty="0" smtClean="0"/>
              <a:t>Clinical Skills Competition</a:t>
            </a:r>
          </a:p>
          <a:p>
            <a:pPr marL="800100" lvl="1" indent="-342900"/>
            <a:r>
              <a:rPr lang="en-US" altLang="en-US" sz="1800" dirty="0" smtClean="0">
                <a:solidFill>
                  <a:schemeClr val="bg1">
                    <a:lumMod val="75000"/>
                  </a:schemeClr>
                </a:solidFill>
              </a:rPr>
              <a:t>Pharmacy speakers</a:t>
            </a:r>
          </a:p>
          <a:p>
            <a:pPr marL="800100" lvl="1" indent="-342900"/>
            <a:r>
              <a:rPr lang="en-US" altLang="en-US" sz="1800" dirty="0" smtClean="0">
                <a:solidFill>
                  <a:schemeClr val="bg1">
                    <a:lumMod val="75000"/>
                  </a:schemeClr>
                </a:solidFill>
              </a:rPr>
              <a:t>Residency training information session</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Professional development </a:t>
            </a:r>
          </a:p>
          <a:p>
            <a:pPr marL="800100" lvl="1" indent="-342900"/>
            <a:r>
              <a:rPr lang="en-US" altLang="en-US" sz="1800" dirty="0" smtClean="0">
                <a:solidFill>
                  <a:schemeClr val="bg1">
                    <a:lumMod val="75000"/>
                  </a:schemeClr>
                </a:solidFill>
              </a:rPr>
              <a:t>Project directly related to health-system pharmacy practice </a:t>
            </a:r>
          </a:p>
          <a:p>
            <a:pPr marL="800100" lvl="1" indent="-342900"/>
            <a:endParaRPr lang="en-US" altLang="en-US" sz="1800" dirty="0" smtClean="0">
              <a:solidFill>
                <a:schemeClr val="bg1">
                  <a:lumMod val="75000"/>
                </a:schemeClr>
              </a:solidFill>
            </a:endParaRPr>
          </a:p>
          <a:p>
            <a:pPr marL="457200" indent="-457200">
              <a:buFontTx/>
              <a:buNone/>
            </a:pPr>
            <a:r>
              <a:rPr lang="en-US" altLang="en-US" sz="2400" dirty="0" smtClean="0">
                <a:solidFill>
                  <a:schemeClr val="bg1">
                    <a:lumMod val="75000"/>
                  </a:schemeClr>
                </a:solidFill>
              </a:rPr>
              <a:t>Membership recruitment</a:t>
            </a:r>
          </a:p>
          <a:p>
            <a:pPr marL="800100" lvl="1" indent="-342900"/>
            <a:r>
              <a:rPr lang="en-US" altLang="en-US" sz="1800" dirty="0" smtClean="0">
                <a:solidFill>
                  <a:schemeClr val="bg1">
                    <a:lumMod val="75000"/>
                  </a:schemeClr>
                </a:solidFill>
              </a:rPr>
              <a:t>Membership drive (SSHP + State Affiliate + ASHP)</a:t>
            </a:r>
          </a:p>
          <a:p>
            <a:pPr marL="457200" indent="-457200"/>
            <a:endParaRPr lang="en-US" altLang="en-US" sz="2400" dirty="0" smtClean="0">
              <a:solidFill>
                <a:schemeClr val="folHlink"/>
              </a:solidFill>
            </a:endParaRPr>
          </a:p>
          <a:p>
            <a:pPr marL="457200" indent="-457200">
              <a:buFontTx/>
              <a:buNone/>
            </a:pPr>
            <a:endParaRPr lang="en-US" altLang="en-US" sz="2400" dirty="0" smtClean="0"/>
          </a:p>
        </p:txBody>
      </p:sp>
    </p:spTree>
    <p:extLst>
      <p:ext uri="{BB962C8B-B14F-4D97-AF65-F5344CB8AC3E}">
        <p14:creationId xmlns:p14="http://schemas.microsoft.com/office/powerpoint/2010/main" val="418585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ASHP Powerpoint Templates 4-in-1">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ASHP Powerpoint Templates 4-in-1</Template>
  <TotalTime>126</TotalTime>
  <Words>1800</Words>
  <Application>Microsoft Office PowerPoint</Application>
  <PresentationFormat>On-screen Show (4:3)</PresentationFormat>
  <Paragraphs>219</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ASHP Powerpoint Templates 4-in-1</vt:lpstr>
      <vt:lpstr>Dark Template 2 (bottom)</vt:lpstr>
      <vt:lpstr>Medium Template 2</vt:lpstr>
      <vt:lpstr>Light Template 2</vt:lpstr>
      <vt:lpstr>Student Societies of Health-System Pharmacy</vt:lpstr>
      <vt:lpstr>What is an SSHP?</vt:lpstr>
      <vt:lpstr>PowerPoint Presentation</vt:lpstr>
      <vt:lpstr>ASHP State Affiliates</vt:lpstr>
      <vt:lpstr>SSHP Relationship with ASHP and State Affiliates</vt:lpstr>
      <vt:lpstr>What are recognized SSHPs?</vt:lpstr>
      <vt:lpstr>Benefits of Recognition  </vt:lpstr>
      <vt:lpstr>ASHP–SSHP Recognition Criteria</vt:lpstr>
      <vt:lpstr>ASHP–SSHP Recognition Criteria</vt:lpstr>
      <vt:lpstr>Clinical Skills Competition</vt:lpstr>
      <vt:lpstr>ASHP–SSHP Recognition Criteria</vt:lpstr>
      <vt:lpstr>Pharmacy Speakers</vt:lpstr>
      <vt:lpstr>ASHP–SSHP Recognition Criteria</vt:lpstr>
      <vt:lpstr>Residency Information Session</vt:lpstr>
      <vt:lpstr>ASHP–SSHP Recognition Criteria</vt:lpstr>
      <vt:lpstr>Professional Development Project</vt:lpstr>
      <vt:lpstr>ASHP–SSHP Recognition Criteria</vt:lpstr>
      <vt:lpstr>Membership Drive</vt:lpstr>
      <vt:lpstr>PAI Recognition Requirement</vt:lpstr>
      <vt:lpstr>For More Information…</vt:lpstr>
    </vt:vector>
  </TitlesOfParts>
  <Company>American Society of Health-System Pharmacists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Societies of Health-System Pharmacy</dc:title>
  <dc:creator>Diana Dabdub</dc:creator>
  <cp:lastModifiedBy>Diana Dabdub</cp:lastModifiedBy>
  <cp:revision>3</cp:revision>
  <dcterms:created xsi:type="dcterms:W3CDTF">2018-11-02T00:52:10Z</dcterms:created>
  <dcterms:modified xsi:type="dcterms:W3CDTF">2018-11-02T02:58:10Z</dcterms:modified>
</cp:coreProperties>
</file>