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329" r:id="rId5"/>
    <p:sldId id="328" r:id="rId6"/>
    <p:sldId id="317" r:id="rId7"/>
    <p:sldId id="337" r:id="rId8"/>
    <p:sldId id="336" r:id="rId9"/>
    <p:sldId id="264" r:id="rId10"/>
    <p:sldId id="266" r:id="rId11"/>
    <p:sldId id="265" r:id="rId12"/>
    <p:sldId id="307" r:id="rId13"/>
    <p:sldId id="338" r:id="rId14"/>
    <p:sldId id="339" r:id="rId15"/>
    <p:sldId id="316" r:id="rId16"/>
    <p:sldId id="261" r:id="rId17"/>
    <p:sldId id="283" r:id="rId18"/>
    <p:sldId id="343" r:id="rId19"/>
    <p:sldId id="271" r:id="rId20"/>
    <p:sldId id="341" r:id="rId21"/>
    <p:sldId id="340" r:id="rId22"/>
    <p:sldId id="272" r:id="rId23"/>
    <p:sldId id="325" r:id="rId24"/>
    <p:sldId id="342" r:id="rId25"/>
    <p:sldId id="308" r:id="rId26"/>
    <p:sldId id="347" r:id="rId27"/>
    <p:sldId id="318" r:id="rId28"/>
    <p:sldId id="321" r:id="rId29"/>
    <p:sldId id="344" r:id="rId30"/>
    <p:sldId id="332" r:id="rId31"/>
    <p:sldId id="335" r:id="rId32"/>
    <p:sldId id="345" r:id="rId33"/>
    <p:sldId id="259" r:id="rId34"/>
    <p:sldId id="303" r:id="rId35"/>
    <p:sldId id="277" r:id="rId36"/>
    <p:sldId id="314" r:id="rId37"/>
    <p:sldId id="301" r:id="rId38"/>
    <p:sldId id="302" r:id="rId39"/>
    <p:sldId id="279" r:id="rId40"/>
    <p:sldId id="346" r:id="rId41"/>
    <p:sldId id="348" r:id="rId42"/>
    <p:sldId id="333" r:id="rId43"/>
    <p:sldId id="331" r:id="rId44"/>
  </p:sldIdLst>
  <p:sldSz cx="12192000" cy="6858000"/>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87D2A-29BE-41CC-9E5F-F511AC63BC27}" v="3" dt="2024-09-24T20:28:29.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33" autoAdjust="0"/>
  </p:normalViewPr>
  <p:slideViewPr>
    <p:cSldViewPr snapToGrid="0">
      <p:cViewPr varScale="1">
        <p:scale>
          <a:sx n="55" d="100"/>
          <a:sy n="55" d="100"/>
        </p:scale>
        <p:origin x="960" y="36"/>
      </p:cViewPr>
      <p:guideLst/>
    </p:cSldViewPr>
  </p:slideViewPr>
  <p:notesTextViewPr>
    <p:cViewPr>
      <p:scale>
        <a:sx n="1" d="1"/>
        <a:sy n="1" d="1"/>
      </p:scale>
      <p:origin x="0" y="0"/>
    </p:cViewPr>
  </p:notesTextViewPr>
  <p:sorterViewPr>
    <p:cViewPr>
      <p:scale>
        <a:sx n="100" d="100"/>
        <a:sy n="100" d="100"/>
      </p:scale>
      <p:origin x="0" y="-4104"/>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D12C8-EF86-4591-AA0D-9B8522BE8CA5}"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CCCD356D-4792-4666-BAF2-5B464B7C24DE}">
      <dgm:prSet custT="1"/>
      <dgm:spPr>
        <a:solidFill>
          <a:schemeClr val="tx1"/>
        </a:solidFill>
        <a:ln>
          <a:noFill/>
        </a:ln>
      </dgm:spPr>
      <dgm:t>
        <a:bodyPr/>
        <a:lstStyle/>
        <a:p>
          <a:r>
            <a:rPr lang="en-US" sz="2000" dirty="0">
              <a:latin typeface="+mj-lt"/>
            </a:rPr>
            <a:t>Possible Job Titles</a:t>
          </a:r>
        </a:p>
      </dgm:t>
    </dgm:pt>
    <dgm:pt modelId="{D472FFB0-4781-4941-8886-AD4605BA0D9F}" type="parTrans" cxnId="{036C8245-C968-43E2-8003-4669533FB8D0}">
      <dgm:prSet/>
      <dgm:spPr/>
      <dgm:t>
        <a:bodyPr/>
        <a:lstStyle/>
        <a:p>
          <a:endParaRPr lang="en-US"/>
        </a:p>
      </dgm:t>
    </dgm:pt>
    <dgm:pt modelId="{8A5EA397-34C6-48D2-9C5D-8CE1A9D7EE5C}" type="sibTrans" cxnId="{036C8245-C968-43E2-8003-4669533FB8D0}">
      <dgm:prSet/>
      <dgm:spPr/>
      <dgm:t>
        <a:bodyPr/>
        <a:lstStyle/>
        <a:p>
          <a:endParaRPr lang="en-US"/>
        </a:p>
      </dgm:t>
    </dgm:pt>
    <dgm:pt modelId="{41C0D831-C8B3-4530-B7E7-69A52B55009E}">
      <dgm:prSet custT="1"/>
      <dgm:spPr>
        <a:solidFill>
          <a:schemeClr val="tx1">
            <a:alpha val="10000"/>
          </a:schemeClr>
        </a:solidFill>
        <a:ln>
          <a:noFill/>
        </a:ln>
      </dgm:spPr>
      <dgm:t>
        <a:bodyPr/>
        <a:lstStyle/>
        <a:p>
          <a:pPr>
            <a:buFont typeface="Wingdings" panose="05000000000000000000" pitchFamily="2" charset="2"/>
            <a:buChar char="§"/>
          </a:pPr>
          <a:r>
            <a:rPr lang="en-US" sz="1600" dirty="0"/>
            <a:t>Director, Pharmacy Technician Education &amp; Development</a:t>
          </a:r>
        </a:p>
      </dgm:t>
    </dgm:pt>
    <dgm:pt modelId="{665A31B0-FB1E-447C-88AE-9E7B2B883041}" type="parTrans" cxnId="{57E67987-3B2D-423B-B34E-CDC8E4360C72}">
      <dgm:prSet/>
      <dgm:spPr/>
      <dgm:t>
        <a:bodyPr/>
        <a:lstStyle/>
        <a:p>
          <a:endParaRPr lang="en-US"/>
        </a:p>
      </dgm:t>
    </dgm:pt>
    <dgm:pt modelId="{7E4A7D14-C62A-4803-8951-D2EDB62F9FA9}" type="sibTrans" cxnId="{57E67987-3B2D-423B-B34E-CDC8E4360C72}">
      <dgm:prSet/>
      <dgm:spPr/>
      <dgm:t>
        <a:bodyPr/>
        <a:lstStyle/>
        <a:p>
          <a:endParaRPr lang="en-US"/>
        </a:p>
      </dgm:t>
    </dgm:pt>
    <dgm:pt modelId="{72FD6BD0-FED9-45BB-BA68-CAE40A4D7C4C}">
      <dgm:prSet custT="1"/>
      <dgm:spPr>
        <a:solidFill>
          <a:schemeClr val="tx1">
            <a:alpha val="10000"/>
          </a:schemeClr>
        </a:solidFill>
        <a:ln>
          <a:noFill/>
        </a:ln>
      </dgm:spPr>
      <dgm:t>
        <a:bodyPr/>
        <a:lstStyle/>
        <a:p>
          <a:pPr>
            <a:buFont typeface="Wingdings" panose="05000000000000000000" pitchFamily="2" charset="2"/>
            <a:buChar char="§"/>
          </a:pPr>
          <a:r>
            <a:rPr lang="en-US" sz="1600" dirty="0"/>
            <a:t>Coordinator, Pharmacy Technician Education</a:t>
          </a:r>
        </a:p>
      </dgm:t>
    </dgm:pt>
    <dgm:pt modelId="{AA72AE54-E713-4E94-BF50-9BE4F664BC13}" type="parTrans" cxnId="{9D34594A-529D-409C-987B-C9F575E53FC3}">
      <dgm:prSet/>
      <dgm:spPr/>
      <dgm:t>
        <a:bodyPr/>
        <a:lstStyle/>
        <a:p>
          <a:endParaRPr lang="en-US"/>
        </a:p>
      </dgm:t>
    </dgm:pt>
    <dgm:pt modelId="{094B0412-F5B4-4881-88A1-707F472A2730}" type="sibTrans" cxnId="{9D34594A-529D-409C-987B-C9F575E53FC3}">
      <dgm:prSet/>
      <dgm:spPr/>
      <dgm:t>
        <a:bodyPr/>
        <a:lstStyle/>
        <a:p>
          <a:endParaRPr lang="en-US"/>
        </a:p>
      </dgm:t>
    </dgm:pt>
    <dgm:pt modelId="{09D122D2-3417-494F-9AE9-8D2B55B82CF6}">
      <dgm:prSet custT="1"/>
      <dgm:spPr>
        <a:solidFill>
          <a:schemeClr val="tx1">
            <a:alpha val="10000"/>
          </a:schemeClr>
        </a:solidFill>
        <a:ln>
          <a:noFill/>
        </a:ln>
      </dgm:spPr>
      <dgm:t>
        <a:bodyPr/>
        <a:lstStyle/>
        <a:p>
          <a:pPr>
            <a:buFont typeface="Wingdings" panose="05000000000000000000" pitchFamily="2" charset="2"/>
            <a:buChar char="§"/>
          </a:pPr>
          <a:r>
            <a:rPr lang="en-US" sz="1600" dirty="0"/>
            <a:t>Manager, Pharmacy Technician Education and Development</a:t>
          </a:r>
        </a:p>
      </dgm:t>
    </dgm:pt>
    <dgm:pt modelId="{24C31A62-FF79-4D37-A549-656BB8CF1068}" type="parTrans" cxnId="{79007CB7-1BFD-4AB0-B40C-CB32E3F5D7F2}">
      <dgm:prSet/>
      <dgm:spPr/>
      <dgm:t>
        <a:bodyPr/>
        <a:lstStyle/>
        <a:p>
          <a:endParaRPr lang="en-US"/>
        </a:p>
      </dgm:t>
    </dgm:pt>
    <dgm:pt modelId="{262B1770-361C-4EDA-BD5C-DC6042C08C66}" type="sibTrans" cxnId="{79007CB7-1BFD-4AB0-B40C-CB32E3F5D7F2}">
      <dgm:prSet/>
      <dgm:spPr/>
      <dgm:t>
        <a:bodyPr/>
        <a:lstStyle/>
        <a:p>
          <a:endParaRPr lang="en-US"/>
        </a:p>
      </dgm:t>
    </dgm:pt>
    <dgm:pt modelId="{92C916C9-2552-48AB-957B-2C5DB48C9299}">
      <dgm:prSet custT="1"/>
      <dgm:spPr>
        <a:solidFill>
          <a:schemeClr val="tx1">
            <a:alpha val="10000"/>
          </a:schemeClr>
        </a:solidFill>
        <a:ln>
          <a:noFill/>
        </a:ln>
      </dgm:spPr>
      <dgm:t>
        <a:bodyPr/>
        <a:lstStyle/>
        <a:p>
          <a:pPr>
            <a:buFont typeface="Wingdings" panose="05000000000000000000" pitchFamily="2" charset="2"/>
            <a:buChar char="§"/>
          </a:pPr>
          <a:r>
            <a:rPr lang="en-US" sz="1600" dirty="0"/>
            <a:t>Pharmacy Education Specialist</a:t>
          </a:r>
        </a:p>
      </dgm:t>
    </dgm:pt>
    <dgm:pt modelId="{297CDA68-54D9-44EF-914C-5537DE7E817B}" type="parTrans" cxnId="{821565F9-B781-402D-A8AD-16A7DF726904}">
      <dgm:prSet/>
      <dgm:spPr/>
      <dgm:t>
        <a:bodyPr/>
        <a:lstStyle/>
        <a:p>
          <a:endParaRPr lang="en-US"/>
        </a:p>
      </dgm:t>
    </dgm:pt>
    <dgm:pt modelId="{4D32903D-95FC-4116-A20E-73169920171B}" type="sibTrans" cxnId="{821565F9-B781-402D-A8AD-16A7DF726904}">
      <dgm:prSet/>
      <dgm:spPr/>
      <dgm:t>
        <a:bodyPr/>
        <a:lstStyle/>
        <a:p>
          <a:endParaRPr lang="en-US"/>
        </a:p>
      </dgm:t>
    </dgm:pt>
    <dgm:pt modelId="{4BBD7DA7-5874-4FC9-B32E-F48E37B3DE9F}">
      <dgm:prSet custT="1"/>
      <dgm:spPr>
        <a:solidFill>
          <a:schemeClr val="accent4"/>
        </a:solidFill>
        <a:ln>
          <a:noFill/>
        </a:ln>
      </dgm:spPr>
      <dgm:t>
        <a:bodyPr/>
        <a:lstStyle/>
        <a:p>
          <a:r>
            <a:rPr lang="en-US" sz="2000" dirty="0">
              <a:latin typeface="+mj-lt"/>
            </a:rPr>
            <a:t>Additional Selling Points to Leadership</a:t>
          </a:r>
        </a:p>
      </dgm:t>
    </dgm:pt>
    <dgm:pt modelId="{E2E2938A-6B12-4930-9772-207248AA6BA4}" type="parTrans" cxnId="{1235A470-6787-4F13-8F9E-DDCA0F6577D2}">
      <dgm:prSet/>
      <dgm:spPr/>
      <dgm:t>
        <a:bodyPr/>
        <a:lstStyle/>
        <a:p>
          <a:endParaRPr lang="en-US"/>
        </a:p>
      </dgm:t>
    </dgm:pt>
    <dgm:pt modelId="{489FA37D-DFBD-439C-9F0D-C7D210FC7BD3}" type="sibTrans" cxnId="{1235A470-6787-4F13-8F9E-DDCA0F6577D2}">
      <dgm:prSet/>
      <dgm:spPr/>
      <dgm:t>
        <a:bodyPr/>
        <a:lstStyle/>
        <a:p>
          <a:endParaRPr lang="en-US"/>
        </a:p>
      </dgm:t>
    </dgm:pt>
    <dgm:pt modelId="{E910F2D2-584E-4CB7-8427-F6A26EC458BE}">
      <dgm:prSet custT="1"/>
      <dgm:spPr>
        <a:solidFill>
          <a:schemeClr val="accent4">
            <a:alpha val="10000"/>
          </a:schemeClr>
        </a:solidFill>
        <a:ln>
          <a:noFill/>
        </a:ln>
      </dgm:spPr>
      <dgm:t>
        <a:bodyPr/>
        <a:lstStyle/>
        <a:p>
          <a:r>
            <a:rPr lang="en-US" sz="1600" dirty="0"/>
            <a:t>This role can be incorporated into other duties (ex. 0.8 FTE PD, 0.2 FTE Online/Workflow)</a:t>
          </a:r>
        </a:p>
      </dgm:t>
    </dgm:pt>
    <dgm:pt modelId="{57EEAA2A-DCC7-4D17-AE8C-057D0C3D11FF}" type="parTrans" cxnId="{38755E5E-CC9B-44BC-B11D-C9BFAE665D4A}">
      <dgm:prSet/>
      <dgm:spPr/>
      <dgm:t>
        <a:bodyPr/>
        <a:lstStyle/>
        <a:p>
          <a:endParaRPr lang="en-US"/>
        </a:p>
      </dgm:t>
    </dgm:pt>
    <dgm:pt modelId="{3C1DC8A1-74D9-43E2-8602-A5B2FACCF642}" type="sibTrans" cxnId="{38755E5E-CC9B-44BC-B11D-C9BFAE665D4A}">
      <dgm:prSet/>
      <dgm:spPr/>
      <dgm:t>
        <a:bodyPr/>
        <a:lstStyle/>
        <a:p>
          <a:endParaRPr lang="en-US"/>
        </a:p>
      </dgm:t>
    </dgm:pt>
    <dgm:pt modelId="{7E503506-E196-4A43-BF6B-F6B6C9A09A99}">
      <dgm:prSet custT="1"/>
      <dgm:spPr/>
      <dgm:t>
        <a:bodyPr/>
        <a:lstStyle/>
        <a:p>
          <a:r>
            <a:rPr lang="en-US" sz="1600" dirty="0"/>
            <a:t>Educational oversight can be mitigated through use of third-party education tools/learning management systems (ex., PharmTech Ready, TRC)</a:t>
          </a:r>
        </a:p>
      </dgm:t>
    </dgm:pt>
    <dgm:pt modelId="{7C92C334-A80B-4EE0-9343-2E85FC9E5FE3}" type="parTrans" cxnId="{BC16E7AF-DCF3-4FC0-8BAC-38E6D82F1E78}">
      <dgm:prSet/>
      <dgm:spPr/>
      <dgm:t>
        <a:bodyPr/>
        <a:lstStyle/>
        <a:p>
          <a:endParaRPr lang="en-US"/>
        </a:p>
      </dgm:t>
    </dgm:pt>
    <dgm:pt modelId="{6B8B76E5-3DF6-446D-BE7F-8993808D099B}" type="sibTrans" cxnId="{BC16E7AF-DCF3-4FC0-8BAC-38E6D82F1E78}">
      <dgm:prSet/>
      <dgm:spPr/>
      <dgm:t>
        <a:bodyPr/>
        <a:lstStyle/>
        <a:p>
          <a:endParaRPr lang="en-US"/>
        </a:p>
      </dgm:t>
    </dgm:pt>
    <dgm:pt modelId="{57215CAD-B62C-4251-878D-483182B490AF}" type="pres">
      <dgm:prSet presAssocID="{29FD12C8-EF86-4591-AA0D-9B8522BE8CA5}" presName="Name0" presStyleCnt="0">
        <dgm:presLayoutVars>
          <dgm:dir/>
          <dgm:animLvl val="lvl"/>
          <dgm:resizeHandles val="exact"/>
        </dgm:presLayoutVars>
      </dgm:prSet>
      <dgm:spPr/>
    </dgm:pt>
    <dgm:pt modelId="{48CC24D5-B12A-4129-94BC-06E2E7180487}" type="pres">
      <dgm:prSet presAssocID="{CCCD356D-4792-4666-BAF2-5B464B7C24DE}" presName="linNode" presStyleCnt="0"/>
      <dgm:spPr/>
    </dgm:pt>
    <dgm:pt modelId="{69BC5747-B5D5-41A0-8115-80AFCA472994}" type="pres">
      <dgm:prSet presAssocID="{CCCD356D-4792-4666-BAF2-5B464B7C24DE}" presName="parentText" presStyleLbl="alignNode1" presStyleIdx="0" presStyleCnt="2">
        <dgm:presLayoutVars>
          <dgm:chMax val="1"/>
          <dgm:bulletEnabled/>
        </dgm:presLayoutVars>
      </dgm:prSet>
      <dgm:spPr/>
    </dgm:pt>
    <dgm:pt modelId="{5B0ACE19-56BB-43A6-8F61-BC3C769D0B1D}" type="pres">
      <dgm:prSet presAssocID="{CCCD356D-4792-4666-BAF2-5B464B7C24DE}" presName="descendantText" presStyleLbl="alignAccFollowNode1" presStyleIdx="0" presStyleCnt="2" custAng="0">
        <dgm:presLayoutVars>
          <dgm:bulletEnabled/>
        </dgm:presLayoutVars>
      </dgm:prSet>
      <dgm:spPr/>
    </dgm:pt>
    <dgm:pt modelId="{3BBFAE39-F2F8-41DB-A768-F67A49556BA9}" type="pres">
      <dgm:prSet presAssocID="{8A5EA397-34C6-48D2-9C5D-8CE1A9D7EE5C}" presName="sp" presStyleCnt="0"/>
      <dgm:spPr/>
    </dgm:pt>
    <dgm:pt modelId="{BC6FBA3D-D0AD-491F-941F-A006AD45FCC7}" type="pres">
      <dgm:prSet presAssocID="{4BBD7DA7-5874-4FC9-B32E-F48E37B3DE9F}" presName="linNode" presStyleCnt="0"/>
      <dgm:spPr/>
    </dgm:pt>
    <dgm:pt modelId="{EA17C9AC-4FA1-41DD-943E-7543C6988212}" type="pres">
      <dgm:prSet presAssocID="{4BBD7DA7-5874-4FC9-B32E-F48E37B3DE9F}" presName="parentText" presStyleLbl="alignNode1" presStyleIdx="1" presStyleCnt="2">
        <dgm:presLayoutVars>
          <dgm:chMax val="1"/>
          <dgm:bulletEnabled/>
        </dgm:presLayoutVars>
      </dgm:prSet>
      <dgm:spPr/>
    </dgm:pt>
    <dgm:pt modelId="{3D9B1853-D7DB-473E-AECF-E44C4F90A4EB}" type="pres">
      <dgm:prSet presAssocID="{4BBD7DA7-5874-4FC9-B32E-F48E37B3DE9F}" presName="descendantText" presStyleLbl="alignAccFollowNode1" presStyleIdx="1" presStyleCnt="2">
        <dgm:presLayoutVars>
          <dgm:bulletEnabled/>
        </dgm:presLayoutVars>
      </dgm:prSet>
      <dgm:spPr/>
    </dgm:pt>
  </dgm:ptLst>
  <dgm:cxnLst>
    <dgm:cxn modelId="{2E503A01-71DD-4642-99F4-2FFD95F14496}" type="presOf" srcId="{7E503506-E196-4A43-BF6B-F6B6C9A09A99}" destId="{3D9B1853-D7DB-473E-AECF-E44C4F90A4EB}" srcOrd="0" destOrd="1" presId="urn:microsoft.com/office/officeart/2016/7/layout/VerticalSolidActionList"/>
    <dgm:cxn modelId="{F32AB70B-06ED-45C4-BC88-9781BB500737}" type="presOf" srcId="{4BBD7DA7-5874-4FC9-B32E-F48E37B3DE9F}" destId="{EA17C9AC-4FA1-41DD-943E-7543C6988212}" srcOrd="0" destOrd="0" presId="urn:microsoft.com/office/officeart/2016/7/layout/VerticalSolidActionList"/>
    <dgm:cxn modelId="{38755E5E-CC9B-44BC-B11D-C9BFAE665D4A}" srcId="{4BBD7DA7-5874-4FC9-B32E-F48E37B3DE9F}" destId="{E910F2D2-584E-4CB7-8427-F6A26EC458BE}" srcOrd="0" destOrd="0" parTransId="{57EEAA2A-DCC7-4D17-AE8C-057D0C3D11FF}" sibTransId="{3C1DC8A1-74D9-43E2-8602-A5B2FACCF642}"/>
    <dgm:cxn modelId="{69352864-E22B-4402-94C5-8159CDE3E81F}" type="presOf" srcId="{92C916C9-2552-48AB-957B-2C5DB48C9299}" destId="{5B0ACE19-56BB-43A6-8F61-BC3C769D0B1D}" srcOrd="0" destOrd="3" presId="urn:microsoft.com/office/officeart/2016/7/layout/VerticalSolidActionList"/>
    <dgm:cxn modelId="{036C8245-C968-43E2-8003-4669533FB8D0}" srcId="{29FD12C8-EF86-4591-AA0D-9B8522BE8CA5}" destId="{CCCD356D-4792-4666-BAF2-5B464B7C24DE}" srcOrd="0" destOrd="0" parTransId="{D472FFB0-4781-4941-8886-AD4605BA0D9F}" sibTransId="{8A5EA397-34C6-48D2-9C5D-8CE1A9D7EE5C}"/>
    <dgm:cxn modelId="{21D5EF49-6DAF-4884-818B-2B1BCE562FB6}" type="presOf" srcId="{29FD12C8-EF86-4591-AA0D-9B8522BE8CA5}" destId="{57215CAD-B62C-4251-878D-483182B490AF}" srcOrd="0" destOrd="0" presId="urn:microsoft.com/office/officeart/2016/7/layout/VerticalSolidActionList"/>
    <dgm:cxn modelId="{9D34594A-529D-409C-987B-C9F575E53FC3}" srcId="{CCCD356D-4792-4666-BAF2-5B464B7C24DE}" destId="{72FD6BD0-FED9-45BB-BA68-CAE40A4D7C4C}" srcOrd="1" destOrd="0" parTransId="{AA72AE54-E713-4E94-BF50-9BE4F664BC13}" sibTransId="{094B0412-F5B4-4881-88A1-707F472A2730}"/>
    <dgm:cxn modelId="{1235A470-6787-4F13-8F9E-DDCA0F6577D2}" srcId="{29FD12C8-EF86-4591-AA0D-9B8522BE8CA5}" destId="{4BBD7DA7-5874-4FC9-B32E-F48E37B3DE9F}" srcOrd="1" destOrd="0" parTransId="{E2E2938A-6B12-4930-9772-207248AA6BA4}" sibTransId="{489FA37D-DFBD-439C-9F0D-C7D210FC7BD3}"/>
    <dgm:cxn modelId="{57E67987-3B2D-423B-B34E-CDC8E4360C72}" srcId="{CCCD356D-4792-4666-BAF2-5B464B7C24DE}" destId="{41C0D831-C8B3-4530-B7E7-69A52B55009E}" srcOrd="0" destOrd="0" parTransId="{665A31B0-FB1E-447C-88AE-9E7B2B883041}" sibTransId="{7E4A7D14-C62A-4803-8951-D2EDB62F9FA9}"/>
    <dgm:cxn modelId="{4ED926AB-3720-436F-A31E-8A6F2D650796}" type="presOf" srcId="{72FD6BD0-FED9-45BB-BA68-CAE40A4D7C4C}" destId="{5B0ACE19-56BB-43A6-8F61-BC3C769D0B1D}" srcOrd="0" destOrd="1" presId="urn:microsoft.com/office/officeart/2016/7/layout/VerticalSolidActionList"/>
    <dgm:cxn modelId="{BC16E7AF-DCF3-4FC0-8BAC-38E6D82F1E78}" srcId="{4BBD7DA7-5874-4FC9-B32E-F48E37B3DE9F}" destId="{7E503506-E196-4A43-BF6B-F6B6C9A09A99}" srcOrd="1" destOrd="0" parTransId="{7C92C334-A80B-4EE0-9343-2E85FC9E5FE3}" sibTransId="{6B8B76E5-3DF6-446D-BE7F-8993808D099B}"/>
    <dgm:cxn modelId="{8D7360B4-7A13-415B-8AA2-66A517BF8012}" type="presOf" srcId="{41C0D831-C8B3-4530-B7E7-69A52B55009E}" destId="{5B0ACE19-56BB-43A6-8F61-BC3C769D0B1D}" srcOrd="0" destOrd="0" presId="urn:microsoft.com/office/officeart/2016/7/layout/VerticalSolidActionList"/>
    <dgm:cxn modelId="{79007CB7-1BFD-4AB0-B40C-CB32E3F5D7F2}" srcId="{CCCD356D-4792-4666-BAF2-5B464B7C24DE}" destId="{09D122D2-3417-494F-9AE9-8D2B55B82CF6}" srcOrd="2" destOrd="0" parTransId="{24C31A62-FF79-4D37-A549-656BB8CF1068}" sibTransId="{262B1770-361C-4EDA-BD5C-DC6042C08C66}"/>
    <dgm:cxn modelId="{3F9E68BC-9054-4FFB-9D3F-025D9B4D08B6}" type="presOf" srcId="{09D122D2-3417-494F-9AE9-8D2B55B82CF6}" destId="{5B0ACE19-56BB-43A6-8F61-BC3C769D0B1D}" srcOrd="0" destOrd="2" presId="urn:microsoft.com/office/officeart/2016/7/layout/VerticalSolidActionList"/>
    <dgm:cxn modelId="{E6EC37E9-C85B-4639-89F0-B528012C9AC7}" type="presOf" srcId="{E910F2D2-584E-4CB7-8427-F6A26EC458BE}" destId="{3D9B1853-D7DB-473E-AECF-E44C4F90A4EB}" srcOrd="0" destOrd="0" presId="urn:microsoft.com/office/officeart/2016/7/layout/VerticalSolidActionList"/>
    <dgm:cxn modelId="{821565F9-B781-402D-A8AD-16A7DF726904}" srcId="{CCCD356D-4792-4666-BAF2-5B464B7C24DE}" destId="{92C916C9-2552-48AB-957B-2C5DB48C9299}" srcOrd="3" destOrd="0" parTransId="{297CDA68-54D9-44EF-914C-5537DE7E817B}" sibTransId="{4D32903D-95FC-4116-A20E-73169920171B}"/>
    <dgm:cxn modelId="{504464FD-8945-4CED-94DD-B0D5F7089112}" type="presOf" srcId="{CCCD356D-4792-4666-BAF2-5B464B7C24DE}" destId="{69BC5747-B5D5-41A0-8115-80AFCA472994}" srcOrd="0" destOrd="0" presId="urn:microsoft.com/office/officeart/2016/7/layout/VerticalSolidActionList"/>
    <dgm:cxn modelId="{441CF874-64BF-4209-9F8A-1B380F729280}" type="presParOf" srcId="{57215CAD-B62C-4251-878D-483182B490AF}" destId="{48CC24D5-B12A-4129-94BC-06E2E7180487}" srcOrd="0" destOrd="0" presId="urn:microsoft.com/office/officeart/2016/7/layout/VerticalSolidActionList"/>
    <dgm:cxn modelId="{89004286-12A9-4CEA-A4F7-A3B6CED110A3}" type="presParOf" srcId="{48CC24D5-B12A-4129-94BC-06E2E7180487}" destId="{69BC5747-B5D5-41A0-8115-80AFCA472994}" srcOrd="0" destOrd="0" presId="urn:microsoft.com/office/officeart/2016/7/layout/VerticalSolidActionList"/>
    <dgm:cxn modelId="{AAA62F0D-DEBA-40B0-AD78-9D80C8BDDB89}" type="presParOf" srcId="{48CC24D5-B12A-4129-94BC-06E2E7180487}" destId="{5B0ACE19-56BB-43A6-8F61-BC3C769D0B1D}" srcOrd="1" destOrd="0" presId="urn:microsoft.com/office/officeart/2016/7/layout/VerticalSolidActionList"/>
    <dgm:cxn modelId="{D7C7BE6D-63A4-40F0-9153-2A4D9830D155}" type="presParOf" srcId="{57215CAD-B62C-4251-878D-483182B490AF}" destId="{3BBFAE39-F2F8-41DB-A768-F67A49556BA9}" srcOrd="1" destOrd="0" presId="urn:microsoft.com/office/officeart/2016/7/layout/VerticalSolidActionList"/>
    <dgm:cxn modelId="{F8209589-B950-487C-80C1-4EC351525DB1}" type="presParOf" srcId="{57215CAD-B62C-4251-878D-483182B490AF}" destId="{BC6FBA3D-D0AD-491F-941F-A006AD45FCC7}" srcOrd="2" destOrd="0" presId="urn:microsoft.com/office/officeart/2016/7/layout/VerticalSolidActionList"/>
    <dgm:cxn modelId="{835B6402-328F-46B1-8E28-E196D6322C0A}" type="presParOf" srcId="{BC6FBA3D-D0AD-491F-941F-A006AD45FCC7}" destId="{EA17C9AC-4FA1-41DD-943E-7543C6988212}" srcOrd="0" destOrd="0" presId="urn:microsoft.com/office/officeart/2016/7/layout/VerticalSolidActionList"/>
    <dgm:cxn modelId="{8CBE2D88-7182-4523-AEBF-D0F13BC3E88E}" type="presParOf" srcId="{BC6FBA3D-D0AD-491F-941F-A006AD45FCC7}" destId="{3D9B1853-D7DB-473E-AECF-E44C4F90A4EB}"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648EC3-8E37-4F73-9A2C-D55310AF584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B849EE1-85C1-4F8C-8A3E-55841A765383}">
      <dgm:prSet custT="1"/>
      <dgm:spPr/>
      <dgm:t>
        <a:bodyPr/>
        <a:lstStyle/>
        <a:p>
          <a:pPr>
            <a:defRPr cap="all"/>
          </a:pPr>
          <a:r>
            <a:rPr lang="en-US" sz="1600" cap="none" dirty="0"/>
            <a:t>Provides</a:t>
          </a:r>
          <a:r>
            <a:rPr lang="en-US" sz="1600" b="0" i="0" cap="none" dirty="0"/>
            <a:t> incentives to improve skills and take on additional responsibilities</a:t>
          </a:r>
          <a:endParaRPr lang="en-US" sz="1600" cap="none" dirty="0"/>
        </a:p>
      </dgm:t>
    </dgm:pt>
    <dgm:pt modelId="{A09579A5-387F-4640-AB17-73775BDCC6D4}" type="parTrans" cxnId="{11BE3313-24B6-4A7C-AB7C-BE30369A5559}">
      <dgm:prSet/>
      <dgm:spPr/>
      <dgm:t>
        <a:bodyPr/>
        <a:lstStyle/>
        <a:p>
          <a:endParaRPr lang="en-US"/>
        </a:p>
      </dgm:t>
    </dgm:pt>
    <dgm:pt modelId="{608E2CC8-D64C-4FA9-8113-1B3756C22A61}" type="sibTrans" cxnId="{11BE3313-24B6-4A7C-AB7C-BE30369A5559}">
      <dgm:prSet/>
      <dgm:spPr/>
      <dgm:t>
        <a:bodyPr/>
        <a:lstStyle/>
        <a:p>
          <a:endParaRPr lang="en-US"/>
        </a:p>
      </dgm:t>
    </dgm:pt>
    <dgm:pt modelId="{305E9962-0D6E-4EFF-9CCF-EDE9E2EE1E5E}">
      <dgm:prSet custT="1"/>
      <dgm:spPr/>
      <dgm:t>
        <a:bodyPr/>
        <a:lstStyle/>
        <a:p>
          <a:pPr>
            <a:defRPr cap="all"/>
          </a:pPr>
          <a:r>
            <a:rPr lang="en-US" sz="1600" cap="none" dirty="0"/>
            <a:t>Pay/level increases are commensurate with advancing through each step</a:t>
          </a:r>
        </a:p>
      </dgm:t>
    </dgm:pt>
    <dgm:pt modelId="{7F026FBE-EE71-4575-93D0-2A6F89A8515C}" type="parTrans" cxnId="{A63F083C-F952-411C-ABF9-E70B2E1E25D9}">
      <dgm:prSet/>
      <dgm:spPr/>
      <dgm:t>
        <a:bodyPr/>
        <a:lstStyle/>
        <a:p>
          <a:endParaRPr lang="en-US"/>
        </a:p>
      </dgm:t>
    </dgm:pt>
    <dgm:pt modelId="{3B8EF8A9-5BB8-4417-AF62-AB762FA25300}" type="sibTrans" cxnId="{A63F083C-F952-411C-ABF9-E70B2E1E25D9}">
      <dgm:prSet/>
      <dgm:spPr/>
      <dgm:t>
        <a:bodyPr/>
        <a:lstStyle/>
        <a:p>
          <a:endParaRPr lang="en-US"/>
        </a:p>
      </dgm:t>
    </dgm:pt>
    <dgm:pt modelId="{97B2C7BF-5413-4EFC-8ECB-7D375CFC1B20}">
      <dgm:prSet custT="1"/>
      <dgm:spPr/>
      <dgm:t>
        <a:bodyPr/>
        <a:lstStyle/>
        <a:p>
          <a:pPr>
            <a:defRPr cap="all"/>
          </a:pPr>
          <a:r>
            <a:rPr lang="en-US" sz="1600" cap="none" dirty="0"/>
            <a:t>Provides job satisfaction though role expansion and specialization</a:t>
          </a:r>
        </a:p>
      </dgm:t>
    </dgm:pt>
    <dgm:pt modelId="{92F6D3A9-CBCA-4ED1-A88A-FDF27F47BBBE}" type="parTrans" cxnId="{1D24612B-C610-4A79-90D2-1717B4FD5693}">
      <dgm:prSet/>
      <dgm:spPr/>
      <dgm:t>
        <a:bodyPr/>
        <a:lstStyle/>
        <a:p>
          <a:endParaRPr lang="en-US"/>
        </a:p>
      </dgm:t>
    </dgm:pt>
    <dgm:pt modelId="{233E19ED-C037-46B0-978D-A46CD2C19190}" type="sibTrans" cxnId="{1D24612B-C610-4A79-90D2-1717B4FD5693}">
      <dgm:prSet/>
      <dgm:spPr/>
      <dgm:t>
        <a:bodyPr/>
        <a:lstStyle/>
        <a:p>
          <a:endParaRPr lang="en-US"/>
        </a:p>
      </dgm:t>
    </dgm:pt>
    <dgm:pt modelId="{DEA2162F-A372-4460-8361-859F7DA1ED3A}">
      <dgm:prSet custT="1"/>
      <dgm:spPr/>
      <dgm:t>
        <a:bodyPr/>
        <a:lstStyle/>
        <a:p>
          <a:pPr>
            <a:defRPr cap="all"/>
          </a:pPr>
          <a:r>
            <a:rPr lang="en-US" sz="1600" cap="none" dirty="0"/>
            <a:t>Provides pharmacists ability to expand clinical roles</a:t>
          </a:r>
        </a:p>
      </dgm:t>
    </dgm:pt>
    <dgm:pt modelId="{D190B157-4D5B-4BF9-A15B-5DD98A590C3D}" type="parTrans" cxnId="{0AE89AFA-6188-48C3-B1DA-D899C037238D}">
      <dgm:prSet/>
      <dgm:spPr/>
      <dgm:t>
        <a:bodyPr/>
        <a:lstStyle/>
        <a:p>
          <a:endParaRPr lang="en-US"/>
        </a:p>
      </dgm:t>
    </dgm:pt>
    <dgm:pt modelId="{100264AE-01FC-4E9E-AFEB-DA6809A15819}" type="sibTrans" cxnId="{0AE89AFA-6188-48C3-B1DA-D899C037238D}">
      <dgm:prSet/>
      <dgm:spPr/>
      <dgm:t>
        <a:bodyPr/>
        <a:lstStyle/>
        <a:p>
          <a:endParaRPr lang="en-US"/>
        </a:p>
      </dgm:t>
    </dgm:pt>
    <dgm:pt modelId="{B1D33E6C-34E6-42A6-B733-08E0CBBE2155}">
      <dgm:prSet custT="1"/>
      <dgm:spPr/>
      <dgm:t>
        <a:bodyPr/>
        <a:lstStyle/>
        <a:p>
          <a:pPr>
            <a:defRPr cap="all"/>
          </a:pPr>
          <a:r>
            <a:rPr lang="en-US" sz="1600" cap="none" dirty="0"/>
            <a:t>Graduates of an accredited pharmacy technician training program enter the career ladder at a higher level and </a:t>
          </a:r>
          <a:br>
            <a:rPr lang="en-US" sz="1600" cap="none" dirty="0"/>
          </a:br>
          <a:r>
            <a:rPr lang="en-US" sz="1600" cap="none" dirty="0"/>
            <a:t>pay grade. </a:t>
          </a:r>
        </a:p>
      </dgm:t>
    </dgm:pt>
    <dgm:pt modelId="{D9CBCAA1-3ADD-48C1-A00A-B3568E849F58}" type="parTrans" cxnId="{B20F864B-44E1-4317-9407-7C7CAC9C37F3}">
      <dgm:prSet/>
      <dgm:spPr/>
      <dgm:t>
        <a:bodyPr/>
        <a:lstStyle/>
        <a:p>
          <a:endParaRPr lang="en-US"/>
        </a:p>
      </dgm:t>
    </dgm:pt>
    <dgm:pt modelId="{DFAB16F0-746D-4DF2-B836-830D8574D42C}" type="sibTrans" cxnId="{B20F864B-44E1-4317-9407-7C7CAC9C37F3}">
      <dgm:prSet/>
      <dgm:spPr/>
      <dgm:t>
        <a:bodyPr/>
        <a:lstStyle/>
        <a:p>
          <a:endParaRPr lang="en-US"/>
        </a:p>
      </dgm:t>
    </dgm:pt>
    <dgm:pt modelId="{FC2C5026-A4D9-4C55-B8BD-EE8EB62F58A2}" type="pres">
      <dgm:prSet presAssocID="{B8648EC3-8E37-4F73-9A2C-D55310AF5845}" presName="root" presStyleCnt="0">
        <dgm:presLayoutVars>
          <dgm:dir/>
          <dgm:resizeHandles val="exact"/>
        </dgm:presLayoutVars>
      </dgm:prSet>
      <dgm:spPr/>
    </dgm:pt>
    <dgm:pt modelId="{0792C106-82F7-46F3-B694-BE28B2EC0240}" type="pres">
      <dgm:prSet presAssocID="{CB849EE1-85C1-4F8C-8A3E-55841A765383}" presName="compNode" presStyleCnt="0"/>
      <dgm:spPr/>
    </dgm:pt>
    <dgm:pt modelId="{0BCB8E59-CCBF-48D8-99EC-BD55BEDC92B3}" type="pres">
      <dgm:prSet presAssocID="{CB849EE1-85C1-4F8C-8A3E-55841A765383}" presName="iconBgRect" presStyleLbl="bgShp" presStyleIdx="0" presStyleCnt="5"/>
      <dgm:spPr/>
    </dgm:pt>
    <dgm:pt modelId="{D330697B-5739-45F0-A421-6475A400F948}" type="pres">
      <dgm:prSet presAssocID="{CB849EE1-85C1-4F8C-8A3E-55841A76538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876890E-3F25-47C8-B060-4F2DCF8D58D4}" type="pres">
      <dgm:prSet presAssocID="{CB849EE1-85C1-4F8C-8A3E-55841A765383}" presName="spaceRect" presStyleCnt="0"/>
      <dgm:spPr/>
    </dgm:pt>
    <dgm:pt modelId="{2277264A-8468-4C0A-8436-4FF1B1898557}" type="pres">
      <dgm:prSet presAssocID="{CB849EE1-85C1-4F8C-8A3E-55841A765383}" presName="textRect" presStyleLbl="revTx" presStyleIdx="0" presStyleCnt="5">
        <dgm:presLayoutVars>
          <dgm:chMax val="1"/>
          <dgm:chPref val="1"/>
        </dgm:presLayoutVars>
      </dgm:prSet>
      <dgm:spPr/>
    </dgm:pt>
    <dgm:pt modelId="{158449A6-B0DD-44BE-8FC9-5CB6FAA03377}" type="pres">
      <dgm:prSet presAssocID="{608E2CC8-D64C-4FA9-8113-1B3756C22A61}" presName="sibTrans" presStyleCnt="0"/>
      <dgm:spPr/>
    </dgm:pt>
    <dgm:pt modelId="{B39D99AF-E3E5-4255-B6F9-B95F57F0F015}" type="pres">
      <dgm:prSet presAssocID="{305E9962-0D6E-4EFF-9CCF-EDE9E2EE1E5E}" presName="compNode" presStyleCnt="0"/>
      <dgm:spPr/>
    </dgm:pt>
    <dgm:pt modelId="{15B8F928-7555-4618-A0CD-1E81DDF113C1}" type="pres">
      <dgm:prSet presAssocID="{305E9962-0D6E-4EFF-9CCF-EDE9E2EE1E5E}" presName="iconBgRect" presStyleLbl="bgShp" presStyleIdx="1" presStyleCnt="5"/>
      <dgm:spPr/>
    </dgm:pt>
    <dgm:pt modelId="{22F080F4-3A01-40F8-9670-03E6E93ECA8F}" type="pres">
      <dgm:prSet presAssocID="{305E9962-0D6E-4EFF-9CCF-EDE9E2EE1E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B4CB4DF6-7748-489E-AEB3-59ABF4072E13}" type="pres">
      <dgm:prSet presAssocID="{305E9962-0D6E-4EFF-9CCF-EDE9E2EE1E5E}" presName="spaceRect" presStyleCnt="0"/>
      <dgm:spPr/>
    </dgm:pt>
    <dgm:pt modelId="{00BEFA85-53E9-46FB-8910-39878C662DF8}" type="pres">
      <dgm:prSet presAssocID="{305E9962-0D6E-4EFF-9CCF-EDE9E2EE1E5E}" presName="textRect" presStyleLbl="revTx" presStyleIdx="1" presStyleCnt="5">
        <dgm:presLayoutVars>
          <dgm:chMax val="1"/>
          <dgm:chPref val="1"/>
        </dgm:presLayoutVars>
      </dgm:prSet>
      <dgm:spPr/>
    </dgm:pt>
    <dgm:pt modelId="{5944EF90-B969-4415-BDCB-F5978FDF7EB0}" type="pres">
      <dgm:prSet presAssocID="{3B8EF8A9-5BB8-4417-AF62-AB762FA25300}" presName="sibTrans" presStyleCnt="0"/>
      <dgm:spPr/>
    </dgm:pt>
    <dgm:pt modelId="{861D8ACF-8927-4913-A4CE-C4B6DDC56336}" type="pres">
      <dgm:prSet presAssocID="{97B2C7BF-5413-4EFC-8ECB-7D375CFC1B20}" presName="compNode" presStyleCnt="0"/>
      <dgm:spPr/>
    </dgm:pt>
    <dgm:pt modelId="{D8C5CDCE-012E-402E-81E8-0F2E5B846E5D}" type="pres">
      <dgm:prSet presAssocID="{97B2C7BF-5413-4EFC-8ECB-7D375CFC1B20}" presName="iconBgRect" presStyleLbl="bgShp" presStyleIdx="2" presStyleCnt="5"/>
      <dgm:spPr/>
    </dgm:pt>
    <dgm:pt modelId="{8A1AEDD7-C437-4031-85F9-9BDD0A4396C0}" type="pres">
      <dgm:prSet presAssocID="{97B2C7BF-5413-4EFC-8ECB-7D375CFC1B20}"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C1A3CD7-5BA2-4E32-94AA-A2043312A844}" type="pres">
      <dgm:prSet presAssocID="{97B2C7BF-5413-4EFC-8ECB-7D375CFC1B20}" presName="spaceRect" presStyleCnt="0"/>
      <dgm:spPr/>
    </dgm:pt>
    <dgm:pt modelId="{D0BDFEBD-CD1A-4F76-AA3C-2574376AE5D7}" type="pres">
      <dgm:prSet presAssocID="{97B2C7BF-5413-4EFC-8ECB-7D375CFC1B20}" presName="textRect" presStyleLbl="revTx" presStyleIdx="2" presStyleCnt="5">
        <dgm:presLayoutVars>
          <dgm:chMax val="1"/>
          <dgm:chPref val="1"/>
        </dgm:presLayoutVars>
      </dgm:prSet>
      <dgm:spPr/>
    </dgm:pt>
    <dgm:pt modelId="{B1CAE048-5F86-4FCB-980A-73C6BC6338CE}" type="pres">
      <dgm:prSet presAssocID="{233E19ED-C037-46B0-978D-A46CD2C19190}" presName="sibTrans" presStyleCnt="0"/>
      <dgm:spPr/>
    </dgm:pt>
    <dgm:pt modelId="{C196DBF8-6914-4D53-BF6F-3481F11EEF55}" type="pres">
      <dgm:prSet presAssocID="{DEA2162F-A372-4460-8361-859F7DA1ED3A}" presName="compNode" presStyleCnt="0"/>
      <dgm:spPr/>
    </dgm:pt>
    <dgm:pt modelId="{6AA5C847-B18F-47DA-90EE-F1D478B69782}" type="pres">
      <dgm:prSet presAssocID="{DEA2162F-A372-4460-8361-859F7DA1ED3A}" presName="iconBgRect" presStyleLbl="bgShp" presStyleIdx="3" presStyleCnt="5"/>
      <dgm:spPr/>
    </dgm:pt>
    <dgm:pt modelId="{CA232DC8-9CE9-4F43-8063-B1F64F3365B6}" type="pres">
      <dgm:prSet presAssocID="{DEA2162F-A372-4460-8361-859F7DA1ED3A}"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B86657B8-7BEF-404C-9374-62812CCC4A5E}" type="pres">
      <dgm:prSet presAssocID="{DEA2162F-A372-4460-8361-859F7DA1ED3A}" presName="spaceRect" presStyleCnt="0"/>
      <dgm:spPr/>
    </dgm:pt>
    <dgm:pt modelId="{872DA8BD-A7D0-4044-8156-7E1DE6DC8E0F}" type="pres">
      <dgm:prSet presAssocID="{DEA2162F-A372-4460-8361-859F7DA1ED3A}" presName="textRect" presStyleLbl="revTx" presStyleIdx="3" presStyleCnt="5">
        <dgm:presLayoutVars>
          <dgm:chMax val="1"/>
          <dgm:chPref val="1"/>
        </dgm:presLayoutVars>
      </dgm:prSet>
      <dgm:spPr/>
    </dgm:pt>
    <dgm:pt modelId="{1102A0DD-1772-4A77-9669-9FCF0D05098F}" type="pres">
      <dgm:prSet presAssocID="{100264AE-01FC-4E9E-AFEB-DA6809A15819}" presName="sibTrans" presStyleCnt="0"/>
      <dgm:spPr/>
    </dgm:pt>
    <dgm:pt modelId="{7955EFA1-309D-463B-8F0A-C9CE5CE7AC47}" type="pres">
      <dgm:prSet presAssocID="{B1D33E6C-34E6-42A6-B733-08E0CBBE2155}" presName="compNode" presStyleCnt="0"/>
      <dgm:spPr/>
    </dgm:pt>
    <dgm:pt modelId="{30D2DEDA-B5BE-4D2D-88AE-82E304581BA1}" type="pres">
      <dgm:prSet presAssocID="{B1D33E6C-34E6-42A6-B733-08E0CBBE2155}" presName="iconBgRect" presStyleLbl="bgShp" presStyleIdx="4" presStyleCnt="5"/>
      <dgm:spPr/>
    </dgm:pt>
    <dgm:pt modelId="{325BF930-88A9-4681-97B1-9A5E551A95F1}" type="pres">
      <dgm:prSet presAssocID="{B1D33E6C-34E6-42A6-B733-08E0CBBE215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1A635E2A-9559-46BE-801B-143B513D08FB}" type="pres">
      <dgm:prSet presAssocID="{B1D33E6C-34E6-42A6-B733-08E0CBBE2155}" presName="spaceRect" presStyleCnt="0"/>
      <dgm:spPr/>
    </dgm:pt>
    <dgm:pt modelId="{55B3F0AB-9798-45E3-9C06-B4B2550A24B5}" type="pres">
      <dgm:prSet presAssocID="{B1D33E6C-34E6-42A6-B733-08E0CBBE2155}" presName="textRect" presStyleLbl="revTx" presStyleIdx="4" presStyleCnt="5">
        <dgm:presLayoutVars>
          <dgm:chMax val="1"/>
          <dgm:chPref val="1"/>
        </dgm:presLayoutVars>
      </dgm:prSet>
      <dgm:spPr/>
    </dgm:pt>
  </dgm:ptLst>
  <dgm:cxnLst>
    <dgm:cxn modelId="{11BE3313-24B6-4A7C-AB7C-BE30369A5559}" srcId="{B8648EC3-8E37-4F73-9A2C-D55310AF5845}" destId="{CB849EE1-85C1-4F8C-8A3E-55841A765383}" srcOrd="0" destOrd="0" parTransId="{A09579A5-387F-4640-AB17-73775BDCC6D4}" sibTransId="{608E2CC8-D64C-4FA9-8113-1B3756C22A61}"/>
    <dgm:cxn modelId="{9702D21A-0C85-4E74-92EB-922AD105576F}" type="presOf" srcId="{B8648EC3-8E37-4F73-9A2C-D55310AF5845}" destId="{FC2C5026-A4D9-4C55-B8BD-EE8EB62F58A2}" srcOrd="0" destOrd="0" presId="urn:microsoft.com/office/officeart/2018/5/layout/IconCircleLabelList"/>
    <dgm:cxn modelId="{AE38301E-5AD7-4107-A00C-F3AEE21E4B39}" type="presOf" srcId="{CB849EE1-85C1-4F8C-8A3E-55841A765383}" destId="{2277264A-8468-4C0A-8436-4FF1B1898557}" srcOrd="0" destOrd="0" presId="urn:microsoft.com/office/officeart/2018/5/layout/IconCircleLabelList"/>
    <dgm:cxn modelId="{1D24612B-C610-4A79-90D2-1717B4FD5693}" srcId="{B8648EC3-8E37-4F73-9A2C-D55310AF5845}" destId="{97B2C7BF-5413-4EFC-8ECB-7D375CFC1B20}" srcOrd="2" destOrd="0" parTransId="{92F6D3A9-CBCA-4ED1-A88A-FDF27F47BBBE}" sibTransId="{233E19ED-C037-46B0-978D-A46CD2C19190}"/>
    <dgm:cxn modelId="{B6D3352E-B265-4E16-9D1D-4F2A19DBEBDA}" type="presOf" srcId="{305E9962-0D6E-4EFF-9CCF-EDE9E2EE1E5E}" destId="{00BEFA85-53E9-46FB-8910-39878C662DF8}" srcOrd="0" destOrd="0" presId="urn:microsoft.com/office/officeart/2018/5/layout/IconCircleLabelList"/>
    <dgm:cxn modelId="{A63F083C-F952-411C-ABF9-E70B2E1E25D9}" srcId="{B8648EC3-8E37-4F73-9A2C-D55310AF5845}" destId="{305E9962-0D6E-4EFF-9CCF-EDE9E2EE1E5E}" srcOrd="1" destOrd="0" parTransId="{7F026FBE-EE71-4575-93D0-2A6F89A8515C}" sibTransId="{3B8EF8A9-5BB8-4417-AF62-AB762FA25300}"/>
    <dgm:cxn modelId="{B20F864B-44E1-4317-9407-7C7CAC9C37F3}" srcId="{B8648EC3-8E37-4F73-9A2C-D55310AF5845}" destId="{B1D33E6C-34E6-42A6-B733-08E0CBBE2155}" srcOrd="4" destOrd="0" parTransId="{D9CBCAA1-3ADD-48C1-A00A-B3568E849F58}" sibTransId="{DFAB16F0-746D-4DF2-B836-830D8574D42C}"/>
    <dgm:cxn modelId="{126AED4D-9BB5-496B-A659-874EAF235D3C}" type="presOf" srcId="{DEA2162F-A372-4460-8361-859F7DA1ED3A}" destId="{872DA8BD-A7D0-4044-8156-7E1DE6DC8E0F}" srcOrd="0" destOrd="0" presId="urn:microsoft.com/office/officeart/2018/5/layout/IconCircleLabelList"/>
    <dgm:cxn modelId="{E7947372-D039-4F68-A02D-795A4D524D77}" type="presOf" srcId="{97B2C7BF-5413-4EFC-8ECB-7D375CFC1B20}" destId="{D0BDFEBD-CD1A-4F76-AA3C-2574376AE5D7}" srcOrd="0" destOrd="0" presId="urn:microsoft.com/office/officeart/2018/5/layout/IconCircleLabelList"/>
    <dgm:cxn modelId="{6CCF4FCE-2E88-465A-9733-AD5DC21B4721}" type="presOf" srcId="{B1D33E6C-34E6-42A6-B733-08E0CBBE2155}" destId="{55B3F0AB-9798-45E3-9C06-B4B2550A24B5}" srcOrd="0" destOrd="0" presId="urn:microsoft.com/office/officeart/2018/5/layout/IconCircleLabelList"/>
    <dgm:cxn modelId="{0AE89AFA-6188-48C3-B1DA-D899C037238D}" srcId="{B8648EC3-8E37-4F73-9A2C-D55310AF5845}" destId="{DEA2162F-A372-4460-8361-859F7DA1ED3A}" srcOrd="3" destOrd="0" parTransId="{D190B157-4D5B-4BF9-A15B-5DD98A590C3D}" sibTransId="{100264AE-01FC-4E9E-AFEB-DA6809A15819}"/>
    <dgm:cxn modelId="{49CE4DFB-A3C3-43D6-ADB0-C1149309BE36}" type="presParOf" srcId="{FC2C5026-A4D9-4C55-B8BD-EE8EB62F58A2}" destId="{0792C106-82F7-46F3-B694-BE28B2EC0240}" srcOrd="0" destOrd="0" presId="urn:microsoft.com/office/officeart/2018/5/layout/IconCircleLabelList"/>
    <dgm:cxn modelId="{F4F046B9-88DD-446E-83D4-4D9F12B7B4BD}" type="presParOf" srcId="{0792C106-82F7-46F3-B694-BE28B2EC0240}" destId="{0BCB8E59-CCBF-48D8-99EC-BD55BEDC92B3}" srcOrd="0" destOrd="0" presId="urn:microsoft.com/office/officeart/2018/5/layout/IconCircleLabelList"/>
    <dgm:cxn modelId="{CD6679A2-04DE-41C8-8CE2-6A95190FA5B4}" type="presParOf" srcId="{0792C106-82F7-46F3-B694-BE28B2EC0240}" destId="{D330697B-5739-45F0-A421-6475A400F948}" srcOrd="1" destOrd="0" presId="urn:microsoft.com/office/officeart/2018/5/layout/IconCircleLabelList"/>
    <dgm:cxn modelId="{8F24A379-6666-437F-87A3-E32D6952708F}" type="presParOf" srcId="{0792C106-82F7-46F3-B694-BE28B2EC0240}" destId="{0876890E-3F25-47C8-B060-4F2DCF8D58D4}" srcOrd="2" destOrd="0" presId="urn:microsoft.com/office/officeart/2018/5/layout/IconCircleLabelList"/>
    <dgm:cxn modelId="{30447814-4607-4EDC-982B-0C8CA9E0C1C6}" type="presParOf" srcId="{0792C106-82F7-46F3-B694-BE28B2EC0240}" destId="{2277264A-8468-4C0A-8436-4FF1B1898557}" srcOrd="3" destOrd="0" presId="urn:microsoft.com/office/officeart/2018/5/layout/IconCircleLabelList"/>
    <dgm:cxn modelId="{95739790-456C-4E3D-B4B8-77327FE2A5AB}" type="presParOf" srcId="{FC2C5026-A4D9-4C55-B8BD-EE8EB62F58A2}" destId="{158449A6-B0DD-44BE-8FC9-5CB6FAA03377}" srcOrd="1" destOrd="0" presId="urn:microsoft.com/office/officeart/2018/5/layout/IconCircleLabelList"/>
    <dgm:cxn modelId="{A6C403FA-FC16-4ED1-8C7E-D331A5433C8F}" type="presParOf" srcId="{FC2C5026-A4D9-4C55-B8BD-EE8EB62F58A2}" destId="{B39D99AF-E3E5-4255-B6F9-B95F57F0F015}" srcOrd="2" destOrd="0" presId="urn:microsoft.com/office/officeart/2018/5/layout/IconCircleLabelList"/>
    <dgm:cxn modelId="{176F0083-0B53-43E9-BA49-D17D522C76C5}" type="presParOf" srcId="{B39D99AF-E3E5-4255-B6F9-B95F57F0F015}" destId="{15B8F928-7555-4618-A0CD-1E81DDF113C1}" srcOrd="0" destOrd="0" presId="urn:microsoft.com/office/officeart/2018/5/layout/IconCircleLabelList"/>
    <dgm:cxn modelId="{52412F04-5A93-4216-8581-C72B4F9A62EE}" type="presParOf" srcId="{B39D99AF-E3E5-4255-B6F9-B95F57F0F015}" destId="{22F080F4-3A01-40F8-9670-03E6E93ECA8F}" srcOrd="1" destOrd="0" presId="urn:microsoft.com/office/officeart/2018/5/layout/IconCircleLabelList"/>
    <dgm:cxn modelId="{05B37C71-B4C4-427B-B393-4A3FF3905F25}" type="presParOf" srcId="{B39D99AF-E3E5-4255-B6F9-B95F57F0F015}" destId="{B4CB4DF6-7748-489E-AEB3-59ABF4072E13}" srcOrd="2" destOrd="0" presId="urn:microsoft.com/office/officeart/2018/5/layout/IconCircleLabelList"/>
    <dgm:cxn modelId="{6B0E906D-4235-45F7-8804-09391817C3A2}" type="presParOf" srcId="{B39D99AF-E3E5-4255-B6F9-B95F57F0F015}" destId="{00BEFA85-53E9-46FB-8910-39878C662DF8}" srcOrd="3" destOrd="0" presId="urn:microsoft.com/office/officeart/2018/5/layout/IconCircleLabelList"/>
    <dgm:cxn modelId="{D1DB17AB-3240-45EB-9E76-90F9560B3D1A}" type="presParOf" srcId="{FC2C5026-A4D9-4C55-B8BD-EE8EB62F58A2}" destId="{5944EF90-B969-4415-BDCB-F5978FDF7EB0}" srcOrd="3" destOrd="0" presId="urn:microsoft.com/office/officeart/2018/5/layout/IconCircleLabelList"/>
    <dgm:cxn modelId="{36B28235-8CAB-4635-8BFD-4C6062BCA3A2}" type="presParOf" srcId="{FC2C5026-A4D9-4C55-B8BD-EE8EB62F58A2}" destId="{861D8ACF-8927-4913-A4CE-C4B6DDC56336}" srcOrd="4" destOrd="0" presId="urn:microsoft.com/office/officeart/2018/5/layout/IconCircleLabelList"/>
    <dgm:cxn modelId="{BB54A6D6-2040-4AA1-884B-CD494BB7CA32}" type="presParOf" srcId="{861D8ACF-8927-4913-A4CE-C4B6DDC56336}" destId="{D8C5CDCE-012E-402E-81E8-0F2E5B846E5D}" srcOrd="0" destOrd="0" presId="urn:microsoft.com/office/officeart/2018/5/layout/IconCircleLabelList"/>
    <dgm:cxn modelId="{6199703D-F419-44CD-8C8E-9F7F90A3028C}" type="presParOf" srcId="{861D8ACF-8927-4913-A4CE-C4B6DDC56336}" destId="{8A1AEDD7-C437-4031-85F9-9BDD0A4396C0}" srcOrd="1" destOrd="0" presId="urn:microsoft.com/office/officeart/2018/5/layout/IconCircleLabelList"/>
    <dgm:cxn modelId="{1CD18DBD-954F-4B0C-8E88-CC1FA5346390}" type="presParOf" srcId="{861D8ACF-8927-4913-A4CE-C4B6DDC56336}" destId="{DC1A3CD7-5BA2-4E32-94AA-A2043312A844}" srcOrd="2" destOrd="0" presId="urn:microsoft.com/office/officeart/2018/5/layout/IconCircleLabelList"/>
    <dgm:cxn modelId="{DE1EEDC2-F8AF-4712-BC81-DD18DDF1EFF7}" type="presParOf" srcId="{861D8ACF-8927-4913-A4CE-C4B6DDC56336}" destId="{D0BDFEBD-CD1A-4F76-AA3C-2574376AE5D7}" srcOrd="3" destOrd="0" presId="urn:microsoft.com/office/officeart/2018/5/layout/IconCircleLabelList"/>
    <dgm:cxn modelId="{C1F93C40-97DF-4401-884A-9B5FC79F056D}" type="presParOf" srcId="{FC2C5026-A4D9-4C55-B8BD-EE8EB62F58A2}" destId="{B1CAE048-5F86-4FCB-980A-73C6BC6338CE}" srcOrd="5" destOrd="0" presId="urn:microsoft.com/office/officeart/2018/5/layout/IconCircleLabelList"/>
    <dgm:cxn modelId="{9CF09428-C918-43EE-BBA8-EC09C0891C73}" type="presParOf" srcId="{FC2C5026-A4D9-4C55-B8BD-EE8EB62F58A2}" destId="{C196DBF8-6914-4D53-BF6F-3481F11EEF55}" srcOrd="6" destOrd="0" presId="urn:microsoft.com/office/officeart/2018/5/layout/IconCircleLabelList"/>
    <dgm:cxn modelId="{EBF39581-6911-476B-A83C-56159E8422A6}" type="presParOf" srcId="{C196DBF8-6914-4D53-BF6F-3481F11EEF55}" destId="{6AA5C847-B18F-47DA-90EE-F1D478B69782}" srcOrd="0" destOrd="0" presId="urn:microsoft.com/office/officeart/2018/5/layout/IconCircleLabelList"/>
    <dgm:cxn modelId="{74C1D486-8D60-479A-8082-1042C4811904}" type="presParOf" srcId="{C196DBF8-6914-4D53-BF6F-3481F11EEF55}" destId="{CA232DC8-9CE9-4F43-8063-B1F64F3365B6}" srcOrd="1" destOrd="0" presId="urn:microsoft.com/office/officeart/2018/5/layout/IconCircleLabelList"/>
    <dgm:cxn modelId="{492B6BC9-CC5F-4491-9DAC-477DA47B714B}" type="presParOf" srcId="{C196DBF8-6914-4D53-BF6F-3481F11EEF55}" destId="{B86657B8-7BEF-404C-9374-62812CCC4A5E}" srcOrd="2" destOrd="0" presId="urn:microsoft.com/office/officeart/2018/5/layout/IconCircleLabelList"/>
    <dgm:cxn modelId="{24BDF9A4-AA45-4EE9-9465-909FC71410AE}" type="presParOf" srcId="{C196DBF8-6914-4D53-BF6F-3481F11EEF55}" destId="{872DA8BD-A7D0-4044-8156-7E1DE6DC8E0F}" srcOrd="3" destOrd="0" presId="urn:microsoft.com/office/officeart/2018/5/layout/IconCircleLabelList"/>
    <dgm:cxn modelId="{2DDCA860-E113-42CA-BCBB-DF0A37EC16CC}" type="presParOf" srcId="{FC2C5026-A4D9-4C55-B8BD-EE8EB62F58A2}" destId="{1102A0DD-1772-4A77-9669-9FCF0D05098F}" srcOrd="7" destOrd="0" presId="urn:microsoft.com/office/officeart/2018/5/layout/IconCircleLabelList"/>
    <dgm:cxn modelId="{1C2FBCF8-4FCF-4B77-8C94-42EA73552671}" type="presParOf" srcId="{FC2C5026-A4D9-4C55-B8BD-EE8EB62F58A2}" destId="{7955EFA1-309D-463B-8F0A-C9CE5CE7AC47}" srcOrd="8" destOrd="0" presId="urn:microsoft.com/office/officeart/2018/5/layout/IconCircleLabelList"/>
    <dgm:cxn modelId="{6003B995-5873-465A-8155-4421CD9D0AE1}" type="presParOf" srcId="{7955EFA1-309D-463B-8F0A-C9CE5CE7AC47}" destId="{30D2DEDA-B5BE-4D2D-88AE-82E304581BA1}" srcOrd="0" destOrd="0" presId="urn:microsoft.com/office/officeart/2018/5/layout/IconCircleLabelList"/>
    <dgm:cxn modelId="{959960B3-2FD9-4917-9C00-BF43956B914A}" type="presParOf" srcId="{7955EFA1-309D-463B-8F0A-C9CE5CE7AC47}" destId="{325BF930-88A9-4681-97B1-9A5E551A95F1}" srcOrd="1" destOrd="0" presId="urn:microsoft.com/office/officeart/2018/5/layout/IconCircleLabelList"/>
    <dgm:cxn modelId="{276DC5D8-C3B4-4A63-AE56-8A734E88E5A2}" type="presParOf" srcId="{7955EFA1-309D-463B-8F0A-C9CE5CE7AC47}" destId="{1A635E2A-9559-46BE-801B-143B513D08FB}" srcOrd="2" destOrd="0" presId="urn:microsoft.com/office/officeart/2018/5/layout/IconCircleLabelList"/>
    <dgm:cxn modelId="{DE4060B6-8EC7-4F5B-A7C7-7E7532E57787}" type="presParOf" srcId="{7955EFA1-309D-463B-8F0A-C9CE5CE7AC47}" destId="{55B3F0AB-9798-45E3-9C06-B4B2550A24B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D4547-9E1B-4443-81FE-D6968E86322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18C7F3-D5F4-46C3-AC5A-DD52A699C50E}">
      <dgm:prSet/>
      <dgm:spPr/>
      <dgm:t>
        <a:bodyPr/>
        <a:lstStyle/>
        <a:p>
          <a:r>
            <a:rPr lang="en-US" b="0" i="0" dirty="0">
              <a:solidFill>
                <a:schemeClr val="accent2"/>
              </a:solidFill>
              <a:latin typeface="Franklin Gothic Demi" panose="020B0703020102020204" pitchFamily="34" charset="0"/>
            </a:rPr>
            <a:t>Pharmacy Tech </a:t>
          </a:r>
          <a:r>
            <a:rPr lang="en-US" b="0" i="0" dirty="0"/>
            <a:t>– non-certified – entry level</a:t>
          </a:r>
          <a:endParaRPr lang="en-US" dirty="0"/>
        </a:p>
      </dgm:t>
    </dgm:pt>
    <dgm:pt modelId="{9C9C0F7D-807B-41A6-8EC8-B28B53A4F1C7}" type="parTrans" cxnId="{E96EBCEC-D4CB-4C56-9875-C516965F3254}">
      <dgm:prSet/>
      <dgm:spPr/>
      <dgm:t>
        <a:bodyPr/>
        <a:lstStyle/>
        <a:p>
          <a:endParaRPr lang="en-US"/>
        </a:p>
      </dgm:t>
    </dgm:pt>
    <dgm:pt modelId="{28344516-46F1-49B9-9AD3-A15F9BB65FF8}" type="sibTrans" cxnId="{E96EBCEC-D4CB-4C56-9875-C516965F3254}">
      <dgm:prSet/>
      <dgm:spPr/>
      <dgm:t>
        <a:bodyPr/>
        <a:lstStyle/>
        <a:p>
          <a:endParaRPr lang="en-US"/>
        </a:p>
      </dgm:t>
    </dgm:pt>
    <dgm:pt modelId="{B8E8B045-10C8-4A4A-9600-899A415E291C}">
      <dgm:prSet/>
      <dgm:spPr>
        <a:ln>
          <a:solidFill>
            <a:schemeClr val="accent2"/>
          </a:solidFill>
        </a:ln>
      </dgm:spPr>
      <dgm:t>
        <a:bodyPr/>
        <a:lstStyle/>
        <a:p>
          <a:r>
            <a:rPr lang="en-US" b="0" i="0" dirty="0">
              <a:solidFill>
                <a:schemeClr val="accent2"/>
              </a:solidFill>
              <a:latin typeface="Franklin Gothic Demi" panose="020B0703020102020204" pitchFamily="34" charset="0"/>
            </a:rPr>
            <a:t>Pharmacy Tech </a:t>
          </a:r>
          <a:r>
            <a:rPr lang="en-US" b="0" i="0" u="sng" dirty="0">
              <a:solidFill>
                <a:schemeClr val="accent2"/>
              </a:solidFill>
              <a:latin typeface="Franklin Gothic Demi" panose="020B0703020102020204" pitchFamily="34" charset="0"/>
            </a:rPr>
            <a:t>I</a:t>
          </a:r>
          <a:r>
            <a:rPr lang="en-US" b="0" i="0" dirty="0">
              <a:solidFill>
                <a:schemeClr val="accent2"/>
              </a:solidFill>
              <a:latin typeface="Franklin Gothic Demi" panose="020B0703020102020204" pitchFamily="34" charset="0"/>
            </a:rPr>
            <a:t> </a:t>
          </a:r>
          <a:r>
            <a:rPr lang="en-US" b="0" i="0" dirty="0"/>
            <a:t>– entry level; must be nationally certified within a year OR be enrolled in or completed an ASHP/ACPE accredited tech training program.</a:t>
          </a:r>
          <a:endParaRPr lang="en-US" dirty="0"/>
        </a:p>
      </dgm:t>
    </dgm:pt>
    <dgm:pt modelId="{DDBBE757-B0D7-4A73-8007-80316867E246}" type="parTrans" cxnId="{4103D9D5-2F7F-4E25-89FA-1F9387272888}">
      <dgm:prSet/>
      <dgm:spPr/>
      <dgm:t>
        <a:bodyPr/>
        <a:lstStyle/>
        <a:p>
          <a:endParaRPr lang="en-US"/>
        </a:p>
      </dgm:t>
    </dgm:pt>
    <dgm:pt modelId="{6D5CCF47-52F4-407F-BFE4-EDB2B94048FD}" type="sibTrans" cxnId="{4103D9D5-2F7F-4E25-89FA-1F9387272888}">
      <dgm:prSet/>
      <dgm:spPr/>
      <dgm:t>
        <a:bodyPr/>
        <a:lstStyle/>
        <a:p>
          <a:endParaRPr lang="en-US"/>
        </a:p>
      </dgm:t>
    </dgm:pt>
    <dgm:pt modelId="{E7D12178-7359-4A22-A9E6-78B2A0EB2A17}">
      <dgm:prSet/>
      <dgm:spPr>
        <a:ln>
          <a:solidFill>
            <a:schemeClr val="accent2"/>
          </a:solidFill>
        </a:ln>
      </dgm:spPr>
      <dgm:t>
        <a:bodyPr/>
        <a:lstStyle/>
        <a:p>
          <a:r>
            <a:rPr lang="en-US" b="0" i="0" dirty="0">
              <a:solidFill>
                <a:schemeClr val="accent2"/>
              </a:solidFill>
              <a:latin typeface="Franklin Gothic Demi" panose="020B0703020102020204" pitchFamily="34" charset="0"/>
            </a:rPr>
            <a:t>Pharmacy Tech </a:t>
          </a:r>
          <a:r>
            <a:rPr lang="en-US" b="0" i="0" u="sng" dirty="0">
              <a:solidFill>
                <a:schemeClr val="accent2"/>
              </a:solidFill>
              <a:latin typeface="Franklin Gothic Demi" panose="020B0703020102020204" pitchFamily="34" charset="0"/>
            </a:rPr>
            <a:t>II</a:t>
          </a:r>
          <a:r>
            <a:rPr lang="en-US" b="0" i="0" dirty="0">
              <a:solidFill>
                <a:schemeClr val="accent2"/>
              </a:solidFill>
              <a:latin typeface="Franklin Gothic Demi" panose="020B0703020102020204" pitchFamily="34" charset="0"/>
            </a:rPr>
            <a:t> </a:t>
          </a:r>
          <a:r>
            <a:rPr lang="en-US" b="0" i="0" dirty="0"/>
            <a:t>– 2+ years experience preferred and nationally certified</a:t>
          </a:r>
          <a:endParaRPr lang="en-US" dirty="0"/>
        </a:p>
      </dgm:t>
    </dgm:pt>
    <dgm:pt modelId="{82D7E5D0-5EAC-4349-A793-4C437DA96BC4}" type="parTrans" cxnId="{847667ED-3E05-4EBC-A4FD-DCDA186DE9AD}">
      <dgm:prSet/>
      <dgm:spPr/>
      <dgm:t>
        <a:bodyPr/>
        <a:lstStyle/>
        <a:p>
          <a:endParaRPr lang="en-US"/>
        </a:p>
      </dgm:t>
    </dgm:pt>
    <dgm:pt modelId="{F4DDAF96-9126-4E1B-9CA2-2F6E77BC5EF3}" type="sibTrans" cxnId="{847667ED-3E05-4EBC-A4FD-DCDA186DE9AD}">
      <dgm:prSet/>
      <dgm:spPr/>
      <dgm:t>
        <a:bodyPr/>
        <a:lstStyle/>
        <a:p>
          <a:endParaRPr lang="en-US"/>
        </a:p>
      </dgm:t>
    </dgm:pt>
    <dgm:pt modelId="{7A0B594C-75C5-4EA5-ADEC-973F378BD6AF}">
      <dgm:prSet/>
      <dgm:spPr>
        <a:ln>
          <a:solidFill>
            <a:schemeClr val="accent2"/>
          </a:solidFill>
        </a:ln>
      </dgm:spPr>
      <dgm:t>
        <a:bodyPr/>
        <a:lstStyle/>
        <a:p>
          <a:r>
            <a:rPr lang="en-US" b="0" i="0" dirty="0">
              <a:solidFill>
                <a:schemeClr val="accent2"/>
              </a:solidFill>
              <a:latin typeface="Franklin Gothic Demi" panose="020B0703020102020204" pitchFamily="34" charset="0"/>
            </a:rPr>
            <a:t>Pharmacy Tech </a:t>
          </a:r>
          <a:r>
            <a:rPr lang="en-US" b="0" i="0" u="sng" dirty="0">
              <a:solidFill>
                <a:schemeClr val="accent2"/>
              </a:solidFill>
              <a:latin typeface="Franklin Gothic Demi" panose="020B0703020102020204" pitchFamily="34" charset="0"/>
            </a:rPr>
            <a:t>III</a:t>
          </a:r>
          <a:r>
            <a:rPr lang="en-US" b="0" i="0" dirty="0">
              <a:solidFill>
                <a:schemeClr val="accent2"/>
              </a:solidFill>
              <a:latin typeface="Franklin Gothic Demi" panose="020B0703020102020204" pitchFamily="34" charset="0"/>
            </a:rPr>
            <a:t> </a:t>
          </a:r>
          <a:r>
            <a:rPr lang="en-US" b="0" i="0" dirty="0"/>
            <a:t>– 5+ years experience preferred, nationally certified, displays attributes of informal leader and trained in most areas of the pharmacy, graduate of a nationally accredited pharmacy technician education and training program</a:t>
          </a:r>
          <a:endParaRPr lang="en-US" dirty="0"/>
        </a:p>
      </dgm:t>
    </dgm:pt>
    <dgm:pt modelId="{B71D56C5-7FDE-4C72-A38D-003D07CF82C5}" type="parTrans" cxnId="{5AFBA626-F522-428E-943C-8F5BF00EC709}">
      <dgm:prSet/>
      <dgm:spPr/>
      <dgm:t>
        <a:bodyPr/>
        <a:lstStyle/>
        <a:p>
          <a:endParaRPr lang="en-US"/>
        </a:p>
      </dgm:t>
    </dgm:pt>
    <dgm:pt modelId="{A86BE796-500D-454B-B6AD-433B912E717B}" type="sibTrans" cxnId="{5AFBA626-F522-428E-943C-8F5BF00EC709}">
      <dgm:prSet/>
      <dgm:spPr/>
      <dgm:t>
        <a:bodyPr/>
        <a:lstStyle/>
        <a:p>
          <a:endParaRPr lang="en-US"/>
        </a:p>
      </dgm:t>
    </dgm:pt>
    <dgm:pt modelId="{0D7AAAB6-1E57-4E7F-9AF9-A4A91B4561A6}" type="pres">
      <dgm:prSet presAssocID="{C47D4547-9E1B-4443-81FE-D6968E86322E}" presName="vert0" presStyleCnt="0">
        <dgm:presLayoutVars>
          <dgm:dir/>
          <dgm:animOne val="branch"/>
          <dgm:animLvl val="lvl"/>
        </dgm:presLayoutVars>
      </dgm:prSet>
      <dgm:spPr/>
    </dgm:pt>
    <dgm:pt modelId="{A0B815F7-88FC-4349-A940-5E344A7F248E}" type="pres">
      <dgm:prSet presAssocID="{A218C7F3-D5F4-46C3-AC5A-DD52A699C50E}" presName="thickLine" presStyleLbl="alignNode1" presStyleIdx="0" presStyleCnt="4"/>
      <dgm:spPr/>
    </dgm:pt>
    <dgm:pt modelId="{45A569F7-1808-4334-995D-702FE3B5F802}" type="pres">
      <dgm:prSet presAssocID="{A218C7F3-D5F4-46C3-AC5A-DD52A699C50E}" presName="horz1" presStyleCnt="0"/>
      <dgm:spPr/>
    </dgm:pt>
    <dgm:pt modelId="{594BEFC1-C7FD-41A3-BE02-9558F16F1310}" type="pres">
      <dgm:prSet presAssocID="{A218C7F3-D5F4-46C3-AC5A-DD52A699C50E}" presName="tx1" presStyleLbl="revTx" presStyleIdx="0" presStyleCnt="4"/>
      <dgm:spPr/>
    </dgm:pt>
    <dgm:pt modelId="{98AEDF0F-4CEF-46C8-847E-4FBCD3303131}" type="pres">
      <dgm:prSet presAssocID="{A218C7F3-D5F4-46C3-AC5A-DD52A699C50E}" presName="vert1" presStyleCnt="0"/>
      <dgm:spPr/>
    </dgm:pt>
    <dgm:pt modelId="{C00FBE6B-07E5-44D3-8E7C-0E2E3490BEBC}" type="pres">
      <dgm:prSet presAssocID="{B8E8B045-10C8-4A4A-9600-899A415E291C}" presName="thickLine" presStyleLbl="alignNode1" presStyleIdx="1" presStyleCnt="4"/>
      <dgm:spPr/>
    </dgm:pt>
    <dgm:pt modelId="{7D20879D-B304-4C57-B99F-EAEAC7A9D4A5}" type="pres">
      <dgm:prSet presAssocID="{B8E8B045-10C8-4A4A-9600-899A415E291C}" presName="horz1" presStyleCnt="0"/>
      <dgm:spPr/>
    </dgm:pt>
    <dgm:pt modelId="{FCDD4553-E3A5-4C72-B2A9-D31381FFA968}" type="pres">
      <dgm:prSet presAssocID="{B8E8B045-10C8-4A4A-9600-899A415E291C}" presName="tx1" presStyleLbl="revTx" presStyleIdx="1" presStyleCnt="4"/>
      <dgm:spPr/>
    </dgm:pt>
    <dgm:pt modelId="{25DF1660-5FCB-46AF-BBBD-6DD0AACBE4C7}" type="pres">
      <dgm:prSet presAssocID="{B8E8B045-10C8-4A4A-9600-899A415E291C}" presName="vert1" presStyleCnt="0"/>
      <dgm:spPr/>
    </dgm:pt>
    <dgm:pt modelId="{61211D59-0703-4527-974C-2C3CFB56ED8A}" type="pres">
      <dgm:prSet presAssocID="{E7D12178-7359-4A22-A9E6-78B2A0EB2A17}" presName="thickLine" presStyleLbl="alignNode1" presStyleIdx="2" presStyleCnt="4"/>
      <dgm:spPr/>
    </dgm:pt>
    <dgm:pt modelId="{67F213A0-8EF3-4115-B12D-E64B57189A4B}" type="pres">
      <dgm:prSet presAssocID="{E7D12178-7359-4A22-A9E6-78B2A0EB2A17}" presName="horz1" presStyleCnt="0"/>
      <dgm:spPr/>
    </dgm:pt>
    <dgm:pt modelId="{7D5323D1-0348-49B4-9F82-F95AA8F92505}" type="pres">
      <dgm:prSet presAssocID="{E7D12178-7359-4A22-A9E6-78B2A0EB2A17}" presName="tx1" presStyleLbl="revTx" presStyleIdx="2" presStyleCnt="4"/>
      <dgm:spPr/>
    </dgm:pt>
    <dgm:pt modelId="{6097D2F4-F906-4DFE-BFE0-204DE7471720}" type="pres">
      <dgm:prSet presAssocID="{E7D12178-7359-4A22-A9E6-78B2A0EB2A17}" presName="vert1" presStyleCnt="0"/>
      <dgm:spPr/>
    </dgm:pt>
    <dgm:pt modelId="{F67AA8E4-5D13-40F1-A5FC-BE6155FC845E}" type="pres">
      <dgm:prSet presAssocID="{7A0B594C-75C5-4EA5-ADEC-973F378BD6AF}" presName="thickLine" presStyleLbl="alignNode1" presStyleIdx="3" presStyleCnt="4"/>
      <dgm:spPr/>
    </dgm:pt>
    <dgm:pt modelId="{9B59D6E1-5990-4677-9A38-10FD5B1C7954}" type="pres">
      <dgm:prSet presAssocID="{7A0B594C-75C5-4EA5-ADEC-973F378BD6AF}" presName="horz1" presStyleCnt="0"/>
      <dgm:spPr/>
    </dgm:pt>
    <dgm:pt modelId="{5B94B1A1-AC12-4750-858D-E4F8ABF49957}" type="pres">
      <dgm:prSet presAssocID="{7A0B594C-75C5-4EA5-ADEC-973F378BD6AF}" presName="tx1" presStyleLbl="revTx" presStyleIdx="3" presStyleCnt="4"/>
      <dgm:spPr/>
    </dgm:pt>
    <dgm:pt modelId="{6430BE8F-1030-4546-A63F-927A34F2B2E9}" type="pres">
      <dgm:prSet presAssocID="{7A0B594C-75C5-4EA5-ADEC-973F378BD6AF}" presName="vert1" presStyleCnt="0"/>
      <dgm:spPr/>
    </dgm:pt>
  </dgm:ptLst>
  <dgm:cxnLst>
    <dgm:cxn modelId="{5AFBA626-F522-428E-943C-8F5BF00EC709}" srcId="{C47D4547-9E1B-4443-81FE-D6968E86322E}" destId="{7A0B594C-75C5-4EA5-ADEC-973F378BD6AF}" srcOrd="3" destOrd="0" parTransId="{B71D56C5-7FDE-4C72-A38D-003D07CF82C5}" sibTransId="{A86BE796-500D-454B-B6AD-433B912E717B}"/>
    <dgm:cxn modelId="{3C277950-ABBD-443D-ABC7-C1B9AB4D7627}" type="presOf" srcId="{A218C7F3-D5F4-46C3-AC5A-DD52A699C50E}" destId="{594BEFC1-C7FD-41A3-BE02-9558F16F1310}" srcOrd="0" destOrd="0" presId="urn:microsoft.com/office/officeart/2008/layout/LinedList"/>
    <dgm:cxn modelId="{28140A72-96FE-481C-B722-B9BB61EF4F6C}" type="presOf" srcId="{7A0B594C-75C5-4EA5-ADEC-973F378BD6AF}" destId="{5B94B1A1-AC12-4750-858D-E4F8ABF49957}" srcOrd="0" destOrd="0" presId="urn:microsoft.com/office/officeart/2008/layout/LinedList"/>
    <dgm:cxn modelId="{F958747F-BC81-4C98-B4E9-B4993FE05117}" type="presOf" srcId="{B8E8B045-10C8-4A4A-9600-899A415E291C}" destId="{FCDD4553-E3A5-4C72-B2A9-D31381FFA968}" srcOrd="0" destOrd="0" presId="urn:microsoft.com/office/officeart/2008/layout/LinedList"/>
    <dgm:cxn modelId="{A7312AA7-34CB-4C9F-8272-AA250B20D777}" type="presOf" srcId="{C47D4547-9E1B-4443-81FE-D6968E86322E}" destId="{0D7AAAB6-1E57-4E7F-9AF9-A4A91B4561A6}" srcOrd="0" destOrd="0" presId="urn:microsoft.com/office/officeart/2008/layout/LinedList"/>
    <dgm:cxn modelId="{7DA717BA-7074-4719-A6AE-E548E99A0261}" type="presOf" srcId="{E7D12178-7359-4A22-A9E6-78B2A0EB2A17}" destId="{7D5323D1-0348-49B4-9F82-F95AA8F92505}" srcOrd="0" destOrd="0" presId="urn:microsoft.com/office/officeart/2008/layout/LinedList"/>
    <dgm:cxn modelId="{4103D9D5-2F7F-4E25-89FA-1F9387272888}" srcId="{C47D4547-9E1B-4443-81FE-D6968E86322E}" destId="{B8E8B045-10C8-4A4A-9600-899A415E291C}" srcOrd="1" destOrd="0" parTransId="{DDBBE757-B0D7-4A73-8007-80316867E246}" sibTransId="{6D5CCF47-52F4-407F-BFE4-EDB2B94048FD}"/>
    <dgm:cxn modelId="{E96EBCEC-D4CB-4C56-9875-C516965F3254}" srcId="{C47D4547-9E1B-4443-81FE-D6968E86322E}" destId="{A218C7F3-D5F4-46C3-AC5A-DD52A699C50E}" srcOrd="0" destOrd="0" parTransId="{9C9C0F7D-807B-41A6-8EC8-B28B53A4F1C7}" sibTransId="{28344516-46F1-49B9-9AD3-A15F9BB65FF8}"/>
    <dgm:cxn modelId="{847667ED-3E05-4EBC-A4FD-DCDA186DE9AD}" srcId="{C47D4547-9E1B-4443-81FE-D6968E86322E}" destId="{E7D12178-7359-4A22-A9E6-78B2A0EB2A17}" srcOrd="2" destOrd="0" parTransId="{82D7E5D0-5EAC-4349-A793-4C437DA96BC4}" sibTransId="{F4DDAF96-9126-4E1B-9CA2-2F6E77BC5EF3}"/>
    <dgm:cxn modelId="{A9C05AEB-911E-486F-AF39-0AB4EA5015E4}" type="presParOf" srcId="{0D7AAAB6-1E57-4E7F-9AF9-A4A91B4561A6}" destId="{A0B815F7-88FC-4349-A940-5E344A7F248E}" srcOrd="0" destOrd="0" presId="urn:microsoft.com/office/officeart/2008/layout/LinedList"/>
    <dgm:cxn modelId="{3B6DBD94-A548-458D-B2E3-0F49A358678D}" type="presParOf" srcId="{0D7AAAB6-1E57-4E7F-9AF9-A4A91B4561A6}" destId="{45A569F7-1808-4334-995D-702FE3B5F802}" srcOrd="1" destOrd="0" presId="urn:microsoft.com/office/officeart/2008/layout/LinedList"/>
    <dgm:cxn modelId="{57E04CE7-5E30-4C53-9095-F1C626CB2F5F}" type="presParOf" srcId="{45A569F7-1808-4334-995D-702FE3B5F802}" destId="{594BEFC1-C7FD-41A3-BE02-9558F16F1310}" srcOrd="0" destOrd="0" presId="urn:microsoft.com/office/officeart/2008/layout/LinedList"/>
    <dgm:cxn modelId="{460214E3-437F-4A83-94F1-746C239E6A29}" type="presParOf" srcId="{45A569F7-1808-4334-995D-702FE3B5F802}" destId="{98AEDF0F-4CEF-46C8-847E-4FBCD3303131}" srcOrd="1" destOrd="0" presId="urn:microsoft.com/office/officeart/2008/layout/LinedList"/>
    <dgm:cxn modelId="{E80558B9-0401-48D2-B445-5F9DE800DBCB}" type="presParOf" srcId="{0D7AAAB6-1E57-4E7F-9AF9-A4A91B4561A6}" destId="{C00FBE6B-07E5-44D3-8E7C-0E2E3490BEBC}" srcOrd="2" destOrd="0" presId="urn:microsoft.com/office/officeart/2008/layout/LinedList"/>
    <dgm:cxn modelId="{5F165081-C76E-4422-8BBB-784D7C143A2E}" type="presParOf" srcId="{0D7AAAB6-1E57-4E7F-9AF9-A4A91B4561A6}" destId="{7D20879D-B304-4C57-B99F-EAEAC7A9D4A5}" srcOrd="3" destOrd="0" presId="urn:microsoft.com/office/officeart/2008/layout/LinedList"/>
    <dgm:cxn modelId="{6A417BA7-5A4D-49C7-AEB9-705A0A099809}" type="presParOf" srcId="{7D20879D-B304-4C57-B99F-EAEAC7A9D4A5}" destId="{FCDD4553-E3A5-4C72-B2A9-D31381FFA968}" srcOrd="0" destOrd="0" presId="urn:microsoft.com/office/officeart/2008/layout/LinedList"/>
    <dgm:cxn modelId="{5FFF4142-B3EB-489C-AEDB-B19C03BCB776}" type="presParOf" srcId="{7D20879D-B304-4C57-B99F-EAEAC7A9D4A5}" destId="{25DF1660-5FCB-46AF-BBBD-6DD0AACBE4C7}" srcOrd="1" destOrd="0" presId="urn:microsoft.com/office/officeart/2008/layout/LinedList"/>
    <dgm:cxn modelId="{137BE2E4-CC46-4032-88C1-F09C569AE47D}" type="presParOf" srcId="{0D7AAAB6-1E57-4E7F-9AF9-A4A91B4561A6}" destId="{61211D59-0703-4527-974C-2C3CFB56ED8A}" srcOrd="4" destOrd="0" presId="urn:microsoft.com/office/officeart/2008/layout/LinedList"/>
    <dgm:cxn modelId="{8C26239D-F30C-4045-8AD1-FF74A0B4F49D}" type="presParOf" srcId="{0D7AAAB6-1E57-4E7F-9AF9-A4A91B4561A6}" destId="{67F213A0-8EF3-4115-B12D-E64B57189A4B}" srcOrd="5" destOrd="0" presId="urn:microsoft.com/office/officeart/2008/layout/LinedList"/>
    <dgm:cxn modelId="{6331E6E8-B663-4DE2-8F0B-58FDD35D784E}" type="presParOf" srcId="{67F213A0-8EF3-4115-B12D-E64B57189A4B}" destId="{7D5323D1-0348-49B4-9F82-F95AA8F92505}" srcOrd="0" destOrd="0" presId="urn:microsoft.com/office/officeart/2008/layout/LinedList"/>
    <dgm:cxn modelId="{98AF94A3-411D-49E3-A822-82C97F4E8C0E}" type="presParOf" srcId="{67F213A0-8EF3-4115-B12D-E64B57189A4B}" destId="{6097D2F4-F906-4DFE-BFE0-204DE7471720}" srcOrd="1" destOrd="0" presId="urn:microsoft.com/office/officeart/2008/layout/LinedList"/>
    <dgm:cxn modelId="{A184B122-AFF0-4443-BC58-64F02CA7CA08}" type="presParOf" srcId="{0D7AAAB6-1E57-4E7F-9AF9-A4A91B4561A6}" destId="{F67AA8E4-5D13-40F1-A5FC-BE6155FC845E}" srcOrd="6" destOrd="0" presId="urn:microsoft.com/office/officeart/2008/layout/LinedList"/>
    <dgm:cxn modelId="{21225FC8-4D4F-4E03-B8EC-1872AB189F22}" type="presParOf" srcId="{0D7AAAB6-1E57-4E7F-9AF9-A4A91B4561A6}" destId="{9B59D6E1-5990-4677-9A38-10FD5B1C7954}" srcOrd="7" destOrd="0" presId="urn:microsoft.com/office/officeart/2008/layout/LinedList"/>
    <dgm:cxn modelId="{C173ED17-6A5F-4426-B693-8E6B6B1A725F}" type="presParOf" srcId="{9B59D6E1-5990-4677-9A38-10FD5B1C7954}" destId="{5B94B1A1-AC12-4750-858D-E4F8ABF49957}" srcOrd="0" destOrd="0" presId="urn:microsoft.com/office/officeart/2008/layout/LinedList"/>
    <dgm:cxn modelId="{23B38457-98BE-483A-B6E2-2B5760789AF6}" type="presParOf" srcId="{9B59D6E1-5990-4677-9A38-10FD5B1C7954}" destId="{6430BE8F-1030-4546-A63F-927A34F2B2E9}" srcOrd="1" destOrd="0" presId="urn:microsoft.com/office/officeart/2008/layout/LinedList"/>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CE19-56BB-43A6-8F61-BC3C769D0B1D}">
      <dsp:nvSpPr>
        <dsp:cNvPr id="0" name=""/>
        <dsp:cNvSpPr/>
      </dsp:nvSpPr>
      <dsp:spPr>
        <a:xfrm>
          <a:off x="2026920" y="338"/>
          <a:ext cx="8107680" cy="1869222"/>
        </a:xfrm>
        <a:prstGeom prst="rect">
          <a:avLst/>
        </a:prstGeom>
        <a:solidFill>
          <a:schemeClr val="tx1">
            <a:alpha val="1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312" tIns="474782" rIns="157312" bIns="47478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dirty="0"/>
            <a:t>Director, Pharmacy Technician Education &amp; Development</a:t>
          </a:r>
        </a:p>
        <a:p>
          <a:pPr marL="0" lvl="0" indent="0" algn="l" defTabSz="711200">
            <a:lnSpc>
              <a:spcPct val="90000"/>
            </a:lnSpc>
            <a:spcBef>
              <a:spcPct val="0"/>
            </a:spcBef>
            <a:spcAft>
              <a:spcPct val="35000"/>
            </a:spcAft>
            <a:buFont typeface="Wingdings" panose="05000000000000000000" pitchFamily="2" charset="2"/>
            <a:buNone/>
          </a:pPr>
          <a:r>
            <a:rPr lang="en-US" sz="1600" kern="1200" dirty="0"/>
            <a:t>Coordinator, Pharmacy Technician Education</a:t>
          </a:r>
        </a:p>
        <a:p>
          <a:pPr marL="0" lvl="0" indent="0" algn="l" defTabSz="711200">
            <a:lnSpc>
              <a:spcPct val="90000"/>
            </a:lnSpc>
            <a:spcBef>
              <a:spcPct val="0"/>
            </a:spcBef>
            <a:spcAft>
              <a:spcPct val="35000"/>
            </a:spcAft>
            <a:buFont typeface="Wingdings" panose="05000000000000000000" pitchFamily="2" charset="2"/>
            <a:buNone/>
          </a:pPr>
          <a:r>
            <a:rPr lang="en-US" sz="1600" kern="1200" dirty="0"/>
            <a:t>Manager, Pharmacy Technician Education and Development</a:t>
          </a:r>
        </a:p>
        <a:p>
          <a:pPr marL="0" lvl="0" indent="0" algn="l" defTabSz="711200">
            <a:lnSpc>
              <a:spcPct val="90000"/>
            </a:lnSpc>
            <a:spcBef>
              <a:spcPct val="0"/>
            </a:spcBef>
            <a:spcAft>
              <a:spcPct val="35000"/>
            </a:spcAft>
            <a:buFont typeface="Wingdings" panose="05000000000000000000" pitchFamily="2" charset="2"/>
            <a:buNone/>
          </a:pPr>
          <a:r>
            <a:rPr lang="en-US" sz="1600" kern="1200" dirty="0"/>
            <a:t>Pharmacy Education Specialist</a:t>
          </a:r>
        </a:p>
      </dsp:txBody>
      <dsp:txXfrm>
        <a:off x="2026920" y="338"/>
        <a:ext cx="8107680" cy="1869222"/>
      </dsp:txXfrm>
    </dsp:sp>
    <dsp:sp modelId="{69BC5747-B5D5-41A0-8115-80AFCA472994}">
      <dsp:nvSpPr>
        <dsp:cNvPr id="0" name=""/>
        <dsp:cNvSpPr/>
      </dsp:nvSpPr>
      <dsp:spPr>
        <a:xfrm>
          <a:off x="0" y="338"/>
          <a:ext cx="2026920" cy="1869222"/>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8" tIns="184638" rIns="107258" bIns="184638"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Possible Job Titles</a:t>
          </a:r>
        </a:p>
      </dsp:txBody>
      <dsp:txXfrm>
        <a:off x="0" y="338"/>
        <a:ext cx="2026920" cy="1869222"/>
      </dsp:txXfrm>
    </dsp:sp>
    <dsp:sp modelId="{3D9B1853-D7DB-473E-AECF-E44C4F90A4EB}">
      <dsp:nvSpPr>
        <dsp:cNvPr id="0" name=""/>
        <dsp:cNvSpPr/>
      </dsp:nvSpPr>
      <dsp:spPr>
        <a:xfrm>
          <a:off x="2026920" y="1981714"/>
          <a:ext cx="8107680" cy="1869222"/>
        </a:xfrm>
        <a:prstGeom prst="rect">
          <a:avLst/>
        </a:prstGeom>
        <a:solidFill>
          <a:schemeClr val="accent4">
            <a:alpha val="1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312" tIns="474782" rIns="157312" bIns="474782" numCol="1" spcCol="1270" anchor="ctr" anchorCtr="0">
          <a:noAutofit/>
        </a:bodyPr>
        <a:lstStyle/>
        <a:p>
          <a:pPr marL="0" lvl="0" indent="0" algn="l" defTabSz="711200">
            <a:lnSpc>
              <a:spcPct val="90000"/>
            </a:lnSpc>
            <a:spcBef>
              <a:spcPct val="0"/>
            </a:spcBef>
            <a:spcAft>
              <a:spcPct val="35000"/>
            </a:spcAft>
            <a:buNone/>
          </a:pPr>
          <a:r>
            <a:rPr lang="en-US" sz="1600" kern="1200" dirty="0"/>
            <a:t>This role can be incorporated into other duties (ex. 0.8 FTE PD, 0.2 FTE Online/Workflow)</a:t>
          </a:r>
        </a:p>
        <a:p>
          <a:pPr marL="0" lvl="0" indent="0" algn="l" defTabSz="711200">
            <a:lnSpc>
              <a:spcPct val="90000"/>
            </a:lnSpc>
            <a:spcBef>
              <a:spcPct val="0"/>
            </a:spcBef>
            <a:spcAft>
              <a:spcPct val="35000"/>
            </a:spcAft>
            <a:buNone/>
          </a:pPr>
          <a:r>
            <a:rPr lang="en-US" sz="1600" kern="1200" dirty="0"/>
            <a:t>Educational oversight can be mitigated through use of third-party education tools/learning management systems (ex., PharmTech Ready, TRC)</a:t>
          </a:r>
        </a:p>
      </dsp:txBody>
      <dsp:txXfrm>
        <a:off x="2026920" y="1981714"/>
        <a:ext cx="8107680" cy="1869222"/>
      </dsp:txXfrm>
    </dsp:sp>
    <dsp:sp modelId="{EA17C9AC-4FA1-41DD-943E-7543C6988212}">
      <dsp:nvSpPr>
        <dsp:cNvPr id="0" name=""/>
        <dsp:cNvSpPr/>
      </dsp:nvSpPr>
      <dsp:spPr>
        <a:xfrm>
          <a:off x="0" y="1981714"/>
          <a:ext cx="2026920" cy="1869222"/>
        </a:xfrm>
        <a:prstGeom prst="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8" tIns="184638" rIns="107258" bIns="184638"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Additional Selling Points to Leadership</a:t>
          </a:r>
        </a:p>
      </dsp:txBody>
      <dsp:txXfrm>
        <a:off x="0" y="1981714"/>
        <a:ext cx="2026920" cy="1869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8E59-CCBF-48D8-99EC-BD55BEDC92B3}">
      <dsp:nvSpPr>
        <dsp:cNvPr id="0" name=""/>
        <dsp:cNvSpPr/>
      </dsp:nvSpPr>
      <dsp:spPr>
        <a:xfrm>
          <a:off x="478800" y="72723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0697B-5739-45F0-A421-6475A400F948}">
      <dsp:nvSpPr>
        <dsp:cNvPr id="0" name=""/>
        <dsp:cNvSpPr/>
      </dsp:nvSpPr>
      <dsp:spPr>
        <a:xfrm>
          <a:off x="712800" y="96123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7264A-8468-4C0A-8436-4FF1B1898557}">
      <dsp:nvSpPr>
        <dsp:cNvPr id="0" name=""/>
        <dsp:cNvSpPr/>
      </dsp:nvSpPr>
      <dsp:spPr>
        <a:xfrm>
          <a:off x="127800" y="2167231"/>
          <a:ext cx="1800000" cy="14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Provides</a:t>
          </a:r>
          <a:r>
            <a:rPr lang="en-US" sz="1600" b="0" i="0" kern="1200" cap="none" dirty="0"/>
            <a:t> incentives to improve skills and take on additional responsibilities</a:t>
          </a:r>
          <a:endParaRPr lang="en-US" sz="1600" kern="1200" cap="none" dirty="0"/>
        </a:p>
      </dsp:txBody>
      <dsp:txXfrm>
        <a:off x="127800" y="2167231"/>
        <a:ext cx="1800000" cy="1456875"/>
      </dsp:txXfrm>
    </dsp:sp>
    <dsp:sp modelId="{15B8F928-7555-4618-A0CD-1E81DDF113C1}">
      <dsp:nvSpPr>
        <dsp:cNvPr id="0" name=""/>
        <dsp:cNvSpPr/>
      </dsp:nvSpPr>
      <dsp:spPr>
        <a:xfrm>
          <a:off x="2593800" y="72723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080F4-3A01-40F8-9670-03E6E93ECA8F}">
      <dsp:nvSpPr>
        <dsp:cNvPr id="0" name=""/>
        <dsp:cNvSpPr/>
      </dsp:nvSpPr>
      <dsp:spPr>
        <a:xfrm>
          <a:off x="2827800" y="96123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EFA85-53E9-46FB-8910-39878C662DF8}">
      <dsp:nvSpPr>
        <dsp:cNvPr id="0" name=""/>
        <dsp:cNvSpPr/>
      </dsp:nvSpPr>
      <dsp:spPr>
        <a:xfrm>
          <a:off x="2242800" y="2167231"/>
          <a:ext cx="1800000" cy="14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Pay/level increases are commensurate with advancing through each step</a:t>
          </a:r>
        </a:p>
      </dsp:txBody>
      <dsp:txXfrm>
        <a:off x="2242800" y="2167231"/>
        <a:ext cx="1800000" cy="1456875"/>
      </dsp:txXfrm>
    </dsp:sp>
    <dsp:sp modelId="{D8C5CDCE-012E-402E-81E8-0F2E5B846E5D}">
      <dsp:nvSpPr>
        <dsp:cNvPr id="0" name=""/>
        <dsp:cNvSpPr/>
      </dsp:nvSpPr>
      <dsp:spPr>
        <a:xfrm>
          <a:off x="4708800" y="72723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AEDD7-C437-4031-85F9-9BDD0A4396C0}">
      <dsp:nvSpPr>
        <dsp:cNvPr id="0" name=""/>
        <dsp:cNvSpPr/>
      </dsp:nvSpPr>
      <dsp:spPr>
        <a:xfrm>
          <a:off x="4942800" y="961231"/>
          <a:ext cx="630000" cy="63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BDFEBD-CD1A-4F76-AA3C-2574376AE5D7}">
      <dsp:nvSpPr>
        <dsp:cNvPr id="0" name=""/>
        <dsp:cNvSpPr/>
      </dsp:nvSpPr>
      <dsp:spPr>
        <a:xfrm>
          <a:off x="4357800" y="2167231"/>
          <a:ext cx="1800000" cy="14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Provides job satisfaction though role expansion and specialization</a:t>
          </a:r>
        </a:p>
      </dsp:txBody>
      <dsp:txXfrm>
        <a:off x="4357800" y="2167231"/>
        <a:ext cx="1800000" cy="1456875"/>
      </dsp:txXfrm>
    </dsp:sp>
    <dsp:sp modelId="{6AA5C847-B18F-47DA-90EE-F1D478B69782}">
      <dsp:nvSpPr>
        <dsp:cNvPr id="0" name=""/>
        <dsp:cNvSpPr/>
      </dsp:nvSpPr>
      <dsp:spPr>
        <a:xfrm>
          <a:off x="6823800" y="72723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32DC8-9CE9-4F43-8063-B1F64F3365B6}">
      <dsp:nvSpPr>
        <dsp:cNvPr id="0" name=""/>
        <dsp:cNvSpPr/>
      </dsp:nvSpPr>
      <dsp:spPr>
        <a:xfrm>
          <a:off x="7057800" y="961231"/>
          <a:ext cx="630000" cy="63000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DA8BD-A7D0-4044-8156-7E1DE6DC8E0F}">
      <dsp:nvSpPr>
        <dsp:cNvPr id="0" name=""/>
        <dsp:cNvSpPr/>
      </dsp:nvSpPr>
      <dsp:spPr>
        <a:xfrm>
          <a:off x="6472800" y="2167231"/>
          <a:ext cx="1800000" cy="14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Provides pharmacists ability to expand clinical roles</a:t>
          </a:r>
        </a:p>
      </dsp:txBody>
      <dsp:txXfrm>
        <a:off x="6472800" y="2167231"/>
        <a:ext cx="1800000" cy="1456875"/>
      </dsp:txXfrm>
    </dsp:sp>
    <dsp:sp modelId="{30D2DEDA-B5BE-4D2D-88AE-82E304581BA1}">
      <dsp:nvSpPr>
        <dsp:cNvPr id="0" name=""/>
        <dsp:cNvSpPr/>
      </dsp:nvSpPr>
      <dsp:spPr>
        <a:xfrm>
          <a:off x="8938800" y="72723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BF930-88A9-4681-97B1-9A5E551A95F1}">
      <dsp:nvSpPr>
        <dsp:cNvPr id="0" name=""/>
        <dsp:cNvSpPr/>
      </dsp:nvSpPr>
      <dsp:spPr>
        <a:xfrm>
          <a:off x="9172800" y="96123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3F0AB-9798-45E3-9C06-B4B2550A24B5}">
      <dsp:nvSpPr>
        <dsp:cNvPr id="0" name=""/>
        <dsp:cNvSpPr/>
      </dsp:nvSpPr>
      <dsp:spPr>
        <a:xfrm>
          <a:off x="8587800" y="2167231"/>
          <a:ext cx="1800000" cy="14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t>Graduates of an accredited pharmacy technician training program enter the career ladder at a higher level and </a:t>
          </a:r>
          <a:br>
            <a:rPr lang="en-US" sz="1600" kern="1200" cap="none" dirty="0"/>
          </a:br>
          <a:r>
            <a:rPr lang="en-US" sz="1600" kern="1200" cap="none" dirty="0"/>
            <a:t>pay grade. </a:t>
          </a:r>
        </a:p>
      </dsp:txBody>
      <dsp:txXfrm>
        <a:off x="8587800" y="2167231"/>
        <a:ext cx="1800000" cy="1456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15F7-88FC-4349-A940-5E344A7F248E}">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BEFC1-C7FD-41A3-BE02-9558F16F1310}">
      <dsp:nvSpPr>
        <dsp:cNvPr id="0" name=""/>
        <dsp:cNvSpPr/>
      </dsp:nvSpPr>
      <dsp:spPr>
        <a:xfrm>
          <a:off x="0" y="0"/>
          <a:ext cx="10515600" cy="103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accent2"/>
              </a:solidFill>
              <a:latin typeface="Franklin Gothic Demi" panose="020B0703020102020204" pitchFamily="34" charset="0"/>
            </a:rPr>
            <a:t>Pharmacy Tech </a:t>
          </a:r>
          <a:r>
            <a:rPr lang="en-US" sz="2200" b="0" i="0" kern="1200" dirty="0"/>
            <a:t>– non-certified – entry level</a:t>
          </a:r>
          <a:endParaRPr lang="en-US" sz="2200" kern="1200" dirty="0"/>
        </a:p>
      </dsp:txBody>
      <dsp:txXfrm>
        <a:off x="0" y="0"/>
        <a:ext cx="10515600" cy="1032668"/>
      </dsp:txXfrm>
    </dsp:sp>
    <dsp:sp modelId="{C00FBE6B-07E5-44D3-8E7C-0E2E3490BEBC}">
      <dsp:nvSpPr>
        <dsp:cNvPr id="0" name=""/>
        <dsp:cNvSpPr/>
      </dsp:nvSpPr>
      <dsp:spPr>
        <a:xfrm>
          <a:off x="0" y="1032668"/>
          <a:ext cx="10515600" cy="0"/>
        </a:xfrm>
        <a:prstGeom prst="line">
          <a:avLst/>
        </a:prstGeom>
        <a:solidFill>
          <a:schemeClr val="accent2">
            <a:hueOff val="1456635"/>
            <a:satOff val="-13479"/>
            <a:lumOff val="-1634"/>
            <a:alphaOff val="0"/>
          </a:schemeClr>
        </a:solidFill>
        <a:ln w="12700" cap="flat" cmpd="sng" algn="ctr">
          <a:solidFill>
            <a:schemeClr val="accent2">
              <a:hueOff val="1456635"/>
              <a:satOff val="-13479"/>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D4553-E3A5-4C72-B2A9-D31381FFA968}">
      <dsp:nvSpPr>
        <dsp:cNvPr id="0" name=""/>
        <dsp:cNvSpPr/>
      </dsp:nvSpPr>
      <dsp:spPr>
        <a:xfrm>
          <a:off x="0" y="1032668"/>
          <a:ext cx="10515600" cy="1032668"/>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accent2"/>
              </a:solidFill>
              <a:latin typeface="Franklin Gothic Demi" panose="020B0703020102020204" pitchFamily="34" charset="0"/>
            </a:rPr>
            <a:t>Pharmacy Tech </a:t>
          </a:r>
          <a:r>
            <a:rPr lang="en-US" sz="2200" b="0" i="0" u="sng" kern="1200" dirty="0">
              <a:solidFill>
                <a:schemeClr val="accent2"/>
              </a:solidFill>
              <a:latin typeface="Franklin Gothic Demi" panose="020B0703020102020204" pitchFamily="34" charset="0"/>
            </a:rPr>
            <a:t>I</a:t>
          </a:r>
          <a:r>
            <a:rPr lang="en-US" sz="2200" b="0" i="0" kern="1200" dirty="0">
              <a:solidFill>
                <a:schemeClr val="accent2"/>
              </a:solidFill>
              <a:latin typeface="Franklin Gothic Demi" panose="020B0703020102020204" pitchFamily="34" charset="0"/>
            </a:rPr>
            <a:t> </a:t>
          </a:r>
          <a:r>
            <a:rPr lang="en-US" sz="2200" b="0" i="0" kern="1200" dirty="0"/>
            <a:t>– entry level; must be nationally certified within a year OR be enrolled in or completed an ASHP/ACPE accredited tech training program.</a:t>
          </a:r>
          <a:endParaRPr lang="en-US" sz="2200" kern="1200" dirty="0"/>
        </a:p>
      </dsp:txBody>
      <dsp:txXfrm>
        <a:off x="0" y="1032668"/>
        <a:ext cx="10515600" cy="1032668"/>
      </dsp:txXfrm>
    </dsp:sp>
    <dsp:sp modelId="{61211D59-0703-4527-974C-2C3CFB56ED8A}">
      <dsp:nvSpPr>
        <dsp:cNvPr id="0" name=""/>
        <dsp:cNvSpPr/>
      </dsp:nvSpPr>
      <dsp:spPr>
        <a:xfrm>
          <a:off x="0" y="2065337"/>
          <a:ext cx="10515600" cy="0"/>
        </a:xfrm>
        <a:prstGeom prst="line">
          <a:avLst/>
        </a:prstGeom>
        <a:solidFill>
          <a:schemeClr val="accent2">
            <a:hueOff val="2913271"/>
            <a:satOff val="-26958"/>
            <a:lumOff val="-3269"/>
            <a:alphaOff val="0"/>
          </a:schemeClr>
        </a:solidFill>
        <a:ln w="12700" cap="flat" cmpd="sng" algn="ctr">
          <a:solidFill>
            <a:schemeClr val="accent2">
              <a:hueOff val="2913271"/>
              <a:satOff val="-26958"/>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323D1-0348-49B4-9F82-F95AA8F92505}">
      <dsp:nvSpPr>
        <dsp:cNvPr id="0" name=""/>
        <dsp:cNvSpPr/>
      </dsp:nvSpPr>
      <dsp:spPr>
        <a:xfrm>
          <a:off x="0" y="2065337"/>
          <a:ext cx="10515600" cy="1032668"/>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accent2"/>
              </a:solidFill>
              <a:latin typeface="Franklin Gothic Demi" panose="020B0703020102020204" pitchFamily="34" charset="0"/>
            </a:rPr>
            <a:t>Pharmacy Tech </a:t>
          </a:r>
          <a:r>
            <a:rPr lang="en-US" sz="2200" b="0" i="0" u="sng" kern="1200" dirty="0">
              <a:solidFill>
                <a:schemeClr val="accent2"/>
              </a:solidFill>
              <a:latin typeface="Franklin Gothic Demi" panose="020B0703020102020204" pitchFamily="34" charset="0"/>
            </a:rPr>
            <a:t>II</a:t>
          </a:r>
          <a:r>
            <a:rPr lang="en-US" sz="2200" b="0" i="0" kern="1200" dirty="0">
              <a:solidFill>
                <a:schemeClr val="accent2"/>
              </a:solidFill>
              <a:latin typeface="Franklin Gothic Demi" panose="020B0703020102020204" pitchFamily="34" charset="0"/>
            </a:rPr>
            <a:t> </a:t>
          </a:r>
          <a:r>
            <a:rPr lang="en-US" sz="2200" b="0" i="0" kern="1200" dirty="0"/>
            <a:t>– 2+ years experience preferred and nationally certified</a:t>
          </a:r>
          <a:endParaRPr lang="en-US" sz="2200" kern="1200" dirty="0"/>
        </a:p>
      </dsp:txBody>
      <dsp:txXfrm>
        <a:off x="0" y="2065337"/>
        <a:ext cx="10515600" cy="1032668"/>
      </dsp:txXfrm>
    </dsp:sp>
    <dsp:sp modelId="{F67AA8E4-5D13-40F1-A5FC-BE6155FC845E}">
      <dsp:nvSpPr>
        <dsp:cNvPr id="0" name=""/>
        <dsp:cNvSpPr/>
      </dsp:nvSpPr>
      <dsp:spPr>
        <a:xfrm>
          <a:off x="0" y="3098006"/>
          <a:ext cx="10515600" cy="0"/>
        </a:xfrm>
        <a:prstGeom prst="line">
          <a:avLst/>
        </a:prstGeom>
        <a:solidFill>
          <a:schemeClr val="accent2">
            <a:hueOff val="4369906"/>
            <a:satOff val="-40437"/>
            <a:lumOff val="-4903"/>
            <a:alphaOff val="0"/>
          </a:schemeClr>
        </a:solidFill>
        <a:ln w="12700" cap="flat" cmpd="sng" algn="ctr">
          <a:solidFill>
            <a:schemeClr val="accent2">
              <a:hueOff val="4369906"/>
              <a:satOff val="-40437"/>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4B1A1-AC12-4750-858D-E4F8ABF49957}">
      <dsp:nvSpPr>
        <dsp:cNvPr id="0" name=""/>
        <dsp:cNvSpPr/>
      </dsp:nvSpPr>
      <dsp:spPr>
        <a:xfrm>
          <a:off x="0" y="3098006"/>
          <a:ext cx="10515600" cy="1032668"/>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accent2"/>
              </a:solidFill>
              <a:latin typeface="Franklin Gothic Demi" panose="020B0703020102020204" pitchFamily="34" charset="0"/>
            </a:rPr>
            <a:t>Pharmacy Tech </a:t>
          </a:r>
          <a:r>
            <a:rPr lang="en-US" sz="2200" b="0" i="0" u="sng" kern="1200" dirty="0">
              <a:solidFill>
                <a:schemeClr val="accent2"/>
              </a:solidFill>
              <a:latin typeface="Franklin Gothic Demi" panose="020B0703020102020204" pitchFamily="34" charset="0"/>
            </a:rPr>
            <a:t>III</a:t>
          </a:r>
          <a:r>
            <a:rPr lang="en-US" sz="2200" b="0" i="0" kern="1200" dirty="0">
              <a:solidFill>
                <a:schemeClr val="accent2"/>
              </a:solidFill>
              <a:latin typeface="Franklin Gothic Demi" panose="020B0703020102020204" pitchFamily="34" charset="0"/>
            </a:rPr>
            <a:t> </a:t>
          </a:r>
          <a:r>
            <a:rPr lang="en-US" sz="2200" b="0" i="0" kern="1200" dirty="0"/>
            <a:t>– 5+ years experience preferred, nationally certified, displays attributes of informal leader and trained in most areas of the pharmacy, graduate of a nationally accredited pharmacy technician education and training program</a:t>
          </a:r>
          <a:endParaRPr lang="en-US" sz="2200" kern="1200" dirty="0"/>
        </a:p>
      </dsp:txBody>
      <dsp:txXfrm>
        <a:off x="0" y="3098006"/>
        <a:ext cx="10515600" cy="1032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2C5EAA-1FE4-4247-9DA2-76D36122C97D}" type="datetimeFigureOut">
              <a:rPr lang="en-US" smtClean="0"/>
              <a:t>10/7/2024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E1D29A-3A41-4F67-859F-80432FD23CB0}" type="slidenum">
              <a:rPr lang="en-US" smtClean="0"/>
              <a:t>‹#›</a:t>
            </a:fld>
            <a:endParaRPr lang="en-US"/>
          </a:p>
        </p:txBody>
      </p:sp>
    </p:spTree>
    <p:extLst>
      <p:ext uri="{BB962C8B-B14F-4D97-AF65-F5344CB8AC3E}">
        <p14:creationId xmlns:p14="http://schemas.microsoft.com/office/powerpoint/2010/main" val="606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sd@ashp.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asd@ashp.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tool kit is to assist pharmacy administrators in justifying and developing a pharmacy technician education and training program, and ultimately apply for ASHP/ACPE accreditation.  It has been found that pharmacy technicians that complete ASHP/ACPE accredited programs are more likely to not leave their site of employment, have higher job satisfaction, have higher pass rates on national certification exams, and are better prepared in providing a safe environment for medication preparation.  In addition, offering a program provides an opportunity for other staff within a hospital or health system to seek another profession and the pharmacy department can recruit within their organization.</a:t>
            </a:r>
          </a:p>
          <a:p>
            <a:r>
              <a:rPr lang="en-US" dirty="0"/>
              <a:t> </a:t>
            </a:r>
          </a:p>
          <a:p>
            <a:r>
              <a:rPr lang="en-US" dirty="0"/>
              <a:t>The other purpose of the tool kit is to provide the user with resources regarding career advancement and career ladders.  As more motivated pharmacy technicians stay at the institution, the incentive is there for them with career advancement opportunities.</a:t>
            </a:r>
          </a:p>
          <a:p>
            <a:r>
              <a:rPr lang="en-US" dirty="0"/>
              <a:t> </a:t>
            </a:r>
          </a:p>
          <a:p>
            <a:r>
              <a:rPr lang="en-US" dirty="0"/>
              <a:t>There are a variety of references provided regarding others that have been successful with their programs within the tool kit, as well as a wealth of information on ASHP/ACPE pharmacy technician education and training program accreditation on the ASHP website.  There is a directory of all of the accredited and candidate programs available on the website to see over 250 accredited and candidate status programs, including over 30 programs in health systems. Please feel free to contact a representative in the Accreditation Services Office at </a:t>
            </a:r>
            <a:r>
              <a:rPr lang="en-US" u="sng" dirty="0">
                <a:hlinkClick r:id="rId3"/>
              </a:rPr>
              <a:t>asd@ashp.org</a:t>
            </a:r>
            <a:r>
              <a:rPr lang="en-US" dirty="0"/>
              <a:t> with any questions as you embark upon this journey.  </a:t>
            </a:r>
          </a:p>
          <a:p>
            <a:endParaRPr lang="en-US" dirty="0"/>
          </a:p>
        </p:txBody>
      </p:sp>
      <p:sp>
        <p:nvSpPr>
          <p:cNvPr id="4" name="Slide Number Placeholder 3"/>
          <p:cNvSpPr>
            <a:spLocks noGrp="1"/>
          </p:cNvSpPr>
          <p:nvPr>
            <p:ph type="sldNum" sz="quarter" idx="10"/>
          </p:nvPr>
        </p:nvSpPr>
        <p:spPr/>
        <p:txBody>
          <a:bodyPr/>
          <a:lstStyle/>
          <a:p>
            <a:fld id="{52E1D29A-3A41-4F67-859F-80432FD23CB0}" type="slidenum">
              <a:rPr lang="en-US" smtClean="0"/>
              <a:t>2</a:t>
            </a:fld>
            <a:endParaRPr lang="en-US"/>
          </a:p>
        </p:txBody>
      </p:sp>
    </p:spTree>
    <p:extLst>
      <p:ext uri="{BB962C8B-B14F-4D97-AF65-F5344CB8AC3E}">
        <p14:creationId xmlns:p14="http://schemas.microsoft.com/office/powerpoint/2010/main" val="41974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tool kit is to assist pharmacy administrators in justifying and developing a pharmacy technician education and training program, and ultimately apply for ASHP/ACPE accreditation.  It has been found that pharmacy technicians that complete ASHP/ACPE accredited programs are more likely to not leave their site of employment, have higher job satisfaction, have higher pass rates on national certification exams, and are better prepared in providing a safe environment for medication preparation.  In addition, offering a program provides an opportunity for other staff within a hospital or health system to seek another profession and the pharmacy department can recruit within their organization.</a:t>
            </a:r>
          </a:p>
          <a:p>
            <a:r>
              <a:rPr lang="en-US" dirty="0"/>
              <a:t> </a:t>
            </a:r>
          </a:p>
          <a:p>
            <a:r>
              <a:rPr lang="en-US" dirty="0"/>
              <a:t>The other purpose of the tool kit is to provide the user with resources regarding career advancement and career ladders.  As more motivated pharmacy technicians stay at the institution, the incentive is there for them with career advancement opportunities.</a:t>
            </a:r>
          </a:p>
          <a:p>
            <a:r>
              <a:rPr lang="en-US" dirty="0"/>
              <a:t> </a:t>
            </a:r>
          </a:p>
          <a:p>
            <a:r>
              <a:rPr lang="en-US" dirty="0"/>
              <a:t>There are a variety of references provided regarding others that have been successful with their programs within the tool kit, as well as a wealth of information on ASHP/ACPE pharmacy technician education and training program accreditation on the ASHP website.  There is a directory of all of the accredited and candidate programs available on the website to see over 250 accredited and candidate status programs, including over 30 programs in health systems. Please feel free to contact a representative in the Accreditation Services Office at </a:t>
            </a:r>
            <a:r>
              <a:rPr lang="en-US" u="sng" dirty="0">
                <a:hlinkClick r:id="rId3"/>
              </a:rPr>
              <a:t>asd@ashp.org</a:t>
            </a:r>
            <a:r>
              <a:rPr lang="en-US" dirty="0"/>
              <a:t> with any questions as you embark upon this journey.  </a:t>
            </a:r>
          </a:p>
          <a:p>
            <a:endParaRPr lang="en-US" dirty="0"/>
          </a:p>
        </p:txBody>
      </p:sp>
      <p:sp>
        <p:nvSpPr>
          <p:cNvPr id="4" name="Slide Number Placeholder 3"/>
          <p:cNvSpPr>
            <a:spLocks noGrp="1"/>
          </p:cNvSpPr>
          <p:nvPr>
            <p:ph type="sldNum" sz="quarter" idx="10"/>
          </p:nvPr>
        </p:nvSpPr>
        <p:spPr/>
        <p:txBody>
          <a:bodyPr/>
          <a:lstStyle/>
          <a:p>
            <a:fld id="{52E1D29A-3A41-4F67-859F-80432FD23CB0}" type="slidenum">
              <a:rPr lang="en-US" smtClean="0"/>
              <a:t>7</a:t>
            </a:fld>
            <a:endParaRPr lang="en-US"/>
          </a:p>
        </p:txBody>
      </p:sp>
    </p:spTree>
    <p:extLst>
      <p:ext uri="{BB962C8B-B14F-4D97-AF65-F5344CB8AC3E}">
        <p14:creationId xmlns:p14="http://schemas.microsoft.com/office/powerpoint/2010/main" val="32577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D29A-3A41-4F67-859F-80432FD23CB0}" type="slidenum">
              <a:rPr lang="en-US" smtClean="0"/>
              <a:t>15</a:t>
            </a:fld>
            <a:endParaRPr lang="en-US"/>
          </a:p>
        </p:txBody>
      </p:sp>
    </p:spTree>
    <p:extLst>
      <p:ext uri="{BB962C8B-B14F-4D97-AF65-F5344CB8AC3E}">
        <p14:creationId xmlns:p14="http://schemas.microsoft.com/office/powerpoint/2010/main" val="298821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Tiers are self-paced. However, there is much encouragement to be certified by 12-18 months of hire.</a:t>
            </a:r>
          </a:p>
        </p:txBody>
      </p:sp>
      <p:sp>
        <p:nvSpPr>
          <p:cNvPr id="4" name="Slide Number Placeholder 3"/>
          <p:cNvSpPr>
            <a:spLocks noGrp="1"/>
          </p:cNvSpPr>
          <p:nvPr>
            <p:ph type="sldNum" sz="quarter" idx="5"/>
          </p:nvPr>
        </p:nvSpPr>
        <p:spPr/>
        <p:txBody>
          <a:bodyPr/>
          <a:lstStyle/>
          <a:p>
            <a:fld id="{53911CF7-9DDD-478F-90E8-DA96020894A2}" type="slidenum">
              <a:rPr lang="en-US" smtClean="0"/>
              <a:t>37</a:t>
            </a:fld>
            <a:endParaRPr lang="en-US"/>
          </a:p>
        </p:txBody>
      </p:sp>
    </p:spTree>
    <p:extLst>
      <p:ext uri="{BB962C8B-B14F-4D97-AF65-F5344CB8AC3E}">
        <p14:creationId xmlns:p14="http://schemas.microsoft.com/office/powerpoint/2010/main" val="2195434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wo people standing in front of a computer&#10;&#10;Description automatically generated">
            <a:extLst>
              <a:ext uri="{FF2B5EF4-FFF2-40B4-BE49-F238E27FC236}">
                <a16:creationId xmlns:a16="http://schemas.microsoft.com/office/drawing/2014/main" id="{3422954D-B2F2-FB09-0128-1C6AC7A058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362"/>
          <a:stretch/>
        </p:blipFill>
        <p:spPr>
          <a:xfrm>
            <a:off x="0" y="0"/>
            <a:ext cx="6737364" cy="6858000"/>
          </a:xfrm>
          <a:prstGeom prst="rect">
            <a:avLst/>
          </a:prstGeom>
        </p:spPr>
      </p:pic>
      <p:pic>
        <p:nvPicPr>
          <p:cNvPr id="10" name="Picture 9" descr="A blue and yellow diamond with black background&#10;&#10;Description automatically generated">
            <a:extLst>
              <a:ext uri="{FF2B5EF4-FFF2-40B4-BE49-F238E27FC236}">
                <a16:creationId xmlns:a16="http://schemas.microsoft.com/office/drawing/2014/main" id="{FC2038E8-1918-B262-E2BA-7C456513CA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354" r="2646"/>
          <a:stretch/>
        </p:blipFill>
        <p:spPr>
          <a:xfrm>
            <a:off x="3048000" y="0"/>
            <a:ext cx="9144000" cy="6858000"/>
          </a:xfrm>
          <a:prstGeom prst="rect">
            <a:avLst/>
          </a:prstGeom>
        </p:spPr>
      </p:pic>
      <p:sp>
        <p:nvSpPr>
          <p:cNvPr id="2" name="Title 1">
            <a:extLst>
              <a:ext uri="{FF2B5EF4-FFF2-40B4-BE49-F238E27FC236}">
                <a16:creationId xmlns:a16="http://schemas.microsoft.com/office/drawing/2014/main" id="{0EC04363-01D3-BF72-4636-0A4389976C24}"/>
              </a:ext>
            </a:extLst>
          </p:cNvPr>
          <p:cNvSpPr>
            <a:spLocks noGrp="1"/>
          </p:cNvSpPr>
          <p:nvPr>
            <p:ph type="ctrTitle"/>
          </p:nvPr>
        </p:nvSpPr>
        <p:spPr>
          <a:xfrm>
            <a:off x="5122415" y="1122362"/>
            <a:ext cx="6462943" cy="2703913"/>
          </a:xfrm>
        </p:spPr>
        <p:txBody>
          <a:bodyPr anchor="b"/>
          <a:lstStyle>
            <a:lvl1pPr algn="ctr">
              <a:defRPr sz="6000">
                <a:gradFill>
                  <a:gsLst>
                    <a:gs pos="50000">
                      <a:schemeClr val="accent2"/>
                    </a:gs>
                    <a:gs pos="100000">
                      <a:schemeClr val="accent6"/>
                    </a:gs>
                  </a:gsLst>
                  <a:lin ang="4200000" scaled="0"/>
                </a:gradFill>
              </a:defRPr>
            </a:lvl1pPr>
          </a:lstStyle>
          <a:p>
            <a:r>
              <a:rPr lang="en-US" dirty="0"/>
              <a:t>Click to edit Master title style</a:t>
            </a:r>
          </a:p>
        </p:txBody>
      </p:sp>
      <p:sp>
        <p:nvSpPr>
          <p:cNvPr id="3" name="Subtitle 2">
            <a:extLst>
              <a:ext uri="{FF2B5EF4-FFF2-40B4-BE49-F238E27FC236}">
                <a16:creationId xmlns:a16="http://schemas.microsoft.com/office/drawing/2014/main" id="{B654934D-CE65-0D85-4327-BA9E961FBA45}"/>
              </a:ext>
            </a:extLst>
          </p:cNvPr>
          <p:cNvSpPr>
            <a:spLocks noGrp="1"/>
          </p:cNvSpPr>
          <p:nvPr>
            <p:ph type="subTitle" idx="1"/>
          </p:nvPr>
        </p:nvSpPr>
        <p:spPr>
          <a:xfrm>
            <a:off x="5122414" y="4208016"/>
            <a:ext cx="6462943" cy="13937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white text on a black background&#10;&#10;Description automatically generated">
            <a:extLst>
              <a:ext uri="{FF2B5EF4-FFF2-40B4-BE49-F238E27FC236}">
                <a16:creationId xmlns:a16="http://schemas.microsoft.com/office/drawing/2014/main" id="{2B9C7DE4-8DBF-9739-A850-B3CC43378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51337" y="5883134"/>
            <a:ext cx="1534020" cy="730633"/>
          </a:xfrm>
          <a:prstGeom prst="rect">
            <a:avLst/>
          </a:prstGeom>
        </p:spPr>
      </p:pic>
    </p:spTree>
    <p:extLst>
      <p:ext uri="{BB962C8B-B14F-4D97-AF65-F5344CB8AC3E}">
        <p14:creationId xmlns:p14="http://schemas.microsoft.com/office/powerpoint/2010/main" val="317906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5ABC00-9AE8-BFC4-38C9-AF9E73050E99}"/>
              </a:ext>
            </a:extLst>
          </p:cNvPr>
          <p:cNvGrpSpPr/>
          <p:nvPr userDrawn="1"/>
        </p:nvGrpSpPr>
        <p:grpSpPr>
          <a:xfrm>
            <a:off x="0" y="-9729"/>
            <a:ext cx="5851190" cy="6867728"/>
            <a:chOff x="0" y="-9729"/>
            <a:chExt cx="5851190" cy="6867728"/>
          </a:xfrm>
        </p:grpSpPr>
        <p:sp>
          <p:nvSpPr>
            <p:cNvPr id="9" name="Rectangle 7">
              <a:extLst>
                <a:ext uri="{FF2B5EF4-FFF2-40B4-BE49-F238E27FC236}">
                  <a16:creationId xmlns:a16="http://schemas.microsoft.com/office/drawing/2014/main" id="{80E5C2EC-0F24-DB31-CA64-A5CD634F8E3D}"/>
                </a:ext>
              </a:extLst>
            </p:cNvPr>
            <p:cNvSpPr/>
            <p:nvPr userDrawn="1"/>
          </p:nvSpPr>
          <p:spPr>
            <a:xfrm>
              <a:off x="296696" y="-9729"/>
              <a:ext cx="5554494" cy="6867727"/>
            </a:xfrm>
            <a:custGeom>
              <a:avLst/>
              <a:gdLst>
                <a:gd name="connsiteX0" fmla="*/ 0 w 4980562"/>
                <a:gd name="connsiteY0" fmla="*/ 0 h 6858000"/>
                <a:gd name="connsiteX1" fmla="*/ 4980562 w 4980562"/>
                <a:gd name="connsiteY1" fmla="*/ 0 h 6858000"/>
                <a:gd name="connsiteX2" fmla="*/ 4980562 w 4980562"/>
                <a:gd name="connsiteY2" fmla="*/ 6858000 h 6858000"/>
                <a:gd name="connsiteX3" fmla="*/ 0 w 4980562"/>
                <a:gd name="connsiteY3" fmla="*/ 6858000 h 6858000"/>
                <a:gd name="connsiteX4" fmla="*/ 0 w 4980562"/>
                <a:gd name="connsiteY4" fmla="*/ 0 h 6858000"/>
                <a:gd name="connsiteX0" fmla="*/ 0 w 4980562"/>
                <a:gd name="connsiteY0" fmla="*/ 9727 h 6867727"/>
                <a:gd name="connsiteX1" fmla="*/ 4153711 w 4980562"/>
                <a:gd name="connsiteY1" fmla="*/ 0 h 6867727"/>
                <a:gd name="connsiteX2" fmla="*/ 4980562 w 4980562"/>
                <a:gd name="connsiteY2" fmla="*/ 6867727 h 6867727"/>
                <a:gd name="connsiteX3" fmla="*/ 0 w 4980562"/>
                <a:gd name="connsiteY3" fmla="*/ 6867727 h 6867727"/>
                <a:gd name="connsiteX4" fmla="*/ 0 w 4980562"/>
                <a:gd name="connsiteY4" fmla="*/ 9727 h 686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562" h="6867727">
                  <a:moveTo>
                    <a:pt x="0" y="9727"/>
                  </a:moveTo>
                  <a:lnTo>
                    <a:pt x="4153711" y="0"/>
                  </a:lnTo>
                  <a:lnTo>
                    <a:pt x="4980562" y="6867727"/>
                  </a:lnTo>
                  <a:lnTo>
                    <a:pt x="0" y="6867727"/>
                  </a:lnTo>
                  <a:lnTo>
                    <a:pt x="0" y="9727"/>
                  </a:lnTo>
                  <a:close/>
                </a:path>
              </a:pathLst>
            </a:custGeom>
            <a:gradFill>
              <a:gsLst>
                <a:gs pos="50000">
                  <a:schemeClr val="accent2"/>
                </a:gs>
                <a:gs pos="100000">
                  <a:schemeClr val="accent6"/>
                </a:gs>
              </a:gsLst>
              <a:lin ang="4200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9A2A81-9E18-11E4-EC2B-3742368390CF}"/>
                </a:ext>
              </a:extLst>
            </p:cNvPr>
            <p:cNvSpPr/>
            <p:nvPr userDrawn="1"/>
          </p:nvSpPr>
          <p:spPr>
            <a:xfrm>
              <a:off x="0" y="-9728"/>
              <a:ext cx="5554494" cy="6867727"/>
            </a:xfrm>
            <a:custGeom>
              <a:avLst/>
              <a:gdLst>
                <a:gd name="connsiteX0" fmla="*/ 0 w 4980562"/>
                <a:gd name="connsiteY0" fmla="*/ 0 h 6858000"/>
                <a:gd name="connsiteX1" fmla="*/ 4980562 w 4980562"/>
                <a:gd name="connsiteY1" fmla="*/ 0 h 6858000"/>
                <a:gd name="connsiteX2" fmla="*/ 4980562 w 4980562"/>
                <a:gd name="connsiteY2" fmla="*/ 6858000 h 6858000"/>
                <a:gd name="connsiteX3" fmla="*/ 0 w 4980562"/>
                <a:gd name="connsiteY3" fmla="*/ 6858000 h 6858000"/>
                <a:gd name="connsiteX4" fmla="*/ 0 w 4980562"/>
                <a:gd name="connsiteY4" fmla="*/ 0 h 6858000"/>
                <a:gd name="connsiteX0" fmla="*/ 0 w 4980562"/>
                <a:gd name="connsiteY0" fmla="*/ 9727 h 6867727"/>
                <a:gd name="connsiteX1" fmla="*/ 4153711 w 4980562"/>
                <a:gd name="connsiteY1" fmla="*/ 0 h 6867727"/>
                <a:gd name="connsiteX2" fmla="*/ 4980562 w 4980562"/>
                <a:gd name="connsiteY2" fmla="*/ 6867727 h 6867727"/>
                <a:gd name="connsiteX3" fmla="*/ 0 w 4980562"/>
                <a:gd name="connsiteY3" fmla="*/ 6867727 h 6867727"/>
                <a:gd name="connsiteX4" fmla="*/ 0 w 4980562"/>
                <a:gd name="connsiteY4" fmla="*/ 9727 h 686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562" h="6867727">
                  <a:moveTo>
                    <a:pt x="0" y="9727"/>
                  </a:moveTo>
                  <a:lnTo>
                    <a:pt x="4153711" y="0"/>
                  </a:lnTo>
                  <a:lnTo>
                    <a:pt x="4980562" y="6867727"/>
                  </a:lnTo>
                  <a:lnTo>
                    <a:pt x="0" y="6867727"/>
                  </a:lnTo>
                  <a:lnTo>
                    <a:pt x="0" y="9727"/>
                  </a:lnTo>
                  <a:close/>
                </a:path>
              </a:pathLst>
            </a:cu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3207520-C04A-258A-216A-60B6789DB3EB}"/>
              </a:ext>
            </a:extLst>
          </p:cNvPr>
          <p:cNvSpPr>
            <a:spLocks noGrp="1"/>
          </p:cNvSpPr>
          <p:nvPr>
            <p:ph type="title"/>
          </p:nvPr>
        </p:nvSpPr>
        <p:spPr>
          <a:xfrm>
            <a:off x="509051" y="457200"/>
            <a:ext cx="3932237" cy="1600200"/>
          </a:xfrm>
        </p:spPr>
        <p:txBody>
          <a:bodyPr anchor="b"/>
          <a:lstStyle>
            <a:lvl1pPr>
              <a:defRPr sz="3200">
                <a:gradFill>
                  <a:gsLst>
                    <a:gs pos="50000">
                      <a:schemeClr val="accent2"/>
                    </a:gs>
                    <a:gs pos="100000">
                      <a:schemeClr val="accent6"/>
                    </a:gs>
                  </a:gsLst>
                  <a:lin ang="42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16083C-CFAD-4743-2C3E-EDAC8EE91F0C}"/>
              </a:ext>
            </a:extLst>
          </p:cNvPr>
          <p:cNvSpPr>
            <a:spLocks noGrp="1"/>
          </p:cNvSpPr>
          <p:nvPr>
            <p:ph idx="1"/>
          </p:nvPr>
        </p:nvSpPr>
        <p:spPr>
          <a:xfrm>
            <a:off x="6096000" y="680936"/>
            <a:ext cx="5259388" cy="5379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2AD31B7-491B-73A7-0B3E-B6E019DE8DA4}"/>
              </a:ext>
            </a:extLst>
          </p:cNvPr>
          <p:cNvSpPr>
            <a:spLocks noGrp="1"/>
          </p:cNvSpPr>
          <p:nvPr>
            <p:ph type="body" sz="half" idx="2"/>
          </p:nvPr>
        </p:nvSpPr>
        <p:spPr>
          <a:xfrm>
            <a:off x="509051" y="2247088"/>
            <a:ext cx="3932237" cy="362189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5" name="Picture 4" descr="A blue and orange logo&#10;&#10;Description automatically generated">
            <a:extLst>
              <a:ext uri="{FF2B5EF4-FFF2-40B4-BE49-F238E27FC236}">
                <a16:creationId xmlns:a16="http://schemas.microsoft.com/office/drawing/2014/main" id="{627516D7-C869-BD3C-858D-58B2B57DD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8966" y="6279762"/>
            <a:ext cx="927238" cy="441713"/>
          </a:xfrm>
          <a:prstGeom prst="rect">
            <a:avLst/>
          </a:prstGeom>
        </p:spPr>
      </p:pic>
    </p:spTree>
    <p:extLst>
      <p:ext uri="{BB962C8B-B14F-4D97-AF65-F5344CB8AC3E}">
        <p14:creationId xmlns:p14="http://schemas.microsoft.com/office/powerpoint/2010/main" val="378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5ABC00-9AE8-BFC4-38C9-AF9E73050E99}"/>
              </a:ext>
            </a:extLst>
          </p:cNvPr>
          <p:cNvGrpSpPr/>
          <p:nvPr userDrawn="1"/>
        </p:nvGrpSpPr>
        <p:grpSpPr>
          <a:xfrm>
            <a:off x="0" y="-9729"/>
            <a:ext cx="5851190" cy="6867728"/>
            <a:chOff x="0" y="-9729"/>
            <a:chExt cx="5851190" cy="6867728"/>
          </a:xfrm>
        </p:grpSpPr>
        <p:sp>
          <p:nvSpPr>
            <p:cNvPr id="9" name="Rectangle 7">
              <a:extLst>
                <a:ext uri="{FF2B5EF4-FFF2-40B4-BE49-F238E27FC236}">
                  <a16:creationId xmlns:a16="http://schemas.microsoft.com/office/drawing/2014/main" id="{80E5C2EC-0F24-DB31-CA64-A5CD634F8E3D}"/>
                </a:ext>
              </a:extLst>
            </p:cNvPr>
            <p:cNvSpPr/>
            <p:nvPr userDrawn="1"/>
          </p:nvSpPr>
          <p:spPr>
            <a:xfrm>
              <a:off x="296696" y="-9729"/>
              <a:ext cx="5554494" cy="6867727"/>
            </a:xfrm>
            <a:custGeom>
              <a:avLst/>
              <a:gdLst>
                <a:gd name="connsiteX0" fmla="*/ 0 w 4980562"/>
                <a:gd name="connsiteY0" fmla="*/ 0 h 6858000"/>
                <a:gd name="connsiteX1" fmla="*/ 4980562 w 4980562"/>
                <a:gd name="connsiteY1" fmla="*/ 0 h 6858000"/>
                <a:gd name="connsiteX2" fmla="*/ 4980562 w 4980562"/>
                <a:gd name="connsiteY2" fmla="*/ 6858000 h 6858000"/>
                <a:gd name="connsiteX3" fmla="*/ 0 w 4980562"/>
                <a:gd name="connsiteY3" fmla="*/ 6858000 h 6858000"/>
                <a:gd name="connsiteX4" fmla="*/ 0 w 4980562"/>
                <a:gd name="connsiteY4" fmla="*/ 0 h 6858000"/>
                <a:gd name="connsiteX0" fmla="*/ 0 w 4980562"/>
                <a:gd name="connsiteY0" fmla="*/ 9727 h 6867727"/>
                <a:gd name="connsiteX1" fmla="*/ 4153711 w 4980562"/>
                <a:gd name="connsiteY1" fmla="*/ 0 h 6867727"/>
                <a:gd name="connsiteX2" fmla="*/ 4980562 w 4980562"/>
                <a:gd name="connsiteY2" fmla="*/ 6867727 h 6867727"/>
                <a:gd name="connsiteX3" fmla="*/ 0 w 4980562"/>
                <a:gd name="connsiteY3" fmla="*/ 6867727 h 6867727"/>
                <a:gd name="connsiteX4" fmla="*/ 0 w 4980562"/>
                <a:gd name="connsiteY4" fmla="*/ 9727 h 686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562" h="6867727">
                  <a:moveTo>
                    <a:pt x="0" y="9727"/>
                  </a:moveTo>
                  <a:lnTo>
                    <a:pt x="4153711" y="0"/>
                  </a:lnTo>
                  <a:lnTo>
                    <a:pt x="4980562" y="6867727"/>
                  </a:lnTo>
                  <a:lnTo>
                    <a:pt x="0" y="6867727"/>
                  </a:lnTo>
                  <a:lnTo>
                    <a:pt x="0" y="9727"/>
                  </a:lnTo>
                  <a:close/>
                </a:path>
              </a:pathLst>
            </a:custGeom>
            <a:gradFill>
              <a:gsLst>
                <a:gs pos="50000">
                  <a:schemeClr val="accent2"/>
                </a:gs>
                <a:gs pos="100000">
                  <a:schemeClr val="accent6"/>
                </a:gs>
              </a:gsLst>
              <a:lin ang="4200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9A2A81-9E18-11E4-EC2B-3742368390CF}"/>
                </a:ext>
              </a:extLst>
            </p:cNvPr>
            <p:cNvSpPr/>
            <p:nvPr userDrawn="1"/>
          </p:nvSpPr>
          <p:spPr>
            <a:xfrm>
              <a:off x="0" y="-9728"/>
              <a:ext cx="5554494" cy="6867727"/>
            </a:xfrm>
            <a:custGeom>
              <a:avLst/>
              <a:gdLst>
                <a:gd name="connsiteX0" fmla="*/ 0 w 4980562"/>
                <a:gd name="connsiteY0" fmla="*/ 0 h 6858000"/>
                <a:gd name="connsiteX1" fmla="*/ 4980562 w 4980562"/>
                <a:gd name="connsiteY1" fmla="*/ 0 h 6858000"/>
                <a:gd name="connsiteX2" fmla="*/ 4980562 w 4980562"/>
                <a:gd name="connsiteY2" fmla="*/ 6858000 h 6858000"/>
                <a:gd name="connsiteX3" fmla="*/ 0 w 4980562"/>
                <a:gd name="connsiteY3" fmla="*/ 6858000 h 6858000"/>
                <a:gd name="connsiteX4" fmla="*/ 0 w 4980562"/>
                <a:gd name="connsiteY4" fmla="*/ 0 h 6858000"/>
                <a:gd name="connsiteX0" fmla="*/ 0 w 4980562"/>
                <a:gd name="connsiteY0" fmla="*/ 9727 h 6867727"/>
                <a:gd name="connsiteX1" fmla="*/ 4153711 w 4980562"/>
                <a:gd name="connsiteY1" fmla="*/ 0 h 6867727"/>
                <a:gd name="connsiteX2" fmla="*/ 4980562 w 4980562"/>
                <a:gd name="connsiteY2" fmla="*/ 6867727 h 6867727"/>
                <a:gd name="connsiteX3" fmla="*/ 0 w 4980562"/>
                <a:gd name="connsiteY3" fmla="*/ 6867727 h 6867727"/>
                <a:gd name="connsiteX4" fmla="*/ 0 w 4980562"/>
                <a:gd name="connsiteY4" fmla="*/ 9727 h 686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562" h="6867727">
                  <a:moveTo>
                    <a:pt x="0" y="9727"/>
                  </a:moveTo>
                  <a:lnTo>
                    <a:pt x="4153711" y="0"/>
                  </a:lnTo>
                  <a:lnTo>
                    <a:pt x="4980562" y="6867727"/>
                  </a:lnTo>
                  <a:lnTo>
                    <a:pt x="0" y="6867727"/>
                  </a:lnTo>
                  <a:lnTo>
                    <a:pt x="0" y="9727"/>
                  </a:lnTo>
                  <a:close/>
                </a:path>
              </a:pathLst>
            </a:cu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3207520-C04A-258A-216A-60B6789DB3EB}"/>
              </a:ext>
            </a:extLst>
          </p:cNvPr>
          <p:cNvSpPr>
            <a:spLocks noGrp="1"/>
          </p:cNvSpPr>
          <p:nvPr>
            <p:ph type="title"/>
          </p:nvPr>
        </p:nvSpPr>
        <p:spPr>
          <a:xfrm>
            <a:off x="509051" y="457200"/>
            <a:ext cx="3932237" cy="1854200"/>
          </a:xfrm>
        </p:spPr>
        <p:txBody>
          <a:bodyPr anchor="b">
            <a:noAutofit/>
          </a:bodyPr>
          <a:lstStyle>
            <a:lvl1pPr>
              <a:defRPr sz="400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16083C-CFAD-4743-2C3E-EDAC8EE91F0C}"/>
              </a:ext>
            </a:extLst>
          </p:cNvPr>
          <p:cNvSpPr>
            <a:spLocks noGrp="1"/>
          </p:cNvSpPr>
          <p:nvPr>
            <p:ph idx="1"/>
          </p:nvPr>
        </p:nvSpPr>
        <p:spPr>
          <a:xfrm>
            <a:off x="6096000" y="680936"/>
            <a:ext cx="5259388" cy="5379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86C58308-47D2-BEF5-073A-85DAFBB79DEA}"/>
              </a:ext>
            </a:extLst>
          </p:cNvPr>
          <p:cNvSpPr>
            <a:spLocks noGrp="1"/>
          </p:cNvSpPr>
          <p:nvPr>
            <p:ph type="pic" sz="quarter" idx="10"/>
          </p:nvPr>
        </p:nvSpPr>
        <p:spPr>
          <a:xfrm>
            <a:off x="734845" y="2537027"/>
            <a:ext cx="3492500" cy="3492500"/>
          </a:xfrm>
        </p:spPr>
        <p:txBody>
          <a:bodyPr/>
          <a:lstStyle/>
          <a:p>
            <a:endParaRPr lang="en-US"/>
          </a:p>
        </p:txBody>
      </p:sp>
      <p:pic>
        <p:nvPicPr>
          <p:cNvPr id="4" name="Picture 3" descr="A blue and orange logo&#10;&#10;Description automatically generated">
            <a:extLst>
              <a:ext uri="{FF2B5EF4-FFF2-40B4-BE49-F238E27FC236}">
                <a16:creationId xmlns:a16="http://schemas.microsoft.com/office/drawing/2014/main" id="{0FEFDDB3-CA6E-68F9-93B0-F5C6882625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8966" y="6279762"/>
            <a:ext cx="927238" cy="441713"/>
          </a:xfrm>
          <a:prstGeom prst="rect">
            <a:avLst/>
          </a:prstGeom>
        </p:spPr>
      </p:pic>
    </p:spTree>
    <p:extLst>
      <p:ext uri="{BB962C8B-B14F-4D97-AF65-F5344CB8AC3E}">
        <p14:creationId xmlns:p14="http://schemas.microsoft.com/office/powerpoint/2010/main" val="257502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8932E6-2C4D-B191-B5D9-A9ECC29D3E5B}"/>
              </a:ext>
            </a:extLst>
          </p:cNvPr>
          <p:cNvSpPr/>
          <p:nvPr userDrawn="1"/>
        </p:nvSpPr>
        <p:spPr>
          <a:xfrm>
            <a:off x="7412477" y="0"/>
            <a:ext cx="4779523"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E2C82A-27E9-8DD0-3E4A-850524C037A8}"/>
              </a:ext>
            </a:extLst>
          </p:cNvPr>
          <p:cNvSpPr/>
          <p:nvPr userDrawn="1"/>
        </p:nvSpPr>
        <p:spPr>
          <a:xfrm>
            <a:off x="5830755" y="685800"/>
            <a:ext cx="5486400" cy="5486400"/>
          </a:xfrm>
          <a:prstGeom prst="rect">
            <a:avLst/>
          </a:prstGeom>
          <a:gradFill>
            <a:gsLst>
              <a:gs pos="50000">
                <a:schemeClr val="accent2"/>
              </a:gs>
              <a:gs pos="100000">
                <a:schemeClr val="accent6"/>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86369-69BD-1168-18A9-DADD0396C97A}"/>
              </a:ext>
            </a:extLst>
          </p:cNvPr>
          <p:cNvSpPr>
            <a:spLocks noGrp="1"/>
          </p:cNvSpPr>
          <p:nvPr>
            <p:ph type="title"/>
          </p:nvPr>
        </p:nvSpPr>
        <p:spPr>
          <a:xfrm>
            <a:off x="489595" y="457200"/>
            <a:ext cx="4617426"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FBF1555-69F6-E91F-08E8-3D6CFEB3647E}"/>
              </a:ext>
            </a:extLst>
          </p:cNvPr>
          <p:cNvSpPr>
            <a:spLocks noGrp="1"/>
          </p:cNvSpPr>
          <p:nvPr>
            <p:ph type="pic" idx="1"/>
          </p:nvPr>
        </p:nvSpPr>
        <p:spPr>
          <a:xfrm>
            <a:off x="6059355" y="914400"/>
            <a:ext cx="5029200" cy="50292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009DDC-632E-40D1-86B2-22041191C46B}"/>
              </a:ext>
            </a:extLst>
          </p:cNvPr>
          <p:cNvSpPr>
            <a:spLocks noGrp="1"/>
          </p:cNvSpPr>
          <p:nvPr>
            <p:ph type="body" sz="half" idx="2"/>
          </p:nvPr>
        </p:nvSpPr>
        <p:spPr>
          <a:xfrm>
            <a:off x="489595" y="2237362"/>
            <a:ext cx="4617426" cy="36316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DD89A69-954A-B028-FEB2-EACBEC52C1F9}"/>
              </a:ext>
            </a:extLst>
          </p:cNvPr>
          <p:cNvSpPr>
            <a:spLocks noGrp="1"/>
          </p:cNvSpPr>
          <p:nvPr>
            <p:ph type="dt" sz="half" idx="10"/>
          </p:nvPr>
        </p:nvSpPr>
        <p:spPr>
          <a:xfrm>
            <a:off x="838200" y="6356350"/>
            <a:ext cx="2743200" cy="365125"/>
          </a:xfrm>
          <a:prstGeom prst="rect">
            <a:avLst/>
          </a:prstGeom>
        </p:spPr>
        <p:txBody>
          <a:bodyPr/>
          <a:lstStyle/>
          <a:p>
            <a:fld id="{87B5C6EE-6FA3-4037-B626-4F2167DCC039}" type="datetimeFigureOut">
              <a:rPr lang="en-US" smtClean="0"/>
              <a:t>10/7/2024</a:t>
            </a:fld>
            <a:endParaRPr lang="en-US" dirty="0"/>
          </a:p>
        </p:txBody>
      </p:sp>
      <p:sp>
        <p:nvSpPr>
          <p:cNvPr id="6" name="Footer Placeholder 5">
            <a:extLst>
              <a:ext uri="{FF2B5EF4-FFF2-40B4-BE49-F238E27FC236}">
                <a16:creationId xmlns:a16="http://schemas.microsoft.com/office/drawing/2014/main" id="{40999577-BF6D-BD5B-9D4B-4FE50F294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C166A-4740-C2FA-CB72-6EEC40FACCB1}"/>
              </a:ext>
            </a:extLst>
          </p:cNvPr>
          <p:cNvSpPr>
            <a:spLocks noGrp="1"/>
          </p:cNvSpPr>
          <p:nvPr>
            <p:ph type="sldNum" sz="quarter" idx="12"/>
          </p:nvPr>
        </p:nvSpPr>
        <p:spPr>
          <a:xfrm>
            <a:off x="8610600" y="6356350"/>
            <a:ext cx="2743200" cy="365125"/>
          </a:xfrm>
          <a:prstGeom prst="rect">
            <a:avLst/>
          </a:prstGeom>
        </p:spPr>
        <p:txBody>
          <a:bodyPr/>
          <a:lstStyle/>
          <a:p>
            <a:fld id="{49C04E17-110D-480C-86F4-96F461AE1F72}" type="slidenum">
              <a:rPr lang="en-US" smtClean="0"/>
              <a:t>‹#›</a:t>
            </a:fld>
            <a:endParaRPr lang="en-US" dirty="0"/>
          </a:p>
        </p:txBody>
      </p:sp>
    </p:spTree>
    <p:extLst>
      <p:ext uri="{BB962C8B-B14F-4D97-AF65-F5344CB8AC3E}">
        <p14:creationId xmlns:p14="http://schemas.microsoft.com/office/powerpoint/2010/main" val="405527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5E2A-2D42-3E0F-0836-BB488CF8D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6CB89-291F-8DF2-A246-64FDA1040A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26416EE-8A40-72D3-8711-1D22C08C3D3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06162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967771-9334-ADD2-E355-BB2592386FDE}"/>
              </a:ext>
            </a:extLst>
          </p:cNvPr>
          <p:cNvSpPr/>
          <p:nvPr userDrawn="1"/>
        </p:nvSpPr>
        <p:spPr>
          <a:xfrm>
            <a:off x="-7364" y="1444625"/>
            <a:ext cx="12192000" cy="4146550"/>
          </a:xfrm>
          <a:prstGeom prst="rect">
            <a:avLst/>
          </a:prstGeom>
          <a:gradFill>
            <a:gsLst>
              <a:gs pos="0">
                <a:schemeClr val="accent2"/>
              </a:gs>
              <a:gs pos="88000">
                <a:schemeClr val="accent6"/>
              </a:gs>
            </a:gsLst>
            <a:lin ang="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3DC3FA-CB4F-FFAB-DE99-263CCB5365BC}"/>
              </a:ext>
            </a:extLst>
          </p:cNvPr>
          <p:cNvSpPr/>
          <p:nvPr userDrawn="1"/>
        </p:nvSpPr>
        <p:spPr>
          <a:xfrm rot="5400000">
            <a:off x="4302125" y="-2577086"/>
            <a:ext cx="3575050" cy="1218997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00ECF-3DA7-4E3B-960A-D4519B176E88}"/>
              </a:ext>
            </a:extLst>
          </p:cNvPr>
          <p:cNvSpPr>
            <a:spLocks noGrp="1"/>
          </p:cNvSpPr>
          <p:nvPr>
            <p:ph type="title"/>
          </p:nvPr>
        </p:nvSpPr>
        <p:spPr>
          <a:xfrm>
            <a:off x="831850" y="2091532"/>
            <a:ext cx="10515600" cy="2852737"/>
          </a:xfrm>
        </p:spPr>
        <p:txBody>
          <a:bodyPr anchor="ctr" anchorCtr="0"/>
          <a:lstStyle>
            <a:lvl1pPr algn="ctr">
              <a:defRPr sz="6000">
                <a:solidFill>
                  <a:schemeClr val="bg2"/>
                </a:solidFill>
              </a:defRPr>
            </a:lvl1pPr>
          </a:lstStyle>
          <a:p>
            <a:r>
              <a:rPr lang="en-US" dirty="0"/>
              <a:t>Click to edit Master title style</a:t>
            </a:r>
          </a:p>
        </p:txBody>
      </p:sp>
      <p:pic>
        <p:nvPicPr>
          <p:cNvPr id="9" name="Picture 8" descr="A blue and orange logo&#10;&#10;Description automatically generated">
            <a:extLst>
              <a:ext uri="{FF2B5EF4-FFF2-40B4-BE49-F238E27FC236}">
                <a16:creationId xmlns:a16="http://schemas.microsoft.com/office/drawing/2014/main" id="{1E23F5AE-F203-F2EA-A056-D9E3380F8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1602" y="285172"/>
            <a:ext cx="1834068" cy="873704"/>
          </a:xfrm>
          <a:prstGeom prst="rect">
            <a:avLst/>
          </a:prstGeom>
        </p:spPr>
      </p:pic>
    </p:spTree>
    <p:extLst>
      <p:ext uri="{BB962C8B-B14F-4D97-AF65-F5344CB8AC3E}">
        <p14:creationId xmlns:p14="http://schemas.microsoft.com/office/powerpoint/2010/main" val="103439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08EC-C54B-E84B-5884-B21B4B37A90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0989B61-4924-EA61-0FF4-1B6DAD163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7CD3A-7272-201C-C18F-9FAE2D7AE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75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73CD-FA67-9AFF-7238-77A06441A3E0}"/>
              </a:ext>
            </a:extLst>
          </p:cNvPr>
          <p:cNvSpPr/>
          <p:nvPr userDrawn="1"/>
        </p:nvSpPr>
        <p:spPr>
          <a:xfrm>
            <a:off x="10441021" y="0"/>
            <a:ext cx="1750979" cy="6858000"/>
          </a:xfrm>
          <a:prstGeom prst="rect">
            <a:avLst/>
          </a:prstGeom>
          <a:gradFill>
            <a:gsLst>
              <a:gs pos="0">
                <a:schemeClr val="accent2"/>
              </a:gs>
              <a:gs pos="88000">
                <a:schemeClr val="accent6"/>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C0DD86-5CD8-1CD5-89AA-5860DA856003}"/>
              </a:ext>
            </a:extLst>
          </p:cNvPr>
          <p:cNvSpPr/>
          <p:nvPr userDrawn="1"/>
        </p:nvSpPr>
        <p:spPr>
          <a:xfrm>
            <a:off x="0" y="0"/>
            <a:ext cx="1750979" cy="6858000"/>
          </a:xfrm>
          <a:prstGeom prst="rect">
            <a:avLst/>
          </a:prstGeom>
          <a:gradFill>
            <a:gsLst>
              <a:gs pos="0">
                <a:schemeClr val="accent2"/>
              </a:gs>
              <a:gs pos="88000">
                <a:schemeClr val="accent6"/>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0A9F8-1667-3677-ED5D-72B4BDCB1748}"/>
              </a:ext>
            </a:extLst>
          </p:cNvPr>
          <p:cNvSpPr/>
          <p:nvPr userDrawn="1"/>
        </p:nvSpPr>
        <p:spPr>
          <a:xfrm>
            <a:off x="435313" y="365125"/>
            <a:ext cx="11321374" cy="6127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E08EC-C54B-E84B-5884-B21B4B37A90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0989B61-4924-EA61-0FF4-1B6DAD163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7CD3A-7272-201C-C18F-9FAE2D7AE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C9D63-66EE-074C-2FC9-F8D80BFDCE7E}"/>
              </a:ext>
            </a:extLst>
          </p:cNvPr>
          <p:cNvSpPr>
            <a:spLocks noGrp="1"/>
          </p:cNvSpPr>
          <p:nvPr>
            <p:ph type="dt" sz="half" idx="10"/>
          </p:nvPr>
        </p:nvSpPr>
        <p:spPr>
          <a:xfrm>
            <a:off x="838200" y="6356350"/>
            <a:ext cx="2743200" cy="365125"/>
          </a:xfrm>
          <a:prstGeom prst="rect">
            <a:avLst/>
          </a:prstGeom>
        </p:spPr>
        <p:txBody>
          <a:bodyPr/>
          <a:lstStyle/>
          <a:p>
            <a:fld id="{87B5C6EE-6FA3-4037-B626-4F2167DCC039}" type="datetimeFigureOut">
              <a:rPr lang="en-US" smtClean="0"/>
              <a:t>10/7/2024</a:t>
            </a:fld>
            <a:endParaRPr lang="en-US" dirty="0"/>
          </a:p>
        </p:txBody>
      </p:sp>
      <p:sp>
        <p:nvSpPr>
          <p:cNvPr id="6" name="Footer Placeholder 5">
            <a:extLst>
              <a:ext uri="{FF2B5EF4-FFF2-40B4-BE49-F238E27FC236}">
                <a16:creationId xmlns:a16="http://schemas.microsoft.com/office/drawing/2014/main" id="{948167EC-0F58-695D-79E1-5C9B2D1CED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A5881C-E511-2D74-B060-F0EE8923CF92}"/>
              </a:ext>
            </a:extLst>
          </p:cNvPr>
          <p:cNvSpPr>
            <a:spLocks noGrp="1"/>
          </p:cNvSpPr>
          <p:nvPr>
            <p:ph type="sldNum" sz="quarter" idx="12"/>
          </p:nvPr>
        </p:nvSpPr>
        <p:spPr>
          <a:xfrm>
            <a:off x="8610600" y="6356350"/>
            <a:ext cx="2743200" cy="365125"/>
          </a:xfrm>
          <a:prstGeom prst="rect">
            <a:avLst/>
          </a:prstGeom>
        </p:spPr>
        <p:txBody>
          <a:bodyPr/>
          <a:lstStyle/>
          <a:p>
            <a:fld id="{49C04E17-110D-480C-86F4-96F461AE1F72}" type="slidenum">
              <a:rPr lang="en-US" smtClean="0"/>
              <a:t>‹#›</a:t>
            </a:fld>
            <a:endParaRPr lang="en-US" dirty="0"/>
          </a:p>
        </p:txBody>
      </p:sp>
    </p:spTree>
    <p:extLst>
      <p:ext uri="{BB962C8B-B14F-4D97-AF65-F5344CB8AC3E}">
        <p14:creationId xmlns:p14="http://schemas.microsoft.com/office/powerpoint/2010/main" val="173132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C942-F7FD-B744-2E1E-49ACA23FE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D1758-D37C-C938-3936-91007EA430F0}"/>
              </a:ext>
            </a:extLst>
          </p:cNvPr>
          <p:cNvSpPr>
            <a:spLocks noGrp="1"/>
          </p:cNvSpPr>
          <p:nvPr>
            <p:ph type="body" idx="1"/>
          </p:nvPr>
        </p:nvSpPr>
        <p:spPr>
          <a:xfrm>
            <a:off x="839788" y="1770433"/>
            <a:ext cx="5157787" cy="7346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97E64-6E4A-AFA7-F19A-7680B11D57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4EB0EB-5BE5-83CF-C8C0-2DC6ADFFFC45}"/>
              </a:ext>
            </a:extLst>
          </p:cNvPr>
          <p:cNvSpPr>
            <a:spLocks noGrp="1"/>
          </p:cNvSpPr>
          <p:nvPr>
            <p:ph type="body" sz="quarter" idx="3"/>
          </p:nvPr>
        </p:nvSpPr>
        <p:spPr>
          <a:xfrm>
            <a:off x="6172200" y="1770433"/>
            <a:ext cx="5183188" cy="7346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484EA-F149-D368-CB6D-3BEA908EF1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C4BE2-97CE-88DA-0CAB-3C0F698005B9}"/>
              </a:ext>
            </a:extLst>
          </p:cNvPr>
          <p:cNvSpPr>
            <a:spLocks noGrp="1"/>
          </p:cNvSpPr>
          <p:nvPr>
            <p:ph type="dt" sz="half" idx="10"/>
          </p:nvPr>
        </p:nvSpPr>
        <p:spPr>
          <a:xfrm>
            <a:off x="838200" y="6356350"/>
            <a:ext cx="2743200" cy="365125"/>
          </a:xfrm>
          <a:prstGeom prst="rect">
            <a:avLst/>
          </a:prstGeom>
        </p:spPr>
        <p:txBody>
          <a:bodyPr/>
          <a:lstStyle/>
          <a:p>
            <a:fld id="{87B5C6EE-6FA3-4037-B626-4F2167DCC039}" type="datetimeFigureOut">
              <a:rPr lang="en-US" smtClean="0"/>
              <a:t>10/7/2024</a:t>
            </a:fld>
            <a:endParaRPr lang="en-US" dirty="0"/>
          </a:p>
        </p:txBody>
      </p:sp>
      <p:sp>
        <p:nvSpPr>
          <p:cNvPr id="8" name="Footer Placeholder 7">
            <a:extLst>
              <a:ext uri="{FF2B5EF4-FFF2-40B4-BE49-F238E27FC236}">
                <a16:creationId xmlns:a16="http://schemas.microsoft.com/office/drawing/2014/main" id="{DC084F75-7634-1E60-1832-1823E1B277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C311A3-D046-2F85-7984-4324E57E1B1C}"/>
              </a:ext>
            </a:extLst>
          </p:cNvPr>
          <p:cNvSpPr>
            <a:spLocks noGrp="1"/>
          </p:cNvSpPr>
          <p:nvPr>
            <p:ph type="sldNum" sz="quarter" idx="12"/>
          </p:nvPr>
        </p:nvSpPr>
        <p:spPr>
          <a:xfrm>
            <a:off x="8610600" y="6356350"/>
            <a:ext cx="2743200" cy="365125"/>
          </a:xfrm>
          <a:prstGeom prst="rect">
            <a:avLst/>
          </a:prstGeom>
        </p:spPr>
        <p:txBody>
          <a:bodyPr/>
          <a:lstStyle/>
          <a:p>
            <a:fld id="{49C04E17-110D-480C-86F4-96F461AE1F72}" type="slidenum">
              <a:rPr lang="en-US" smtClean="0"/>
              <a:t>‹#›</a:t>
            </a:fld>
            <a:endParaRPr lang="en-US" dirty="0"/>
          </a:p>
        </p:txBody>
      </p:sp>
    </p:spTree>
    <p:extLst>
      <p:ext uri="{BB962C8B-B14F-4D97-AF65-F5344CB8AC3E}">
        <p14:creationId xmlns:p14="http://schemas.microsoft.com/office/powerpoint/2010/main" val="54280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E52-576E-D655-A75B-A519A09F4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98D79-1898-BEB7-0446-EF3D271CB472}"/>
              </a:ext>
            </a:extLst>
          </p:cNvPr>
          <p:cNvSpPr>
            <a:spLocks noGrp="1"/>
          </p:cNvSpPr>
          <p:nvPr>
            <p:ph type="dt" sz="half" idx="10"/>
          </p:nvPr>
        </p:nvSpPr>
        <p:spPr>
          <a:xfrm>
            <a:off x="838200" y="6356350"/>
            <a:ext cx="2743200" cy="365125"/>
          </a:xfrm>
          <a:prstGeom prst="rect">
            <a:avLst/>
          </a:prstGeom>
        </p:spPr>
        <p:txBody>
          <a:bodyPr/>
          <a:lstStyle/>
          <a:p>
            <a:fld id="{87B5C6EE-6FA3-4037-B626-4F2167DCC039}" type="datetimeFigureOut">
              <a:rPr lang="en-US" smtClean="0"/>
              <a:t>10/7/2024</a:t>
            </a:fld>
            <a:endParaRPr lang="en-US" dirty="0"/>
          </a:p>
        </p:txBody>
      </p:sp>
      <p:sp>
        <p:nvSpPr>
          <p:cNvPr id="4" name="Footer Placeholder 3">
            <a:extLst>
              <a:ext uri="{FF2B5EF4-FFF2-40B4-BE49-F238E27FC236}">
                <a16:creationId xmlns:a16="http://schemas.microsoft.com/office/drawing/2014/main" id="{9B6D6564-0B0C-830B-B62B-769B16504A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F2474A-4186-56C7-48CA-B4DC501C5E2B}"/>
              </a:ext>
            </a:extLst>
          </p:cNvPr>
          <p:cNvSpPr>
            <a:spLocks noGrp="1"/>
          </p:cNvSpPr>
          <p:nvPr>
            <p:ph type="sldNum" sz="quarter" idx="12"/>
          </p:nvPr>
        </p:nvSpPr>
        <p:spPr>
          <a:xfrm>
            <a:off x="8610600" y="6356350"/>
            <a:ext cx="2743200" cy="365125"/>
          </a:xfrm>
          <a:prstGeom prst="rect">
            <a:avLst/>
          </a:prstGeom>
        </p:spPr>
        <p:txBody>
          <a:bodyPr/>
          <a:lstStyle/>
          <a:p>
            <a:fld id="{49C04E17-110D-480C-86F4-96F461AE1F72}" type="slidenum">
              <a:rPr lang="en-US" smtClean="0"/>
              <a:t>‹#›</a:t>
            </a:fld>
            <a:endParaRPr lang="en-US" dirty="0"/>
          </a:p>
        </p:txBody>
      </p:sp>
    </p:spTree>
    <p:extLst>
      <p:ext uri="{BB962C8B-B14F-4D97-AF65-F5344CB8AC3E}">
        <p14:creationId xmlns:p14="http://schemas.microsoft.com/office/powerpoint/2010/main" val="38016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2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5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3AADA-5670-6564-50D4-D9C8D5C4B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D6FA54-3A6A-B97E-94D3-D71E9643B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F5F5DC2-B99D-9E31-87D9-B5D9EDFBA209}"/>
              </a:ext>
            </a:extLst>
          </p:cNvPr>
          <p:cNvSpPr>
            <a:spLocks noGrp="1"/>
          </p:cNvSpPr>
          <p:nvPr>
            <p:ph type="ftr" sz="quarter" idx="3"/>
          </p:nvPr>
        </p:nvSpPr>
        <p:spPr>
          <a:xfrm>
            <a:off x="838200" y="6356350"/>
            <a:ext cx="947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0" name="Picture 9" descr="A blue and orange logo&#10;&#10;Description automatically generated">
            <a:extLst>
              <a:ext uri="{FF2B5EF4-FFF2-40B4-BE49-F238E27FC236}">
                <a16:creationId xmlns:a16="http://schemas.microsoft.com/office/drawing/2014/main" id="{7D71BE5F-04B7-5EDE-937E-C7667DB4E88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68966" y="6279762"/>
            <a:ext cx="927238" cy="441713"/>
          </a:xfrm>
          <a:prstGeom prst="rect">
            <a:avLst/>
          </a:prstGeom>
        </p:spPr>
      </p:pic>
      <p:cxnSp>
        <p:nvCxnSpPr>
          <p:cNvPr id="12" name="Straight Connector 11">
            <a:extLst>
              <a:ext uri="{FF2B5EF4-FFF2-40B4-BE49-F238E27FC236}">
                <a16:creationId xmlns:a16="http://schemas.microsoft.com/office/drawing/2014/main" id="{FFA5A91D-8950-B003-4CF4-4B5ED3B6030C}"/>
              </a:ext>
            </a:extLst>
          </p:cNvPr>
          <p:cNvCxnSpPr>
            <a:cxnSpLocks/>
          </p:cNvCxnSpPr>
          <p:nvPr userDrawn="1"/>
        </p:nvCxnSpPr>
        <p:spPr>
          <a:xfrm>
            <a:off x="368300" y="0"/>
            <a:ext cx="0" cy="1690688"/>
          </a:xfrm>
          <a:prstGeom prst="line">
            <a:avLst/>
          </a:prstGeom>
          <a:ln w="76200">
            <a:gradFill>
              <a:gsLst>
                <a:gs pos="9000">
                  <a:schemeClr val="accent2"/>
                </a:gs>
                <a:gs pos="76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4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61" r:id="rId9"/>
    <p:sldLayoutId id="2147483656" r:id="rId10"/>
    <p:sldLayoutId id="2147483662"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11" Type="http://schemas.openxmlformats.org/officeDocument/2006/relationships/image" Target="../media/image1.png"/><Relationship Id="rId5" Type="http://schemas.openxmlformats.org/officeDocument/2006/relationships/diagramLayout" Target="../diagrams/layout1.xml"/><Relationship Id="rId10" Type="http://schemas.openxmlformats.org/officeDocument/2006/relationships/image" Target="../media/image12.svg"/><Relationship Id="rId4" Type="http://schemas.openxmlformats.org/officeDocument/2006/relationships/diagramData" Target="../diagrams/data1.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20.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yn1OSWfp1IA?feature=oembed" TargetMode="External"/><Relationship Id="rId1" Type="http://schemas.openxmlformats.org/officeDocument/2006/relationships/tags" Target="../tags/tag24.xml"/><Relationship Id="rId5" Type="http://schemas.openxmlformats.org/officeDocument/2006/relationships/hyperlink" Target="https://www.youtube.com/watch?v=yn1OSWfp1IA"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asd@ashp.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tags" Target="../tags/tag25.xml"/><Relationship Id="rId5" Type="http://schemas.openxmlformats.org/officeDocument/2006/relationships/image" Target="../media/image35.png"/><Relationship Id="rId4" Type="http://schemas.openxmlformats.org/officeDocument/2006/relationships/hyperlink" Target="https://www.ashp.org/professional-development/technician-program-accreditation/accreditation-standards/accreditation-standards-for-pharmacy-technician-education-and-training-program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shp.org/-/media/assets/professional-development/technician-program-accreditation/docs/aso-model-curriculum-for-pharmacy-technician-education-and-training-programs.ashx" TargetMode="External"/><Relationship Id="rId2" Type="http://schemas.openxmlformats.org/officeDocument/2006/relationships/slideLayout" Target="../slideLayouts/slideLayout11.xml"/><Relationship Id="rId1" Type="http://schemas.openxmlformats.org/officeDocument/2006/relationships/tags" Target="../tags/tag26.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hyperlink" Target="https://doi/10.1093/ajhp/zxae603/763517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4.xml"/><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16/j.rcsop.2021.100036" TargetMode="External"/><Relationship Id="rId2" Type="http://schemas.openxmlformats.org/officeDocument/2006/relationships/hyperlink" Target="https://doi/10.1093/ajhp/zxae603/7635178" TargetMode="External"/><Relationship Id="rId1" Type="http://schemas.openxmlformats.org/officeDocument/2006/relationships/slideLayout" Target="../slideLayouts/slideLayout2.xml"/><Relationship Id="rId5" Type="http://schemas.openxmlformats.org/officeDocument/2006/relationships/hyperlink" Target="https://doi.org/10.1093/ajhp/51.5.666" TargetMode="External"/><Relationship Id="rId4" Type="http://schemas.openxmlformats.org/officeDocument/2006/relationships/hyperlink" Target="https://doi.org/10.2146/ajhp11005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B4D5-7375-08F9-DE6F-EE54A3796847}"/>
              </a:ext>
            </a:extLst>
          </p:cNvPr>
          <p:cNvSpPr>
            <a:spLocks noGrp="1"/>
          </p:cNvSpPr>
          <p:nvPr>
            <p:ph type="ctrTitle"/>
          </p:nvPr>
        </p:nvSpPr>
        <p:spPr>
          <a:xfrm>
            <a:off x="5122863" y="1122362"/>
            <a:ext cx="6462712" cy="3259137"/>
          </a:xfrm>
        </p:spPr>
        <p:txBody>
          <a:bodyPr>
            <a:noAutofit/>
          </a:bodyPr>
          <a:lstStyle/>
          <a:p>
            <a:r>
              <a:rPr lang="en-US" sz="4000" dirty="0"/>
              <a:t>Pharmacy Technician Education and Training Program Toolkit for Hospital and Health System Leaders</a:t>
            </a:r>
          </a:p>
        </p:txBody>
      </p:sp>
      <p:sp>
        <p:nvSpPr>
          <p:cNvPr id="6" name="Subtitle 5">
            <a:extLst>
              <a:ext uri="{FF2B5EF4-FFF2-40B4-BE49-F238E27FC236}">
                <a16:creationId xmlns:a16="http://schemas.microsoft.com/office/drawing/2014/main" id="{C50A230C-8F88-3630-B358-D47F0B1892F9}"/>
              </a:ext>
            </a:extLst>
          </p:cNvPr>
          <p:cNvSpPr>
            <a:spLocks noGrp="1"/>
          </p:cNvSpPr>
          <p:nvPr>
            <p:ph type="subTitle" idx="1"/>
          </p:nvPr>
        </p:nvSpPr>
        <p:spPr>
          <a:xfrm>
            <a:off x="5122414" y="4686300"/>
            <a:ext cx="6462943" cy="915510"/>
          </a:xfrm>
        </p:spPr>
        <p:txBody>
          <a:bodyPr/>
          <a:lstStyle/>
          <a:p>
            <a:r>
              <a:rPr lang="en-US" sz="2000" dirty="0"/>
              <a:t>Prepared by the ASHP/ACPE Pharmacy Technician Accreditation Commission (PTAC)</a:t>
            </a:r>
          </a:p>
          <a:p>
            <a:endParaRPr lang="en-US" dirty="0"/>
          </a:p>
        </p:txBody>
      </p:sp>
    </p:spTree>
    <p:custDataLst>
      <p:tags r:id="rId1"/>
    </p:custDataLst>
    <p:extLst>
      <p:ext uri="{BB962C8B-B14F-4D97-AF65-F5344CB8AC3E}">
        <p14:creationId xmlns:p14="http://schemas.microsoft.com/office/powerpoint/2010/main" val="222983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FEA6-B28D-7148-CC0B-51EF09212E48}"/>
              </a:ext>
            </a:extLst>
          </p:cNvPr>
          <p:cNvSpPr>
            <a:spLocks noGrp="1"/>
          </p:cNvSpPr>
          <p:nvPr>
            <p:ph type="title"/>
          </p:nvPr>
        </p:nvSpPr>
        <p:spPr>
          <a:xfrm>
            <a:off x="838200" y="365125"/>
            <a:ext cx="10515600" cy="1325563"/>
          </a:xfrm>
        </p:spPr>
        <p:txBody>
          <a:bodyPr/>
          <a:lstStyle/>
          <a:p>
            <a:r>
              <a:rPr lang="en-US" dirty="0"/>
              <a:t>PESTEL Analysis – External Analysis</a:t>
            </a:r>
          </a:p>
        </p:txBody>
      </p:sp>
      <p:pic>
        <p:nvPicPr>
          <p:cNvPr id="4" name="Picture 2" descr="Image result for pestle analysis&quot;">
            <a:extLst>
              <a:ext uri="{FF2B5EF4-FFF2-40B4-BE49-F238E27FC236}">
                <a16:creationId xmlns:a16="http://schemas.microsoft.com/office/drawing/2014/main" id="{E128F208-D777-65F1-59A8-C72D77985FA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99296" y="1825625"/>
            <a:ext cx="3459408" cy="4351338"/>
          </a:xfr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34EDD4F-8848-9CB3-B937-66A36E1E070C}"/>
              </a:ext>
            </a:extLst>
          </p:cNvPr>
          <p:cNvSpPr>
            <a:spLocks noGrp="1"/>
          </p:cNvSpPr>
          <p:nvPr>
            <p:ph sz="half" idx="2"/>
          </p:nvPr>
        </p:nvSpPr>
        <p:spPr>
          <a:xfrm>
            <a:off x="6172200" y="1825625"/>
            <a:ext cx="5181600" cy="4351338"/>
          </a:xfrm>
        </p:spPr>
        <p:txBody>
          <a:bodyPr>
            <a:normAutofit fontScale="92500"/>
          </a:bodyPr>
          <a:lstStyle/>
          <a:p>
            <a:pPr marL="0" indent="0">
              <a:buNone/>
            </a:pPr>
            <a:r>
              <a:rPr lang="en-US" dirty="0">
                <a:solidFill>
                  <a:schemeClr val="tx1"/>
                </a:solidFill>
                <a:latin typeface="Franklin Gothic Demi" panose="020B0703020102020204" pitchFamily="34" charset="0"/>
              </a:rPr>
              <a:t>An attempt to understand context  in which the organization exists by evaluating EXTERNAL forces that affect its present and future</a:t>
            </a:r>
          </a:p>
          <a:p>
            <a:r>
              <a:rPr lang="en-US" sz="2600" dirty="0"/>
              <a:t>Political</a:t>
            </a:r>
          </a:p>
          <a:p>
            <a:r>
              <a:rPr lang="en-US" sz="2600" dirty="0"/>
              <a:t>Economic</a:t>
            </a:r>
          </a:p>
          <a:p>
            <a:r>
              <a:rPr lang="en-US" sz="2600" dirty="0"/>
              <a:t>Social</a:t>
            </a:r>
          </a:p>
          <a:p>
            <a:r>
              <a:rPr lang="en-US" sz="2600" dirty="0"/>
              <a:t>Technological</a:t>
            </a:r>
          </a:p>
          <a:p>
            <a:r>
              <a:rPr lang="en-US" sz="2600" dirty="0"/>
              <a:t>Environmental</a:t>
            </a:r>
          </a:p>
          <a:p>
            <a:r>
              <a:rPr lang="en-US" sz="2600" dirty="0"/>
              <a:t>Legal</a:t>
            </a:r>
          </a:p>
        </p:txBody>
      </p:sp>
    </p:spTree>
    <p:custDataLst>
      <p:tags r:id="rId1"/>
    </p:custDataLst>
    <p:extLst>
      <p:ext uri="{BB962C8B-B14F-4D97-AF65-F5344CB8AC3E}">
        <p14:creationId xmlns:p14="http://schemas.microsoft.com/office/powerpoint/2010/main" val="138776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4F2C-552D-7DF6-5622-B445E683ACA9}"/>
              </a:ext>
            </a:extLst>
          </p:cNvPr>
          <p:cNvSpPr>
            <a:spLocks noGrp="1"/>
          </p:cNvSpPr>
          <p:nvPr>
            <p:ph type="title"/>
          </p:nvPr>
        </p:nvSpPr>
        <p:spPr>
          <a:xfrm>
            <a:off x="838200" y="365125"/>
            <a:ext cx="10515600" cy="1325563"/>
          </a:xfrm>
        </p:spPr>
        <p:txBody>
          <a:bodyPr/>
          <a:lstStyle/>
          <a:p>
            <a:pPr algn="ctr"/>
            <a:r>
              <a:rPr lang="en-US" dirty="0">
                <a:solidFill>
                  <a:schemeClr val="accent2"/>
                </a:solidFill>
              </a:rPr>
              <a:t>PESTEL Analysis - Template</a:t>
            </a:r>
          </a:p>
        </p:txBody>
      </p:sp>
      <p:sp>
        <p:nvSpPr>
          <p:cNvPr id="8" name="TextBox 7">
            <a:extLst>
              <a:ext uri="{FF2B5EF4-FFF2-40B4-BE49-F238E27FC236}">
                <a16:creationId xmlns:a16="http://schemas.microsoft.com/office/drawing/2014/main" id="{D38A335C-7C57-BF05-58D9-0E3B1A1EF82A}"/>
              </a:ext>
            </a:extLst>
          </p:cNvPr>
          <p:cNvSpPr txBox="1"/>
          <p:nvPr/>
        </p:nvSpPr>
        <p:spPr>
          <a:xfrm>
            <a:off x="4506688" y="3060441"/>
            <a:ext cx="1287624"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aphicFrame>
        <p:nvGraphicFramePr>
          <p:cNvPr id="11" name="Content Placeholder 10">
            <a:extLst>
              <a:ext uri="{FF2B5EF4-FFF2-40B4-BE49-F238E27FC236}">
                <a16:creationId xmlns:a16="http://schemas.microsoft.com/office/drawing/2014/main" id="{8DDE4FA3-EF47-6E59-BBF8-0D08D1C7BC35}"/>
              </a:ext>
            </a:extLst>
          </p:cNvPr>
          <p:cNvGraphicFramePr>
            <a:graphicFrameLocks noGrp="1"/>
          </p:cNvGraphicFramePr>
          <p:nvPr>
            <p:ph idx="1"/>
            <p:extLst>
              <p:ext uri="{D42A27DB-BD31-4B8C-83A1-F6EECF244321}">
                <p14:modId xmlns:p14="http://schemas.microsoft.com/office/powerpoint/2010/main" val="915500265"/>
              </p:ext>
            </p:extLst>
          </p:nvPr>
        </p:nvGraphicFramePr>
        <p:xfrm>
          <a:off x="838200" y="1825625"/>
          <a:ext cx="10515600" cy="417824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667762928"/>
                    </a:ext>
                  </a:extLst>
                </a:gridCol>
                <a:gridCol w="1752600">
                  <a:extLst>
                    <a:ext uri="{9D8B030D-6E8A-4147-A177-3AD203B41FA5}">
                      <a16:colId xmlns:a16="http://schemas.microsoft.com/office/drawing/2014/main" val="2968142092"/>
                    </a:ext>
                  </a:extLst>
                </a:gridCol>
                <a:gridCol w="1752600">
                  <a:extLst>
                    <a:ext uri="{9D8B030D-6E8A-4147-A177-3AD203B41FA5}">
                      <a16:colId xmlns:a16="http://schemas.microsoft.com/office/drawing/2014/main" val="1119292447"/>
                    </a:ext>
                  </a:extLst>
                </a:gridCol>
                <a:gridCol w="1752600">
                  <a:extLst>
                    <a:ext uri="{9D8B030D-6E8A-4147-A177-3AD203B41FA5}">
                      <a16:colId xmlns:a16="http://schemas.microsoft.com/office/drawing/2014/main" val="743202194"/>
                    </a:ext>
                  </a:extLst>
                </a:gridCol>
                <a:gridCol w="1752600">
                  <a:extLst>
                    <a:ext uri="{9D8B030D-6E8A-4147-A177-3AD203B41FA5}">
                      <a16:colId xmlns:a16="http://schemas.microsoft.com/office/drawing/2014/main" val="3347203620"/>
                    </a:ext>
                  </a:extLst>
                </a:gridCol>
                <a:gridCol w="1752600">
                  <a:extLst>
                    <a:ext uri="{9D8B030D-6E8A-4147-A177-3AD203B41FA5}">
                      <a16:colId xmlns:a16="http://schemas.microsoft.com/office/drawing/2014/main" val="2334482431"/>
                    </a:ext>
                  </a:extLst>
                </a:gridCol>
              </a:tblGrid>
              <a:tr h="1365047">
                <a:tc>
                  <a:txBody>
                    <a:bodyPr/>
                    <a:lstStyle/>
                    <a:p>
                      <a:pPr algn="ctr"/>
                      <a:r>
                        <a:rPr lang="en-US" sz="5400" b="0" dirty="0">
                          <a:latin typeface="+mj-lt"/>
                        </a:rPr>
                        <a:t>P</a:t>
                      </a:r>
                    </a:p>
                  </a:txBody>
                  <a:tcPr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5400" b="0" dirty="0">
                          <a:latin typeface="+mj-lt"/>
                        </a:rPr>
                        <a:t>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5400" b="0" dirty="0">
                          <a:latin typeface="+mj-lt"/>
                        </a:rPr>
                        <a:t>S</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5400" b="0" dirty="0">
                          <a:latin typeface="+mj-lt"/>
                        </a:rPr>
                        <a:t>T</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5400" b="0" dirty="0">
                          <a:latin typeface="+mj-lt"/>
                        </a:rPr>
                        <a:t>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5400" b="0" dirty="0">
                          <a:latin typeface="+mj-lt"/>
                        </a:rPr>
                        <a:t>L</a:t>
                      </a:r>
                    </a:p>
                  </a:txBody>
                  <a:tcPr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59567215"/>
                  </a:ext>
                </a:extLst>
              </a:tr>
              <a:tr h="2813199">
                <a:tc>
                  <a:txBody>
                    <a:bodyPr/>
                    <a:lstStyle/>
                    <a:p>
                      <a:endParaRPr lang="en-US"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05845028"/>
                  </a:ext>
                </a:extLst>
              </a:tr>
            </a:tbl>
          </a:graphicData>
        </a:graphic>
      </p:graphicFrame>
      <p:pic>
        <p:nvPicPr>
          <p:cNvPr id="3" name="Picture 2" descr="A blue and orange logo&#10;&#10;Description automatically generated">
            <a:extLst>
              <a:ext uri="{FF2B5EF4-FFF2-40B4-BE49-F238E27FC236}">
                <a16:creationId xmlns:a16="http://schemas.microsoft.com/office/drawing/2014/main" id="{ED2551DC-570A-762B-C107-C5685B95E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966" y="6289189"/>
            <a:ext cx="927238" cy="441713"/>
          </a:xfrm>
          <a:prstGeom prst="rect">
            <a:avLst/>
          </a:prstGeom>
        </p:spPr>
      </p:pic>
    </p:spTree>
    <p:custDataLst>
      <p:tags r:id="rId1"/>
    </p:custDataLst>
    <p:extLst>
      <p:ext uri="{BB962C8B-B14F-4D97-AF65-F5344CB8AC3E}">
        <p14:creationId xmlns:p14="http://schemas.microsoft.com/office/powerpoint/2010/main" val="113381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8843-4DC7-ED96-BDDD-7EC2A2E56589}"/>
              </a:ext>
            </a:extLst>
          </p:cNvPr>
          <p:cNvSpPr>
            <a:spLocks noGrp="1"/>
          </p:cNvSpPr>
          <p:nvPr>
            <p:ph type="title"/>
          </p:nvPr>
        </p:nvSpPr>
        <p:spPr>
          <a:xfrm>
            <a:off x="838200" y="365125"/>
            <a:ext cx="10515600" cy="1325563"/>
          </a:xfrm>
        </p:spPr>
        <p:txBody>
          <a:bodyPr>
            <a:normAutofit/>
          </a:bodyPr>
          <a:lstStyle/>
          <a:p>
            <a:r>
              <a:rPr lang="en-US" dirty="0"/>
              <a:t>Other Planning Tools</a:t>
            </a:r>
          </a:p>
        </p:txBody>
      </p:sp>
      <p:sp>
        <p:nvSpPr>
          <p:cNvPr id="3" name="Content Placeholder 2">
            <a:extLst>
              <a:ext uri="{FF2B5EF4-FFF2-40B4-BE49-F238E27FC236}">
                <a16:creationId xmlns:a16="http://schemas.microsoft.com/office/drawing/2014/main" id="{A5D56AB7-CB41-BD60-1DC9-072B90FA2F62}"/>
              </a:ext>
            </a:extLst>
          </p:cNvPr>
          <p:cNvSpPr>
            <a:spLocks noGrp="1"/>
          </p:cNvSpPr>
          <p:nvPr>
            <p:ph idx="1"/>
          </p:nvPr>
        </p:nvSpPr>
        <p:spPr>
          <a:xfrm>
            <a:off x="838200" y="1825625"/>
            <a:ext cx="10515600" cy="4351338"/>
          </a:xfrm>
        </p:spPr>
        <p:txBody>
          <a:bodyPr>
            <a:normAutofit/>
          </a:bodyPr>
          <a:lstStyle/>
          <a:p>
            <a:r>
              <a:rPr lang="en-US" dirty="0"/>
              <a:t>Create a timeline</a:t>
            </a:r>
          </a:p>
          <a:p>
            <a:pPr lvl="1"/>
            <a:r>
              <a:rPr lang="en-US" dirty="0"/>
              <a:t>Create a reasonable timeline for implementation</a:t>
            </a:r>
          </a:p>
          <a:p>
            <a:pPr lvl="1"/>
            <a:r>
              <a:rPr lang="en-US" dirty="0"/>
              <a:t>Include notification to ASHP of intent to accredit </a:t>
            </a:r>
          </a:p>
          <a:p>
            <a:r>
              <a:rPr lang="en-US" dirty="0"/>
              <a:t>Identify action items </a:t>
            </a:r>
          </a:p>
          <a:p>
            <a:pPr lvl="1"/>
            <a:r>
              <a:rPr lang="en-US" dirty="0"/>
              <a:t>Prioritize based on importance and urgency</a:t>
            </a:r>
          </a:p>
          <a:p>
            <a:r>
              <a:rPr lang="en-US" dirty="0"/>
              <a:t>Create to-do-lists</a:t>
            </a:r>
          </a:p>
          <a:p>
            <a:pPr lvl="1"/>
            <a:r>
              <a:rPr lang="en-US" dirty="0"/>
              <a:t>Organize by priority or due date</a:t>
            </a:r>
          </a:p>
          <a:p>
            <a:pPr lvl="1"/>
            <a:endParaRPr lang="en-US" dirty="0"/>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87945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18B25B-17D3-CACC-E41F-892B36D1A3D2}"/>
              </a:ext>
            </a:extLst>
          </p:cNvPr>
          <p:cNvSpPr/>
          <p:nvPr/>
        </p:nvSpPr>
        <p:spPr>
          <a:xfrm>
            <a:off x="-1" y="0"/>
            <a:ext cx="4508501"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1551-59BD-8D34-FDC0-DAF69017977F}"/>
              </a:ext>
            </a:extLst>
          </p:cNvPr>
          <p:cNvSpPr>
            <a:spLocks noGrp="1"/>
          </p:cNvSpPr>
          <p:nvPr>
            <p:ph type="title"/>
          </p:nvPr>
        </p:nvSpPr>
        <p:spPr>
          <a:xfrm>
            <a:off x="292101" y="0"/>
            <a:ext cx="2984500" cy="6858000"/>
          </a:xfrm>
        </p:spPr>
        <p:txBody>
          <a:bodyPr vert="horz" lIns="91440" tIns="45720" rIns="91440" bIns="45720" rtlCol="0" anchor="ctr">
            <a:noAutofit/>
          </a:bodyPr>
          <a:lstStyle/>
          <a:p>
            <a:pPr algn="ctr"/>
            <a:r>
              <a:rPr lang="en-US" dirty="0">
                <a:gradFill>
                  <a:gsLst>
                    <a:gs pos="9000">
                      <a:schemeClr val="accent2"/>
                    </a:gs>
                    <a:gs pos="76000">
                      <a:schemeClr val="accent6"/>
                    </a:gs>
                  </a:gsLst>
                  <a:lin ang="0" scaled="0"/>
                </a:gradFill>
              </a:rPr>
              <a:t>Human and Capital Resources</a:t>
            </a:r>
          </a:p>
        </p:txBody>
      </p:sp>
      <p:sp>
        <p:nvSpPr>
          <p:cNvPr id="4" name="Content Placeholder 3">
            <a:extLst>
              <a:ext uri="{FF2B5EF4-FFF2-40B4-BE49-F238E27FC236}">
                <a16:creationId xmlns:a16="http://schemas.microsoft.com/office/drawing/2014/main" id="{3804C02A-3514-FCA2-80C6-3843E92C20CD}"/>
              </a:ext>
            </a:extLst>
          </p:cNvPr>
          <p:cNvSpPr>
            <a:spLocks noGrp="1"/>
          </p:cNvSpPr>
          <p:nvPr>
            <p:ph sz="half" idx="1"/>
          </p:nvPr>
        </p:nvSpPr>
        <p:spPr>
          <a:xfrm>
            <a:off x="5457879" y="531236"/>
            <a:ext cx="5984819" cy="3164072"/>
          </a:xfrm>
        </p:spPr>
        <p:txBody>
          <a:bodyPr>
            <a:normAutofit fontScale="62500" lnSpcReduction="20000"/>
          </a:bodyPr>
          <a:lstStyle/>
          <a:p>
            <a:pPr marL="0" indent="0">
              <a:buNone/>
            </a:pPr>
            <a:r>
              <a:rPr lang="en-US" sz="3800" dirty="0">
                <a:solidFill>
                  <a:schemeClr val="tx1"/>
                </a:solidFill>
                <a:latin typeface="+mj-lt"/>
              </a:rPr>
              <a:t>HUMAN RESOURCES</a:t>
            </a:r>
          </a:p>
          <a:p>
            <a:pPr marL="0" indent="0">
              <a:lnSpc>
                <a:spcPct val="120000"/>
              </a:lnSpc>
              <a:spcBef>
                <a:spcPts val="0"/>
              </a:spcBef>
              <a:spcAft>
                <a:spcPts val="600"/>
              </a:spcAft>
              <a:buNone/>
            </a:pPr>
            <a:r>
              <a:rPr lang="en-US" sz="2900" dirty="0"/>
              <a:t>Create metrics for students to faculty ratios to promote an ideal learning experience (drive quality over quantity)</a:t>
            </a:r>
          </a:p>
          <a:p>
            <a:pPr>
              <a:lnSpc>
                <a:spcPct val="120000"/>
              </a:lnSpc>
              <a:spcBef>
                <a:spcPts val="0"/>
              </a:spcBef>
              <a:spcAft>
                <a:spcPts val="600"/>
              </a:spcAft>
            </a:pPr>
            <a:r>
              <a:rPr lang="en-US" sz="2900" dirty="0"/>
              <a:t>According to “The National Center for Education Statistics” the national average for top ranked post-graduate schools in the US is 14 to 1.</a:t>
            </a:r>
          </a:p>
          <a:p>
            <a:pPr>
              <a:lnSpc>
                <a:spcPct val="120000"/>
              </a:lnSpc>
              <a:spcBef>
                <a:spcPts val="0"/>
              </a:spcBef>
              <a:spcAft>
                <a:spcPts val="600"/>
              </a:spcAft>
            </a:pPr>
            <a:r>
              <a:rPr lang="en-US" sz="2900" dirty="0"/>
              <a:t>Smaller classes provide for more individual attention</a:t>
            </a:r>
          </a:p>
          <a:p>
            <a:pPr>
              <a:lnSpc>
                <a:spcPct val="120000"/>
              </a:lnSpc>
              <a:spcBef>
                <a:spcPts val="0"/>
              </a:spcBef>
              <a:spcAft>
                <a:spcPts val="600"/>
              </a:spcAft>
            </a:pPr>
            <a:r>
              <a:rPr lang="en-US" sz="2900" dirty="0"/>
              <a:t>Smaller classes allow for better simulation experience</a:t>
            </a:r>
          </a:p>
          <a:p>
            <a:pPr>
              <a:lnSpc>
                <a:spcPct val="120000"/>
              </a:lnSpc>
              <a:spcBef>
                <a:spcPts val="0"/>
              </a:spcBef>
              <a:spcAft>
                <a:spcPts val="600"/>
              </a:spcAft>
            </a:pPr>
            <a:r>
              <a:rPr lang="en-US" sz="2900" dirty="0"/>
              <a:t>Smaller classes allow for more time to properly assess and evaluate student progress</a:t>
            </a:r>
          </a:p>
        </p:txBody>
      </p:sp>
      <p:sp>
        <p:nvSpPr>
          <p:cNvPr id="10" name="Oval 9">
            <a:extLst>
              <a:ext uri="{FF2B5EF4-FFF2-40B4-BE49-F238E27FC236}">
                <a16:creationId xmlns:a16="http://schemas.microsoft.com/office/drawing/2014/main" id="{B3C72243-7A3F-BCCF-97B7-AF9764D2C284}"/>
              </a:ext>
            </a:extLst>
          </p:cNvPr>
          <p:cNvSpPr/>
          <p:nvPr/>
        </p:nvSpPr>
        <p:spPr>
          <a:xfrm>
            <a:off x="3821011" y="531236"/>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r chart with solid fill">
            <a:extLst>
              <a:ext uri="{FF2B5EF4-FFF2-40B4-BE49-F238E27FC236}">
                <a16:creationId xmlns:a16="http://schemas.microsoft.com/office/drawing/2014/main" id="{8DC89375-452A-F86C-E61C-5345F502FC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1300" y="761524"/>
            <a:ext cx="914400" cy="914400"/>
          </a:xfrm>
          <a:prstGeom prst="rect">
            <a:avLst/>
          </a:prstGeom>
        </p:spPr>
      </p:pic>
      <p:sp>
        <p:nvSpPr>
          <p:cNvPr id="13" name="Oval 12">
            <a:extLst>
              <a:ext uri="{FF2B5EF4-FFF2-40B4-BE49-F238E27FC236}">
                <a16:creationId xmlns:a16="http://schemas.microsoft.com/office/drawing/2014/main" id="{51E2CB03-3B87-1070-345F-F7AF440325B7}"/>
              </a:ext>
            </a:extLst>
          </p:cNvPr>
          <p:cNvSpPr/>
          <p:nvPr/>
        </p:nvSpPr>
        <p:spPr>
          <a:xfrm>
            <a:off x="3821011" y="4140199"/>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3">
            <a:extLst>
              <a:ext uri="{FF2B5EF4-FFF2-40B4-BE49-F238E27FC236}">
                <a16:creationId xmlns:a16="http://schemas.microsoft.com/office/drawing/2014/main" id="{D5C0C48C-F90E-5FB7-B31C-8831AB762AB9}"/>
              </a:ext>
            </a:extLst>
          </p:cNvPr>
          <p:cNvSpPr txBox="1">
            <a:spLocks/>
          </p:cNvSpPr>
          <p:nvPr/>
        </p:nvSpPr>
        <p:spPr>
          <a:xfrm>
            <a:off x="5457880" y="4140199"/>
            <a:ext cx="5984820" cy="203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200" dirty="0">
                <a:solidFill>
                  <a:schemeClr val="tx1"/>
                </a:solidFill>
                <a:latin typeface="+mj-lt"/>
              </a:rPr>
              <a:t>CAPITAL RESOURCES</a:t>
            </a:r>
          </a:p>
          <a:p>
            <a:pPr marL="0" indent="0">
              <a:buNone/>
            </a:pPr>
            <a:r>
              <a:rPr lang="en-US" sz="1800" dirty="0"/>
              <a:t>Create a check-off list of essential and “nice to have” equipment to facilitate learning</a:t>
            </a:r>
          </a:p>
        </p:txBody>
      </p:sp>
      <p:pic>
        <p:nvPicPr>
          <p:cNvPr id="21" name="Graphic 20" descr="Piggy Bank with solid fill">
            <a:extLst>
              <a:ext uri="{FF2B5EF4-FFF2-40B4-BE49-F238E27FC236}">
                <a16:creationId xmlns:a16="http://schemas.microsoft.com/office/drawing/2014/main" id="{87EC3A1E-D4EE-6F2F-CB89-D0FE2BA6F7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1300" y="4370487"/>
            <a:ext cx="914400" cy="914400"/>
          </a:xfrm>
          <a:prstGeom prst="rect">
            <a:avLst/>
          </a:prstGeom>
        </p:spPr>
      </p:pic>
    </p:spTree>
    <p:custDataLst>
      <p:tags r:id="rId1"/>
    </p:custDataLst>
    <p:extLst>
      <p:ext uri="{BB962C8B-B14F-4D97-AF65-F5344CB8AC3E}">
        <p14:creationId xmlns:p14="http://schemas.microsoft.com/office/powerpoint/2010/main" val="172027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18B25B-17D3-CACC-E41F-892B36D1A3D2}"/>
              </a:ext>
            </a:extLst>
          </p:cNvPr>
          <p:cNvSpPr/>
          <p:nvPr/>
        </p:nvSpPr>
        <p:spPr>
          <a:xfrm>
            <a:off x="0" y="0"/>
            <a:ext cx="12192000" cy="218985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1551-59BD-8D34-FDC0-DAF69017977F}"/>
              </a:ext>
            </a:extLst>
          </p:cNvPr>
          <p:cNvSpPr>
            <a:spLocks noGrp="1"/>
          </p:cNvSpPr>
          <p:nvPr>
            <p:ph type="title"/>
          </p:nvPr>
        </p:nvSpPr>
        <p:spPr>
          <a:xfrm>
            <a:off x="838200" y="-1"/>
            <a:ext cx="10515600" cy="2189857"/>
          </a:xfrm>
        </p:spPr>
        <p:txBody>
          <a:bodyPr vert="horz" lIns="91440" tIns="45720" rIns="91440" bIns="45720" rtlCol="0" anchor="ctr">
            <a:noAutofit/>
          </a:bodyPr>
          <a:lstStyle/>
          <a:p>
            <a:pPr algn="ctr"/>
            <a:r>
              <a:rPr lang="en-US" dirty="0">
                <a:gradFill>
                  <a:gsLst>
                    <a:gs pos="9000">
                      <a:schemeClr val="accent2"/>
                    </a:gs>
                    <a:gs pos="76000">
                      <a:schemeClr val="accent6"/>
                    </a:gs>
                  </a:gsLst>
                  <a:lin ang="0" scaled="0"/>
                </a:gradFill>
              </a:rPr>
              <a:t>Human Resources</a:t>
            </a:r>
          </a:p>
        </p:txBody>
      </p:sp>
      <p:sp>
        <p:nvSpPr>
          <p:cNvPr id="5" name="Content Placeholder 3">
            <a:extLst>
              <a:ext uri="{FF2B5EF4-FFF2-40B4-BE49-F238E27FC236}">
                <a16:creationId xmlns:a16="http://schemas.microsoft.com/office/drawing/2014/main" id="{065C4CE3-D2EA-5569-3D1E-BCCA595C1390}"/>
              </a:ext>
            </a:extLst>
          </p:cNvPr>
          <p:cNvSpPr txBox="1">
            <a:spLocks/>
          </p:cNvSpPr>
          <p:nvPr/>
        </p:nvSpPr>
        <p:spPr>
          <a:xfrm>
            <a:off x="838201" y="1726163"/>
            <a:ext cx="4323635" cy="4450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300" dirty="0"/>
          </a:p>
          <a:p>
            <a:pPr marL="0"/>
            <a:endParaRPr lang="en-US" sz="1300" dirty="0"/>
          </a:p>
        </p:txBody>
      </p:sp>
      <p:sp>
        <p:nvSpPr>
          <p:cNvPr id="8" name="Oval 7">
            <a:extLst>
              <a:ext uri="{FF2B5EF4-FFF2-40B4-BE49-F238E27FC236}">
                <a16:creationId xmlns:a16="http://schemas.microsoft.com/office/drawing/2014/main" id="{294587C2-AF42-5AF2-A43A-61EE3030AC20}"/>
              </a:ext>
            </a:extLst>
          </p:cNvPr>
          <p:cNvSpPr/>
          <p:nvPr/>
        </p:nvSpPr>
        <p:spPr>
          <a:xfrm>
            <a:off x="1257299" y="1735071"/>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ser with solid fill">
            <a:extLst>
              <a:ext uri="{FF2B5EF4-FFF2-40B4-BE49-F238E27FC236}">
                <a16:creationId xmlns:a16="http://schemas.microsoft.com/office/drawing/2014/main" id="{70794434-C4BE-BC79-977E-464A933ED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6998" y="1872356"/>
            <a:ext cx="635000" cy="635000"/>
          </a:xfrm>
          <a:prstGeom prst="rect">
            <a:avLst/>
          </a:prstGeom>
        </p:spPr>
      </p:pic>
      <p:sp>
        <p:nvSpPr>
          <p:cNvPr id="15" name="TextBox 14">
            <a:extLst>
              <a:ext uri="{FF2B5EF4-FFF2-40B4-BE49-F238E27FC236}">
                <a16:creationId xmlns:a16="http://schemas.microsoft.com/office/drawing/2014/main" id="{81C6E369-2270-6318-12D3-C0F725BE9276}"/>
              </a:ext>
            </a:extLst>
          </p:cNvPr>
          <p:cNvSpPr txBox="1"/>
          <p:nvPr/>
        </p:nvSpPr>
        <p:spPr>
          <a:xfrm>
            <a:off x="419098" y="2926024"/>
            <a:ext cx="2590801" cy="1200329"/>
          </a:xfrm>
          <a:prstGeom prst="rect">
            <a:avLst/>
          </a:prstGeom>
          <a:noFill/>
        </p:spPr>
        <p:txBody>
          <a:bodyPr wrap="square" rtlCol="0">
            <a:spAutoFit/>
          </a:bodyPr>
          <a:lstStyle/>
          <a:p>
            <a:pPr algn="ctr"/>
            <a:r>
              <a:rPr lang="en-US" dirty="0">
                <a:latin typeface="Franklin Gothic Demi" panose="020B0703020102020204" pitchFamily="34" charset="0"/>
              </a:rPr>
              <a:t>Program Director/Coordinator </a:t>
            </a:r>
            <a:br>
              <a:rPr lang="en-US" dirty="0">
                <a:latin typeface="Franklin Gothic Demi" panose="020B0703020102020204" pitchFamily="34" charset="0"/>
              </a:rPr>
            </a:br>
            <a:r>
              <a:rPr lang="en-US" i="1" dirty="0"/>
              <a:t>(Pharmacist or Technician)</a:t>
            </a:r>
          </a:p>
        </p:txBody>
      </p:sp>
      <p:sp>
        <p:nvSpPr>
          <p:cNvPr id="20" name="Oval 19">
            <a:extLst>
              <a:ext uri="{FF2B5EF4-FFF2-40B4-BE49-F238E27FC236}">
                <a16:creationId xmlns:a16="http://schemas.microsoft.com/office/drawing/2014/main" id="{7881B04F-D61F-812F-88D4-BC5505D39BF1}"/>
              </a:ext>
            </a:extLst>
          </p:cNvPr>
          <p:cNvSpPr/>
          <p:nvPr/>
        </p:nvSpPr>
        <p:spPr>
          <a:xfrm>
            <a:off x="4096463" y="1726163"/>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4658387-A5ED-BEB0-C132-54526FAF83A8}"/>
              </a:ext>
            </a:extLst>
          </p:cNvPr>
          <p:cNvSpPr/>
          <p:nvPr/>
        </p:nvSpPr>
        <p:spPr>
          <a:xfrm>
            <a:off x="6935627" y="1735071"/>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C1A3E0-EE26-9BAD-2CA4-1256A42604E0}"/>
              </a:ext>
            </a:extLst>
          </p:cNvPr>
          <p:cNvSpPr/>
          <p:nvPr/>
        </p:nvSpPr>
        <p:spPr>
          <a:xfrm>
            <a:off x="9771937" y="1735071"/>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7A01A40-FCEE-CABB-9329-1399B77672B9}"/>
              </a:ext>
            </a:extLst>
          </p:cNvPr>
          <p:cNvSpPr txBox="1"/>
          <p:nvPr/>
        </p:nvSpPr>
        <p:spPr>
          <a:xfrm>
            <a:off x="3258263" y="2926024"/>
            <a:ext cx="2590801" cy="923330"/>
          </a:xfrm>
          <a:prstGeom prst="rect">
            <a:avLst/>
          </a:prstGeom>
          <a:noFill/>
        </p:spPr>
        <p:txBody>
          <a:bodyPr wrap="square" rtlCol="0">
            <a:spAutoFit/>
          </a:bodyPr>
          <a:lstStyle/>
          <a:p>
            <a:pPr algn="ctr"/>
            <a:r>
              <a:rPr lang="en-US" dirty="0">
                <a:latin typeface="Franklin Gothic Demi" panose="020B0703020102020204" pitchFamily="34" charset="0"/>
              </a:rPr>
              <a:t>Program Instructor(s) </a:t>
            </a:r>
            <a:br>
              <a:rPr lang="en-US" dirty="0">
                <a:latin typeface="Franklin Gothic Demi" panose="020B0703020102020204" pitchFamily="34" charset="0"/>
              </a:rPr>
            </a:br>
            <a:r>
              <a:rPr lang="en-US" i="1" dirty="0"/>
              <a:t>(Pharmacist or Technician)</a:t>
            </a:r>
          </a:p>
        </p:txBody>
      </p:sp>
      <p:sp>
        <p:nvSpPr>
          <p:cNvPr id="25" name="TextBox 24">
            <a:extLst>
              <a:ext uri="{FF2B5EF4-FFF2-40B4-BE49-F238E27FC236}">
                <a16:creationId xmlns:a16="http://schemas.microsoft.com/office/drawing/2014/main" id="{49128BA2-F04A-C86E-F0E2-68D701B7BF7B}"/>
              </a:ext>
            </a:extLst>
          </p:cNvPr>
          <p:cNvSpPr txBox="1"/>
          <p:nvPr/>
        </p:nvSpPr>
        <p:spPr>
          <a:xfrm>
            <a:off x="6096000" y="2926024"/>
            <a:ext cx="2590801" cy="800219"/>
          </a:xfrm>
          <a:prstGeom prst="rect">
            <a:avLst/>
          </a:prstGeom>
          <a:noFill/>
        </p:spPr>
        <p:txBody>
          <a:bodyPr wrap="square" rtlCol="0">
            <a:spAutoFit/>
          </a:bodyPr>
          <a:lstStyle/>
          <a:p>
            <a:pPr algn="ctr"/>
            <a:r>
              <a:rPr lang="en-US" dirty="0">
                <a:latin typeface="Franklin Gothic Demi" panose="020B0703020102020204" pitchFamily="34" charset="0"/>
              </a:rPr>
              <a:t>Program Preceptors</a:t>
            </a:r>
          </a:p>
          <a:p>
            <a:pPr marL="285750" indent="-285750">
              <a:buClr>
                <a:schemeClr val="accent4"/>
              </a:buClr>
              <a:buFont typeface="Wingdings" panose="05000000000000000000" pitchFamily="2" charset="2"/>
              <a:buChar char="§"/>
            </a:pPr>
            <a:r>
              <a:rPr lang="en-US" sz="1400" dirty="0"/>
              <a:t>Pharmacists</a:t>
            </a:r>
          </a:p>
          <a:p>
            <a:pPr marL="285750" indent="-285750">
              <a:buClr>
                <a:schemeClr val="accent4"/>
              </a:buClr>
              <a:buFont typeface="Wingdings" panose="05000000000000000000" pitchFamily="2" charset="2"/>
              <a:buChar char="§"/>
            </a:pPr>
            <a:r>
              <a:rPr lang="en-US" sz="1400" dirty="0"/>
              <a:t>Pharmacy Technicians</a:t>
            </a:r>
          </a:p>
        </p:txBody>
      </p:sp>
      <p:sp>
        <p:nvSpPr>
          <p:cNvPr id="26" name="TextBox 25">
            <a:extLst>
              <a:ext uri="{FF2B5EF4-FFF2-40B4-BE49-F238E27FC236}">
                <a16:creationId xmlns:a16="http://schemas.microsoft.com/office/drawing/2014/main" id="{30170ABF-75D1-9C59-5DEB-CB4642BC8B98}"/>
              </a:ext>
            </a:extLst>
          </p:cNvPr>
          <p:cNvSpPr txBox="1"/>
          <p:nvPr/>
        </p:nvSpPr>
        <p:spPr>
          <a:xfrm>
            <a:off x="8933737" y="2926024"/>
            <a:ext cx="2590801" cy="2800767"/>
          </a:xfrm>
          <a:prstGeom prst="rect">
            <a:avLst/>
          </a:prstGeom>
          <a:noFill/>
        </p:spPr>
        <p:txBody>
          <a:bodyPr wrap="square" rtlCol="0">
            <a:spAutoFit/>
          </a:bodyPr>
          <a:lstStyle/>
          <a:p>
            <a:pPr algn="ctr"/>
            <a:r>
              <a:rPr lang="en-US" dirty="0">
                <a:latin typeface="Franklin Gothic Demi" panose="020B0703020102020204" pitchFamily="34" charset="0"/>
              </a:rPr>
              <a:t>Program </a:t>
            </a:r>
            <a:br>
              <a:rPr lang="en-US" dirty="0">
                <a:latin typeface="Franklin Gothic Demi" panose="020B0703020102020204" pitchFamily="34" charset="0"/>
              </a:rPr>
            </a:br>
            <a:r>
              <a:rPr lang="en-US" dirty="0">
                <a:latin typeface="Franklin Gothic Demi" panose="020B0703020102020204" pitchFamily="34" charset="0"/>
              </a:rPr>
              <a:t>Advisory Board </a:t>
            </a:r>
          </a:p>
          <a:p>
            <a:pPr marL="285750" indent="-285750">
              <a:buClr>
                <a:schemeClr val="accent4"/>
              </a:buClr>
              <a:buFont typeface="Wingdings" panose="05000000000000000000" pitchFamily="2" charset="2"/>
              <a:buChar char="§"/>
            </a:pPr>
            <a:r>
              <a:rPr lang="en-US" sz="1400" dirty="0"/>
              <a:t>Pharmacy Staff</a:t>
            </a:r>
          </a:p>
          <a:p>
            <a:pPr marL="285750" indent="-285750">
              <a:buClr>
                <a:schemeClr val="accent4"/>
              </a:buClr>
              <a:buFont typeface="Wingdings" panose="05000000000000000000" pitchFamily="2" charset="2"/>
              <a:buChar char="§"/>
            </a:pPr>
            <a:r>
              <a:rPr lang="en-US" sz="1400" dirty="0"/>
              <a:t>Program Graduates</a:t>
            </a:r>
          </a:p>
          <a:p>
            <a:pPr marL="285750" indent="-285750">
              <a:buClr>
                <a:schemeClr val="accent4"/>
              </a:buClr>
              <a:buFont typeface="Wingdings" panose="05000000000000000000" pitchFamily="2" charset="2"/>
              <a:buChar char="§"/>
            </a:pPr>
            <a:r>
              <a:rPr lang="en-US" sz="1400" dirty="0"/>
              <a:t>Current Program Students</a:t>
            </a:r>
          </a:p>
          <a:p>
            <a:pPr marL="285750" indent="-285750">
              <a:buClr>
                <a:schemeClr val="accent4"/>
              </a:buClr>
              <a:buFont typeface="Wingdings" panose="05000000000000000000" pitchFamily="2" charset="2"/>
              <a:buChar char="§"/>
            </a:pPr>
            <a:r>
              <a:rPr lang="en-US" sz="1400" dirty="0"/>
              <a:t>Academia (School of Pharmacy, local high school/technical or vocational schools)</a:t>
            </a:r>
          </a:p>
          <a:p>
            <a:pPr marL="285750" indent="-285750">
              <a:buClr>
                <a:schemeClr val="accent4"/>
              </a:buClr>
              <a:buFont typeface="Wingdings" panose="05000000000000000000" pitchFamily="2" charset="2"/>
              <a:buChar char="§"/>
            </a:pPr>
            <a:r>
              <a:rPr lang="en-US" sz="1400" dirty="0"/>
              <a:t>Experiential Site Leadership and Professionals</a:t>
            </a:r>
          </a:p>
          <a:p>
            <a:pPr marL="285750" indent="-285750">
              <a:buClr>
                <a:schemeClr val="accent4"/>
              </a:buClr>
              <a:buFont typeface="Wingdings" panose="05000000000000000000" pitchFamily="2" charset="2"/>
              <a:buChar char="§"/>
            </a:pPr>
            <a:r>
              <a:rPr lang="en-US" sz="1400" dirty="0"/>
              <a:t>Board of Pharmacy </a:t>
            </a:r>
          </a:p>
        </p:txBody>
      </p:sp>
      <p:pic>
        <p:nvPicPr>
          <p:cNvPr id="27" name="Graphic 26" descr="Teacher with solid fill">
            <a:extLst>
              <a:ext uri="{FF2B5EF4-FFF2-40B4-BE49-F238E27FC236}">
                <a16:creationId xmlns:a16="http://schemas.microsoft.com/office/drawing/2014/main" id="{4DC4CC3E-A455-500F-1368-0CA84A5E7D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4417" y="1869817"/>
            <a:ext cx="640080" cy="640080"/>
          </a:xfrm>
          <a:prstGeom prst="rect">
            <a:avLst/>
          </a:prstGeom>
        </p:spPr>
      </p:pic>
      <p:pic>
        <p:nvPicPr>
          <p:cNvPr id="28" name="Graphic 27" descr="Medicine with solid fill">
            <a:extLst>
              <a:ext uri="{FF2B5EF4-FFF2-40B4-BE49-F238E27FC236}">
                <a16:creationId xmlns:a16="http://schemas.microsoft.com/office/drawing/2014/main" id="{BA1F0FD9-45DA-1E9F-CB0D-700E52C100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8746" y="1875319"/>
            <a:ext cx="640080" cy="640080"/>
          </a:xfrm>
          <a:prstGeom prst="rect">
            <a:avLst/>
          </a:prstGeom>
        </p:spPr>
      </p:pic>
      <p:pic>
        <p:nvPicPr>
          <p:cNvPr id="30" name="Graphic 29" descr="Schoolhouse with solid fill">
            <a:extLst>
              <a:ext uri="{FF2B5EF4-FFF2-40B4-BE49-F238E27FC236}">
                <a16:creationId xmlns:a16="http://schemas.microsoft.com/office/drawing/2014/main" id="{B2DA1199-322C-CD80-93F6-61F5358C65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9097" y="1844462"/>
            <a:ext cx="640080" cy="640080"/>
          </a:xfrm>
          <a:prstGeom prst="rect">
            <a:avLst/>
          </a:prstGeom>
        </p:spPr>
      </p:pic>
    </p:spTree>
    <p:custDataLst>
      <p:tags r:id="rId1"/>
    </p:custDataLst>
    <p:extLst>
      <p:ext uri="{BB962C8B-B14F-4D97-AF65-F5344CB8AC3E}">
        <p14:creationId xmlns:p14="http://schemas.microsoft.com/office/powerpoint/2010/main" val="378328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CCA9-9374-27EB-815C-ED4214026A0C}"/>
              </a:ext>
            </a:extLst>
          </p:cNvPr>
          <p:cNvSpPr>
            <a:spLocks noGrp="1"/>
          </p:cNvSpPr>
          <p:nvPr>
            <p:ph type="title"/>
          </p:nvPr>
        </p:nvSpPr>
        <p:spPr>
          <a:xfrm>
            <a:off x="1625599" y="284163"/>
            <a:ext cx="9728201" cy="1295399"/>
          </a:xfrm>
        </p:spPr>
        <p:txBody>
          <a:bodyPr anchor="ctr">
            <a:normAutofit/>
          </a:bodyPr>
          <a:lstStyle/>
          <a:p>
            <a:r>
              <a:rPr lang="en-US" sz="4000" dirty="0"/>
              <a:t>Program Director</a:t>
            </a:r>
            <a:br>
              <a:rPr lang="en-US" sz="4000" dirty="0"/>
            </a:br>
            <a:r>
              <a:rPr lang="en-US" sz="3200" dirty="0">
                <a:latin typeface="Franklin Gothic Demi" panose="020B0703020102020204" pitchFamily="34" charset="0"/>
              </a:rPr>
              <a:t>Organizational Title and Justification</a:t>
            </a:r>
            <a:endParaRPr lang="en-US" sz="4000" dirty="0">
              <a:latin typeface="Franklin Gothic Demi" panose="020B0703020102020204" pitchFamily="34" charset="0"/>
            </a:endParaRPr>
          </a:p>
        </p:txBody>
      </p:sp>
      <p:graphicFrame>
        <p:nvGraphicFramePr>
          <p:cNvPr id="7" name="Content Placeholder 2">
            <a:extLst>
              <a:ext uri="{FF2B5EF4-FFF2-40B4-BE49-F238E27FC236}">
                <a16:creationId xmlns:a16="http://schemas.microsoft.com/office/drawing/2014/main" id="{B123CCA3-7F22-A6C9-38F6-0C3CEF51CE4F}"/>
              </a:ext>
            </a:extLst>
          </p:cNvPr>
          <p:cNvGraphicFramePr>
            <a:graphicFrameLocks noGrp="1"/>
          </p:cNvGraphicFramePr>
          <p:nvPr>
            <p:ph idx="1"/>
            <p:extLst>
              <p:ext uri="{D42A27DB-BD31-4B8C-83A1-F6EECF244321}">
                <p14:modId xmlns:p14="http://schemas.microsoft.com/office/powerpoint/2010/main" val="1050732113"/>
              </p:ext>
            </p:extLst>
          </p:nvPr>
        </p:nvGraphicFramePr>
        <p:xfrm>
          <a:off x="1028700" y="2003425"/>
          <a:ext cx="10134600" cy="385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A1574318-A672-13D9-78C2-A1BDC211C2D9}"/>
              </a:ext>
            </a:extLst>
          </p:cNvPr>
          <p:cNvGrpSpPr/>
          <p:nvPr/>
        </p:nvGrpSpPr>
        <p:grpSpPr>
          <a:xfrm>
            <a:off x="571500" y="419894"/>
            <a:ext cx="914400" cy="914400"/>
            <a:chOff x="596899" y="223838"/>
            <a:chExt cx="914400" cy="914398"/>
          </a:xfrm>
        </p:grpSpPr>
        <p:sp>
          <p:nvSpPr>
            <p:cNvPr id="6" name="Oval 5">
              <a:extLst>
                <a:ext uri="{FF2B5EF4-FFF2-40B4-BE49-F238E27FC236}">
                  <a16:creationId xmlns:a16="http://schemas.microsoft.com/office/drawing/2014/main" id="{B80D2AB6-D9D2-95F2-2115-314FA3EA4707}"/>
                </a:ext>
              </a:extLst>
            </p:cNvPr>
            <p:cNvSpPr/>
            <p:nvPr/>
          </p:nvSpPr>
          <p:spPr>
            <a:xfrm>
              <a:off x="596899" y="223838"/>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User with solid fill">
              <a:extLst>
                <a:ext uri="{FF2B5EF4-FFF2-40B4-BE49-F238E27FC236}">
                  <a16:creationId xmlns:a16="http://schemas.microsoft.com/office/drawing/2014/main" id="{D8F01300-537A-ECFB-663D-721944BC38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6598" y="361123"/>
              <a:ext cx="635000" cy="635000"/>
            </a:xfrm>
            <a:prstGeom prst="rect">
              <a:avLst/>
            </a:prstGeom>
          </p:spPr>
        </p:pic>
      </p:grpSp>
      <p:pic>
        <p:nvPicPr>
          <p:cNvPr id="11" name="Picture 10" descr="A blue and orange logo&#10;&#10;Description automatically generated">
            <a:extLst>
              <a:ext uri="{FF2B5EF4-FFF2-40B4-BE49-F238E27FC236}">
                <a16:creationId xmlns:a16="http://schemas.microsoft.com/office/drawing/2014/main" id="{46317E3B-A228-B617-9F88-F5CED4A7D6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8196" y="6279762"/>
            <a:ext cx="1088008" cy="518300"/>
          </a:xfrm>
          <a:prstGeom prst="rect">
            <a:avLst/>
          </a:prstGeom>
        </p:spPr>
      </p:pic>
    </p:spTree>
    <p:custDataLst>
      <p:tags r:id="rId1"/>
    </p:custDataLst>
    <p:extLst>
      <p:ext uri="{BB962C8B-B14F-4D97-AF65-F5344CB8AC3E}">
        <p14:creationId xmlns:p14="http://schemas.microsoft.com/office/powerpoint/2010/main" val="217745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6179698-D6A2-A995-7097-1F48A90E63EC}"/>
              </a:ext>
            </a:extLst>
          </p:cNvPr>
          <p:cNvSpPr txBox="1">
            <a:spLocks/>
          </p:cNvSpPr>
          <p:nvPr/>
        </p:nvSpPr>
        <p:spPr>
          <a:xfrm>
            <a:off x="1625599" y="284163"/>
            <a:ext cx="9728201" cy="1295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Program Director</a:t>
            </a:r>
            <a:br>
              <a:rPr lang="en-US" sz="4000" dirty="0"/>
            </a:br>
            <a:r>
              <a:rPr lang="en-US" sz="3200" dirty="0">
                <a:latin typeface="Franklin Gothic Demi" panose="020B0703020102020204" pitchFamily="34" charset="0"/>
              </a:rPr>
              <a:t>Sample Job Description</a:t>
            </a:r>
            <a:endParaRPr lang="en-US" sz="4000"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02653CBA-80A3-5875-BE79-42B0DF8C9A7C}"/>
              </a:ext>
            </a:extLst>
          </p:cNvPr>
          <p:cNvSpPr>
            <a:spLocks noGrp="1"/>
          </p:cNvSpPr>
          <p:nvPr>
            <p:ph idx="1"/>
          </p:nvPr>
        </p:nvSpPr>
        <p:spPr>
          <a:xfrm>
            <a:off x="838200" y="1825625"/>
            <a:ext cx="10515600" cy="4351338"/>
          </a:xfrm>
        </p:spPr>
        <p:txBody>
          <a:bodyPr>
            <a:normAutofit fontScale="47500" lnSpcReduction="20000"/>
          </a:bodyPr>
          <a:lstStyle/>
          <a:p>
            <a:pPr marL="0" indent="0">
              <a:buNone/>
            </a:pPr>
            <a:r>
              <a:rPr lang="en-US" sz="2900" dirty="0">
                <a:solidFill>
                  <a:schemeClr val="accent2"/>
                </a:solidFill>
                <a:latin typeface="Franklin Gothic Demi" panose="020B0703020102020204" pitchFamily="34" charset="0"/>
              </a:rPr>
              <a:t>Pharmacy Technician Education and Training Program Director Job Description</a:t>
            </a:r>
          </a:p>
          <a:p>
            <a:pPr marL="0" indent="0">
              <a:lnSpc>
                <a:spcPct val="120000"/>
              </a:lnSpc>
              <a:buNone/>
            </a:pPr>
            <a:r>
              <a:rPr lang="en-US" sz="2500" dirty="0"/>
              <a:t>The following criteria may be used for a standalone Pharmacy Technician Training Program Director position or alternatively can be incorporated into another role/position for someone that has more then one role in the pharmacy:</a:t>
            </a:r>
          </a:p>
          <a:p>
            <a:pPr marL="0" indent="0">
              <a:lnSpc>
                <a:spcPct val="120000"/>
              </a:lnSpc>
              <a:buNone/>
            </a:pPr>
            <a:r>
              <a:rPr lang="en-US" sz="2500" dirty="0">
                <a:solidFill>
                  <a:schemeClr val="tx1"/>
                </a:solidFill>
                <a:latin typeface="Franklin Gothic Demi" panose="020B0703020102020204" pitchFamily="34" charset="0"/>
              </a:rPr>
              <a:t>Organizational Relationships:  </a:t>
            </a:r>
          </a:p>
          <a:p>
            <a:pPr marL="461963"/>
            <a:r>
              <a:rPr lang="en-US" sz="2500" dirty="0"/>
              <a:t>Works collaboratively with pharmacy leadership, staff, pharmacy students, and interdisciplinary departments. </a:t>
            </a:r>
          </a:p>
          <a:p>
            <a:pPr marL="461963"/>
            <a:r>
              <a:rPr lang="en-US" sz="2500" dirty="0"/>
              <a:t>Maintains collaborative relationships with both internal and external customers.</a:t>
            </a:r>
          </a:p>
          <a:p>
            <a:pPr marL="0" indent="0">
              <a:lnSpc>
                <a:spcPct val="120000"/>
              </a:lnSpc>
              <a:buNone/>
            </a:pPr>
            <a:r>
              <a:rPr lang="en-US" sz="2500" dirty="0">
                <a:solidFill>
                  <a:schemeClr val="tx1"/>
                </a:solidFill>
                <a:latin typeface="Franklin Gothic Demi" panose="020B0703020102020204" pitchFamily="34" charset="0"/>
              </a:rPr>
              <a:t>Position Overview (Major Functions and Non-Essential Functions):</a:t>
            </a:r>
          </a:p>
          <a:p>
            <a:pPr marL="461963"/>
            <a:r>
              <a:rPr lang="en-US" sz="2500" dirty="0"/>
              <a:t>Plans, implements and coordinates the Pharmacy Technician training program. </a:t>
            </a:r>
          </a:p>
          <a:p>
            <a:pPr marL="461963"/>
            <a:r>
              <a:rPr lang="en-US" sz="2500" dirty="0"/>
              <a:t>Provides a clearly communicated vision for sustainability and growth of the program.  </a:t>
            </a:r>
          </a:p>
          <a:p>
            <a:pPr marL="461963"/>
            <a:r>
              <a:rPr lang="en-US" sz="2500" dirty="0"/>
              <a:t>Coordinates and develops onboarding and training for technician students; and instructor / preceptor development programs and activities. </a:t>
            </a:r>
          </a:p>
          <a:p>
            <a:pPr marL="461963"/>
            <a:r>
              <a:rPr lang="en-US" sz="2500" dirty="0"/>
              <a:t>Supports and participates in activities to improve and scale pharmacy education programs and processes. </a:t>
            </a:r>
          </a:p>
          <a:p>
            <a:pPr marL="461963"/>
            <a:r>
              <a:rPr lang="en-US" sz="2500" dirty="0"/>
              <a:t>Assists in the development and coordination of training and competencies for the institution.  </a:t>
            </a:r>
          </a:p>
          <a:p>
            <a:pPr marL="461963"/>
            <a:r>
              <a:rPr lang="en-US" sz="2500" dirty="0"/>
              <a:t>Completes administrative reports and presentations in a timely and high-quality manner.  </a:t>
            </a:r>
          </a:p>
          <a:p>
            <a:pPr marL="461963"/>
            <a:r>
              <a:rPr lang="en-US" sz="2500" dirty="0"/>
              <a:t>Ensures that the pharmacy technician training program meets all quality, legal, regulatory and accreditation standards. </a:t>
            </a:r>
          </a:p>
          <a:p>
            <a:pPr marL="461963"/>
            <a:r>
              <a:rPr lang="en-US" sz="2500" dirty="0"/>
              <a:t>Leads accreditation and reaccreditation processes, including survey preparation and finding follow-up. </a:t>
            </a:r>
          </a:p>
          <a:p>
            <a:pPr marL="461963"/>
            <a:r>
              <a:rPr lang="en-US" sz="2500" dirty="0"/>
              <a:t>Assists in the development and implementation of the goals and objectives of the program and associated strategic plan. </a:t>
            </a:r>
          </a:p>
        </p:txBody>
      </p:sp>
      <p:pic>
        <p:nvPicPr>
          <p:cNvPr id="27" name="Picture 26" descr="A blue and orange logo&#10;&#10;Description automatically generated">
            <a:extLst>
              <a:ext uri="{FF2B5EF4-FFF2-40B4-BE49-F238E27FC236}">
                <a16:creationId xmlns:a16="http://schemas.microsoft.com/office/drawing/2014/main" id="{C9D52119-2CB2-9F5F-E84F-D5ED87467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196" y="6279762"/>
            <a:ext cx="1088008" cy="518300"/>
          </a:xfrm>
          <a:prstGeom prst="rect">
            <a:avLst/>
          </a:prstGeom>
        </p:spPr>
      </p:pic>
      <p:grpSp>
        <p:nvGrpSpPr>
          <p:cNvPr id="28" name="Group 27">
            <a:extLst>
              <a:ext uri="{FF2B5EF4-FFF2-40B4-BE49-F238E27FC236}">
                <a16:creationId xmlns:a16="http://schemas.microsoft.com/office/drawing/2014/main" id="{40CD30E8-F4DA-912D-4B92-7E978E924046}"/>
              </a:ext>
            </a:extLst>
          </p:cNvPr>
          <p:cNvGrpSpPr/>
          <p:nvPr/>
        </p:nvGrpSpPr>
        <p:grpSpPr>
          <a:xfrm>
            <a:off x="571500" y="419894"/>
            <a:ext cx="914400" cy="914400"/>
            <a:chOff x="596899" y="223838"/>
            <a:chExt cx="914400" cy="914398"/>
          </a:xfrm>
        </p:grpSpPr>
        <p:sp>
          <p:nvSpPr>
            <p:cNvPr id="29" name="Oval 28">
              <a:extLst>
                <a:ext uri="{FF2B5EF4-FFF2-40B4-BE49-F238E27FC236}">
                  <a16:creationId xmlns:a16="http://schemas.microsoft.com/office/drawing/2014/main" id="{A059CDE1-67AE-156D-FC6D-92AF23CB37C3}"/>
                </a:ext>
              </a:extLst>
            </p:cNvPr>
            <p:cNvSpPr/>
            <p:nvPr/>
          </p:nvSpPr>
          <p:spPr>
            <a:xfrm>
              <a:off x="596899" y="223838"/>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User with solid fill">
              <a:extLst>
                <a:ext uri="{FF2B5EF4-FFF2-40B4-BE49-F238E27FC236}">
                  <a16:creationId xmlns:a16="http://schemas.microsoft.com/office/drawing/2014/main" id="{9A5ACFF7-3600-E27C-02C8-6A85CD643E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598" y="361123"/>
              <a:ext cx="635000" cy="635000"/>
            </a:xfrm>
            <a:prstGeom prst="rect">
              <a:avLst/>
            </a:prstGeom>
          </p:spPr>
        </p:pic>
      </p:grpSp>
    </p:spTree>
    <p:custDataLst>
      <p:tags r:id="rId1"/>
    </p:custDataLst>
    <p:extLst>
      <p:ext uri="{BB962C8B-B14F-4D97-AF65-F5344CB8AC3E}">
        <p14:creationId xmlns:p14="http://schemas.microsoft.com/office/powerpoint/2010/main" val="330241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30DBD-5373-7774-09E1-AC7E32C9DD50}"/>
              </a:ext>
            </a:extLst>
          </p:cNvPr>
          <p:cNvSpPr>
            <a:spLocks noGrp="1"/>
          </p:cNvSpPr>
          <p:nvPr>
            <p:ph idx="1"/>
          </p:nvPr>
        </p:nvSpPr>
        <p:spPr>
          <a:xfrm>
            <a:off x="838200" y="1825625"/>
            <a:ext cx="10515600" cy="4351338"/>
          </a:xfrm>
        </p:spPr>
        <p:txBody>
          <a:bodyPr>
            <a:normAutofit fontScale="47500" lnSpcReduction="20000"/>
          </a:bodyPr>
          <a:lstStyle/>
          <a:p>
            <a:pPr marL="0" indent="0">
              <a:lnSpc>
                <a:spcPct val="120000"/>
              </a:lnSpc>
              <a:spcBef>
                <a:spcPts val="0"/>
              </a:spcBef>
              <a:spcAft>
                <a:spcPts val="600"/>
              </a:spcAft>
              <a:buNone/>
            </a:pPr>
            <a:r>
              <a:rPr lang="en-US" sz="2500" dirty="0">
                <a:solidFill>
                  <a:schemeClr val="tx1"/>
                </a:solidFill>
                <a:latin typeface="Franklin Gothic Demi" panose="020B0703020102020204" pitchFamily="34" charset="0"/>
              </a:rPr>
              <a:t>Minimum Education and/or Experience Required (Minimum Job Requirements, Education Requirements, and Experience):</a:t>
            </a:r>
          </a:p>
          <a:p>
            <a:pPr marL="461963">
              <a:lnSpc>
                <a:spcPct val="120000"/>
              </a:lnSpc>
              <a:spcBef>
                <a:spcPts val="0"/>
              </a:spcBef>
              <a:spcAft>
                <a:spcPts val="600"/>
              </a:spcAft>
            </a:pPr>
            <a:r>
              <a:rPr lang="en-US" sz="2500" dirty="0"/>
              <a:t>Licensed pharmacist or nationally certified pharmacy technician with at least five years of experience as a pharmacist or pharmacy technician in a pharmacy practice prior to entering the position</a:t>
            </a:r>
          </a:p>
          <a:p>
            <a:pPr marL="461963">
              <a:lnSpc>
                <a:spcPct val="120000"/>
              </a:lnSpc>
              <a:spcBef>
                <a:spcPts val="0"/>
              </a:spcBef>
              <a:spcAft>
                <a:spcPts val="600"/>
              </a:spcAft>
            </a:pPr>
            <a:r>
              <a:rPr lang="en-US" sz="2500" dirty="0"/>
              <a:t>Demonstrated flexibility and creativity in educating various learning styles and developing teaching strategies. </a:t>
            </a:r>
          </a:p>
          <a:p>
            <a:pPr marL="461963">
              <a:lnSpc>
                <a:spcPct val="120000"/>
              </a:lnSpc>
              <a:spcBef>
                <a:spcPts val="0"/>
              </a:spcBef>
              <a:spcAft>
                <a:spcPts val="600"/>
              </a:spcAft>
            </a:pPr>
            <a:r>
              <a:rPr lang="en-US" sz="2500" dirty="0"/>
              <a:t>Patience and ability to effectively coach and mentor others. </a:t>
            </a:r>
          </a:p>
          <a:p>
            <a:pPr marL="461963">
              <a:lnSpc>
                <a:spcPct val="120000"/>
              </a:lnSpc>
              <a:spcBef>
                <a:spcPts val="0"/>
              </a:spcBef>
              <a:spcAft>
                <a:spcPts val="600"/>
              </a:spcAft>
            </a:pPr>
            <a:r>
              <a:rPr lang="en-US" sz="2500" dirty="0"/>
              <a:t>Strong commitment and evidence of achieving excellence. </a:t>
            </a:r>
          </a:p>
          <a:p>
            <a:pPr marL="461963">
              <a:lnSpc>
                <a:spcPct val="120000"/>
              </a:lnSpc>
              <a:spcBef>
                <a:spcPts val="0"/>
              </a:spcBef>
              <a:spcAft>
                <a:spcPts val="600"/>
              </a:spcAft>
            </a:pPr>
            <a:r>
              <a:rPr lang="en-US" sz="2500" dirty="0"/>
              <a:t>Proven history of successfully working in a team environment, communicating effectively and working independently with minimal supervision.</a:t>
            </a:r>
          </a:p>
          <a:p>
            <a:pPr marL="0" indent="0">
              <a:lnSpc>
                <a:spcPct val="120000"/>
              </a:lnSpc>
              <a:spcBef>
                <a:spcPts val="0"/>
              </a:spcBef>
              <a:spcAft>
                <a:spcPts val="600"/>
              </a:spcAft>
              <a:buNone/>
            </a:pPr>
            <a:r>
              <a:rPr lang="en-US" sz="2500" dirty="0">
                <a:solidFill>
                  <a:schemeClr val="tx1"/>
                </a:solidFill>
                <a:latin typeface="Franklin Gothic Demi" panose="020B0703020102020204" pitchFamily="34" charset="0"/>
              </a:rPr>
              <a:t>Desirable Additional Experience and/or Qualifications (Has Achieved Competency in the Following Areas, Job Knowledge and Additional Considerations):</a:t>
            </a:r>
          </a:p>
          <a:p>
            <a:pPr marL="461963">
              <a:lnSpc>
                <a:spcPct val="120000"/>
              </a:lnSpc>
              <a:spcBef>
                <a:spcPts val="0"/>
              </a:spcBef>
              <a:spcAft>
                <a:spcPts val="600"/>
              </a:spcAft>
            </a:pPr>
            <a:r>
              <a:rPr lang="en-US" sz="2500" dirty="0"/>
              <a:t>Project management, coordination, and presentation skills. </a:t>
            </a:r>
          </a:p>
          <a:p>
            <a:pPr marL="461963">
              <a:lnSpc>
                <a:spcPct val="120000"/>
              </a:lnSpc>
              <a:spcBef>
                <a:spcPts val="0"/>
              </a:spcBef>
              <a:spcAft>
                <a:spcPts val="600"/>
              </a:spcAft>
            </a:pPr>
            <a:r>
              <a:rPr lang="en-US" sz="2500" dirty="0"/>
              <a:t>Prior experience in teaching, training, mentoring students/trainees/employees. </a:t>
            </a:r>
          </a:p>
          <a:p>
            <a:pPr marL="461963">
              <a:lnSpc>
                <a:spcPct val="120000"/>
              </a:lnSpc>
              <a:spcBef>
                <a:spcPts val="0"/>
              </a:spcBef>
              <a:spcAft>
                <a:spcPts val="600"/>
              </a:spcAft>
            </a:pPr>
            <a:r>
              <a:rPr lang="en-US" sz="2500" dirty="0"/>
              <a:t>Computer competency including word processing, spreadsheet preparation, data collection/management/analysis, utilizing of learning management system technology, creation of graphs/charts and presentation slides.  </a:t>
            </a:r>
          </a:p>
          <a:p>
            <a:pPr marL="461963">
              <a:lnSpc>
                <a:spcPct val="120000"/>
              </a:lnSpc>
              <a:spcBef>
                <a:spcPts val="0"/>
              </a:spcBef>
              <a:spcAft>
                <a:spcPts val="600"/>
              </a:spcAft>
            </a:pPr>
            <a:r>
              <a:rPr lang="en-US" sz="2500" dirty="0"/>
              <a:t>The following are preferred: Experience in developing education and/or training programs.</a:t>
            </a:r>
          </a:p>
          <a:p>
            <a:pPr marL="0" indent="0">
              <a:lnSpc>
                <a:spcPct val="120000"/>
              </a:lnSpc>
              <a:spcBef>
                <a:spcPts val="0"/>
              </a:spcBef>
              <a:spcAft>
                <a:spcPts val="600"/>
              </a:spcAft>
              <a:buNone/>
            </a:pPr>
            <a:r>
              <a:rPr lang="en-US" sz="2500" dirty="0">
                <a:solidFill>
                  <a:schemeClr val="tx1"/>
                </a:solidFill>
                <a:latin typeface="Franklin Gothic Demi" panose="020B0703020102020204" pitchFamily="34" charset="0"/>
              </a:rPr>
              <a:t>Licensure/Certification Required:  </a:t>
            </a:r>
          </a:p>
          <a:p>
            <a:pPr marL="461963">
              <a:lnSpc>
                <a:spcPct val="120000"/>
              </a:lnSpc>
              <a:spcBef>
                <a:spcPts val="0"/>
              </a:spcBef>
              <a:spcAft>
                <a:spcPts val="600"/>
              </a:spcAft>
            </a:pPr>
            <a:r>
              <a:rPr lang="en-US" sz="2500" dirty="0"/>
              <a:t>Must meet ASHP/ACPE pharmacy technician education and training program standards for a program director who is a pharmacist or pharmacy technician </a:t>
            </a:r>
          </a:p>
        </p:txBody>
      </p:sp>
      <p:sp>
        <p:nvSpPr>
          <p:cNvPr id="11" name="Title 1">
            <a:extLst>
              <a:ext uri="{FF2B5EF4-FFF2-40B4-BE49-F238E27FC236}">
                <a16:creationId xmlns:a16="http://schemas.microsoft.com/office/drawing/2014/main" id="{41A34C6E-AB74-9836-7427-D0143C9E866C}"/>
              </a:ext>
            </a:extLst>
          </p:cNvPr>
          <p:cNvSpPr txBox="1">
            <a:spLocks/>
          </p:cNvSpPr>
          <p:nvPr/>
        </p:nvSpPr>
        <p:spPr>
          <a:xfrm>
            <a:off x="1625599" y="284163"/>
            <a:ext cx="9728201" cy="1295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Program Director</a:t>
            </a:r>
            <a:br>
              <a:rPr lang="en-US" sz="4000" dirty="0"/>
            </a:br>
            <a:r>
              <a:rPr lang="en-US" sz="3200" dirty="0">
                <a:latin typeface="Franklin Gothic Demi" panose="020B0703020102020204" pitchFamily="34" charset="0"/>
              </a:rPr>
              <a:t>Sample Job Description</a:t>
            </a:r>
            <a:endParaRPr lang="en-US" sz="4000" dirty="0">
              <a:latin typeface="Franklin Gothic Demi" panose="020B0703020102020204" pitchFamily="34" charset="0"/>
            </a:endParaRPr>
          </a:p>
        </p:txBody>
      </p:sp>
      <p:grpSp>
        <p:nvGrpSpPr>
          <p:cNvPr id="12" name="Group 11">
            <a:extLst>
              <a:ext uri="{FF2B5EF4-FFF2-40B4-BE49-F238E27FC236}">
                <a16:creationId xmlns:a16="http://schemas.microsoft.com/office/drawing/2014/main" id="{33FAF353-CA93-610A-A0D0-9CA8F814E7DA}"/>
              </a:ext>
            </a:extLst>
          </p:cNvPr>
          <p:cNvGrpSpPr/>
          <p:nvPr/>
        </p:nvGrpSpPr>
        <p:grpSpPr>
          <a:xfrm>
            <a:off x="571500" y="419894"/>
            <a:ext cx="914400" cy="914400"/>
            <a:chOff x="596899" y="223838"/>
            <a:chExt cx="914400" cy="914398"/>
          </a:xfrm>
        </p:grpSpPr>
        <p:sp>
          <p:nvSpPr>
            <p:cNvPr id="13" name="Oval 12">
              <a:extLst>
                <a:ext uri="{FF2B5EF4-FFF2-40B4-BE49-F238E27FC236}">
                  <a16:creationId xmlns:a16="http://schemas.microsoft.com/office/drawing/2014/main" id="{C054C358-2197-0D2B-F2EA-92D307805809}"/>
                </a:ext>
              </a:extLst>
            </p:cNvPr>
            <p:cNvSpPr/>
            <p:nvPr/>
          </p:nvSpPr>
          <p:spPr>
            <a:xfrm>
              <a:off x="596899" y="223838"/>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User with solid fill">
              <a:extLst>
                <a:ext uri="{FF2B5EF4-FFF2-40B4-BE49-F238E27FC236}">
                  <a16:creationId xmlns:a16="http://schemas.microsoft.com/office/drawing/2014/main" id="{76D564EB-B9A3-3C72-91E5-9C4CE5A1F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598" y="361123"/>
              <a:ext cx="635000" cy="635000"/>
            </a:xfrm>
            <a:prstGeom prst="rect">
              <a:avLst/>
            </a:prstGeom>
          </p:spPr>
        </p:pic>
      </p:grpSp>
      <p:pic>
        <p:nvPicPr>
          <p:cNvPr id="15" name="Picture 14" descr="A blue and orange logo&#10;&#10;Description automatically generated">
            <a:extLst>
              <a:ext uri="{FF2B5EF4-FFF2-40B4-BE49-F238E27FC236}">
                <a16:creationId xmlns:a16="http://schemas.microsoft.com/office/drawing/2014/main" id="{34EEEC49-4196-7B34-A463-D91DFBFCA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196" y="6279762"/>
            <a:ext cx="1088008" cy="518300"/>
          </a:xfrm>
          <a:prstGeom prst="rect">
            <a:avLst/>
          </a:prstGeom>
        </p:spPr>
      </p:pic>
    </p:spTree>
    <p:custDataLst>
      <p:tags r:id="rId1"/>
    </p:custDataLst>
    <p:extLst>
      <p:ext uri="{BB962C8B-B14F-4D97-AF65-F5344CB8AC3E}">
        <p14:creationId xmlns:p14="http://schemas.microsoft.com/office/powerpoint/2010/main" val="194478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50C0-3B9D-3A50-881B-F24B109ED16D}"/>
              </a:ext>
            </a:extLst>
          </p:cNvPr>
          <p:cNvSpPr>
            <a:spLocks noGrp="1"/>
          </p:cNvSpPr>
          <p:nvPr>
            <p:ph type="title"/>
          </p:nvPr>
        </p:nvSpPr>
        <p:spPr>
          <a:xfrm>
            <a:off x="838200" y="365125"/>
            <a:ext cx="10515600" cy="1325563"/>
          </a:xfrm>
        </p:spPr>
        <p:txBody>
          <a:bodyPr/>
          <a:lstStyle/>
          <a:p>
            <a:r>
              <a:rPr lang="en-US"/>
              <a:t>Capital Resources</a:t>
            </a:r>
            <a:endParaRPr lang="en-US" dirty="0"/>
          </a:p>
        </p:txBody>
      </p:sp>
      <p:sp>
        <p:nvSpPr>
          <p:cNvPr id="3" name="Rectangle 2">
            <a:extLst>
              <a:ext uri="{FF2B5EF4-FFF2-40B4-BE49-F238E27FC236}">
                <a16:creationId xmlns:a16="http://schemas.microsoft.com/office/drawing/2014/main" id="{C1A44ABD-774C-9ED8-E822-28A9EB39E41E}"/>
              </a:ext>
            </a:extLst>
          </p:cNvPr>
          <p:cNvSpPr/>
          <p:nvPr/>
        </p:nvSpPr>
        <p:spPr>
          <a:xfrm>
            <a:off x="6870700" y="0"/>
            <a:ext cx="53213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4FB74C-C6FA-A0B5-B04A-36EEBBA6135F}"/>
              </a:ext>
            </a:extLst>
          </p:cNvPr>
          <p:cNvSpPr txBox="1"/>
          <p:nvPr/>
        </p:nvSpPr>
        <p:spPr>
          <a:xfrm>
            <a:off x="1993900" y="1901786"/>
            <a:ext cx="4454034" cy="1723549"/>
          </a:xfrm>
          <a:prstGeom prst="rect">
            <a:avLst/>
          </a:prstGeom>
          <a:noFill/>
        </p:spPr>
        <p:txBody>
          <a:bodyPr wrap="square" rtlCol="0">
            <a:spAutoFit/>
          </a:bodyPr>
          <a:lstStyle/>
          <a:p>
            <a:r>
              <a:rPr lang="en-US" dirty="0">
                <a:solidFill>
                  <a:schemeClr val="accent2"/>
                </a:solidFill>
                <a:latin typeface="Franklin Gothic Demi" panose="020B0703020102020204" pitchFamily="34" charset="0"/>
              </a:rPr>
              <a:t>Dedicated Learning Environments Needs and Opportunities</a:t>
            </a:r>
          </a:p>
          <a:p>
            <a:pPr marL="285750" indent="-285750">
              <a:buClr>
                <a:schemeClr val="accent4"/>
              </a:buClr>
              <a:buFont typeface="Wingdings" panose="05000000000000000000" pitchFamily="2" charset="2"/>
              <a:buChar char="§"/>
            </a:pPr>
            <a:r>
              <a:rPr lang="en-US" sz="1400" dirty="0"/>
              <a:t>Student Didactic Learning</a:t>
            </a:r>
          </a:p>
          <a:p>
            <a:pPr marL="285750" indent="-285750">
              <a:buClr>
                <a:schemeClr val="accent4"/>
              </a:buClr>
              <a:buFont typeface="Wingdings" panose="05000000000000000000" pitchFamily="2" charset="2"/>
              <a:buChar char="§"/>
            </a:pPr>
            <a:r>
              <a:rPr lang="en-US" sz="1400" dirty="0"/>
              <a:t>AV equipment</a:t>
            </a:r>
          </a:p>
          <a:p>
            <a:pPr marL="285750" indent="-285750">
              <a:buClr>
                <a:schemeClr val="accent4"/>
              </a:buClr>
              <a:buFont typeface="Wingdings" panose="05000000000000000000" pitchFamily="2" charset="2"/>
              <a:buChar char="§"/>
            </a:pPr>
            <a:r>
              <a:rPr lang="en-US" sz="1400" dirty="0"/>
              <a:t>Simulation </a:t>
            </a:r>
          </a:p>
          <a:p>
            <a:pPr marL="285750" indent="-285750">
              <a:buClr>
                <a:schemeClr val="accent4"/>
              </a:buClr>
              <a:buFont typeface="Wingdings" panose="05000000000000000000" pitchFamily="2" charset="2"/>
              <a:buChar char="§"/>
            </a:pPr>
            <a:r>
              <a:rPr lang="en-US" sz="1400" dirty="0"/>
              <a:t>Hybrid Virtual Learning Application</a:t>
            </a:r>
          </a:p>
          <a:p>
            <a:pPr marL="285750" indent="-285750">
              <a:buClr>
                <a:schemeClr val="accent4"/>
              </a:buClr>
              <a:buFont typeface="Wingdings" panose="05000000000000000000" pitchFamily="2" charset="2"/>
              <a:buChar char="§"/>
            </a:pPr>
            <a:r>
              <a:rPr lang="en-US" sz="1400" dirty="0"/>
              <a:t>Externship</a:t>
            </a:r>
          </a:p>
        </p:txBody>
      </p:sp>
      <p:sp>
        <p:nvSpPr>
          <p:cNvPr id="17" name="TextBox 16">
            <a:extLst>
              <a:ext uri="{FF2B5EF4-FFF2-40B4-BE49-F238E27FC236}">
                <a16:creationId xmlns:a16="http://schemas.microsoft.com/office/drawing/2014/main" id="{2EB6087C-AD03-46EA-6604-73D14CEF3121}"/>
              </a:ext>
            </a:extLst>
          </p:cNvPr>
          <p:cNvSpPr txBox="1"/>
          <p:nvPr/>
        </p:nvSpPr>
        <p:spPr>
          <a:xfrm>
            <a:off x="1993900" y="4001294"/>
            <a:ext cx="4822828" cy="2092881"/>
          </a:xfrm>
          <a:prstGeom prst="rect">
            <a:avLst/>
          </a:prstGeom>
          <a:noFill/>
        </p:spPr>
        <p:txBody>
          <a:bodyPr wrap="square" rtlCol="0">
            <a:spAutoFit/>
          </a:bodyPr>
          <a:lstStyle/>
          <a:p>
            <a:r>
              <a:rPr lang="en-US" dirty="0">
                <a:solidFill>
                  <a:schemeClr val="accent2"/>
                </a:solidFill>
                <a:latin typeface="Franklin Gothic Demi" panose="020B0703020102020204" pitchFamily="34" charset="0"/>
              </a:rPr>
              <a:t>Simulation Equipment</a:t>
            </a:r>
          </a:p>
          <a:p>
            <a:pPr marL="171450" indent="-171450">
              <a:buClr>
                <a:schemeClr val="accent4"/>
              </a:buClr>
              <a:buFont typeface="Wingdings" panose="05000000000000000000" pitchFamily="2" charset="2"/>
              <a:buChar char="§"/>
            </a:pPr>
            <a:r>
              <a:rPr lang="en-US" sz="1400" dirty="0"/>
              <a:t>Automated dispensing cabinet</a:t>
            </a:r>
          </a:p>
          <a:p>
            <a:pPr marL="171450" indent="-171450">
              <a:buClr>
                <a:schemeClr val="accent4"/>
              </a:buClr>
              <a:buFont typeface="Wingdings" panose="05000000000000000000" pitchFamily="2" charset="2"/>
              <a:buChar char="§"/>
            </a:pPr>
            <a:r>
              <a:rPr lang="en-US" sz="1400" dirty="0"/>
              <a:t>Laminar flow hood</a:t>
            </a:r>
          </a:p>
          <a:p>
            <a:pPr marL="171450" indent="-171450">
              <a:buClr>
                <a:schemeClr val="accent4"/>
              </a:buClr>
              <a:buFont typeface="Wingdings" panose="05000000000000000000" pitchFamily="2" charset="2"/>
              <a:buChar char="§"/>
            </a:pPr>
            <a:r>
              <a:rPr lang="en-US" sz="1400" dirty="0"/>
              <a:t>Vertical flow hood</a:t>
            </a:r>
          </a:p>
          <a:p>
            <a:pPr marL="171450" indent="-171450">
              <a:buClr>
                <a:schemeClr val="accent4"/>
              </a:buClr>
              <a:buFont typeface="Wingdings" panose="05000000000000000000" pitchFamily="2" charset="2"/>
              <a:buChar char="§"/>
            </a:pPr>
            <a:r>
              <a:rPr lang="en-US" sz="1400" dirty="0"/>
              <a:t>Bio-Safety cabinet</a:t>
            </a:r>
          </a:p>
          <a:p>
            <a:pPr marL="171450" indent="-171450">
              <a:buClr>
                <a:schemeClr val="accent4"/>
              </a:buClr>
              <a:buFont typeface="Wingdings" panose="05000000000000000000" pitchFamily="2" charset="2"/>
              <a:buChar char="§"/>
            </a:pPr>
            <a:r>
              <a:rPr lang="en-US" sz="1400" dirty="0"/>
              <a:t>Powder hood</a:t>
            </a:r>
          </a:p>
          <a:p>
            <a:pPr marL="171450" indent="-171450">
              <a:buClr>
                <a:schemeClr val="accent4"/>
              </a:buClr>
              <a:buFont typeface="Wingdings" panose="05000000000000000000" pitchFamily="2" charset="2"/>
              <a:buChar char="§"/>
            </a:pPr>
            <a:r>
              <a:rPr lang="en-US" sz="1400" dirty="0"/>
              <a:t>Scale(s)</a:t>
            </a:r>
          </a:p>
          <a:p>
            <a:pPr marL="171450" indent="-171450">
              <a:buClr>
                <a:schemeClr val="accent4"/>
              </a:buClr>
              <a:buFont typeface="Wingdings" panose="05000000000000000000" pitchFamily="2" charset="2"/>
              <a:buChar char="§"/>
            </a:pPr>
            <a:r>
              <a:rPr lang="en-US" sz="1400" dirty="0"/>
              <a:t>Cash register or box</a:t>
            </a:r>
          </a:p>
          <a:p>
            <a:pPr marL="171450" indent="-171450">
              <a:buClr>
                <a:schemeClr val="accent4"/>
              </a:buClr>
              <a:buFont typeface="Wingdings" panose="05000000000000000000" pitchFamily="2" charset="2"/>
              <a:buChar char="§"/>
            </a:pPr>
            <a:r>
              <a:rPr lang="en-US" sz="1400" dirty="0"/>
              <a:t>Vital sign and point of care equipment</a:t>
            </a:r>
            <a:endParaRPr lang="en-US" sz="1200" dirty="0"/>
          </a:p>
        </p:txBody>
      </p:sp>
      <p:sp>
        <p:nvSpPr>
          <p:cNvPr id="19" name="Oval 18">
            <a:extLst>
              <a:ext uri="{FF2B5EF4-FFF2-40B4-BE49-F238E27FC236}">
                <a16:creationId xmlns:a16="http://schemas.microsoft.com/office/drawing/2014/main" id="{211221EC-4369-FF30-964D-20ADC98C8349}"/>
              </a:ext>
            </a:extLst>
          </p:cNvPr>
          <p:cNvSpPr/>
          <p:nvPr/>
        </p:nvSpPr>
        <p:spPr>
          <a:xfrm>
            <a:off x="838200" y="1901786"/>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eacher with solid fill">
            <a:extLst>
              <a:ext uri="{FF2B5EF4-FFF2-40B4-BE49-F238E27FC236}">
                <a16:creationId xmlns:a16="http://schemas.microsoft.com/office/drawing/2014/main" id="{F428AF35-D2A2-B5DD-B762-F5814B354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154" y="2045440"/>
            <a:ext cx="640080" cy="640080"/>
          </a:xfrm>
          <a:prstGeom prst="rect">
            <a:avLst/>
          </a:prstGeom>
        </p:spPr>
      </p:pic>
      <p:sp>
        <p:nvSpPr>
          <p:cNvPr id="22" name="Oval 21">
            <a:extLst>
              <a:ext uri="{FF2B5EF4-FFF2-40B4-BE49-F238E27FC236}">
                <a16:creationId xmlns:a16="http://schemas.microsoft.com/office/drawing/2014/main" id="{74DE32C2-5168-25F3-38EB-F32A2253516E}"/>
              </a:ext>
            </a:extLst>
          </p:cNvPr>
          <p:cNvSpPr/>
          <p:nvPr/>
        </p:nvSpPr>
        <p:spPr>
          <a:xfrm>
            <a:off x="838200" y="4006803"/>
            <a:ext cx="914400" cy="914398"/>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Factory with solid fill">
            <a:extLst>
              <a:ext uri="{FF2B5EF4-FFF2-40B4-BE49-F238E27FC236}">
                <a16:creationId xmlns:a16="http://schemas.microsoft.com/office/drawing/2014/main" id="{747DE180-0869-A584-4973-B49E6A594D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365" y="4148093"/>
            <a:ext cx="631818" cy="631818"/>
          </a:xfrm>
          <a:prstGeom prst="rect">
            <a:avLst/>
          </a:prstGeom>
        </p:spPr>
      </p:pic>
      <p:graphicFrame>
        <p:nvGraphicFramePr>
          <p:cNvPr id="29" name="Table 28">
            <a:extLst>
              <a:ext uri="{FF2B5EF4-FFF2-40B4-BE49-F238E27FC236}">
                <a16:creationId xmlns:a16="http://schemas.microsoft.com/office/drawing/2014/main" id="{A3A08E90-A79D-2805-A6DA-41729EB72DC5}"/>
              </a:ext>
            </a:extLst>
          </p:cNvPr>
          <p:cNvGraphicFramePr>
            <a:graphicFrameLocks noGrp="1"/>
          </p:cNvGraphicFramePr>
          <p:nvPr>
            <p:extLst>
              <p:ext uri="{D42A27DB-BD31-4B8C-83A1-F6EECF244321}">
                <p14:modId xmlns:p14="http://schemas.microsoft.com/office/powerpoint/2010/main" val="395165173"/>
              </p:ext>
            </p:extLst>
          </p:nvPr>
        </p:nvGraphicFramePr>
        <p:xfrm>
          <a:off x="7725254" y="1096228"/>
          <a:ext cx="3746500" cy="4846320"/>
        </p:xfrm>
        <a:graphic>
          <a:graphicData uri="http://schemas.openxmlformats.org/drawingml/2006/table">
            <a:tbl>
              <a:tblPr firstRow="1" bandRow="1">
                <a:tableStyleId>{5C22544A-7EE6-4342-B048-85BDC9FD1C3A}</a:tableStyleId>
              </a:tblPr>
              <a:tblGrid>
                <a:gridCol w="3746500">
                  <a:extLst>
                    <a:ext uri="{9D8B030D-6E8A-4147-A177-3AD203B41FA5}">
                      <a16:colId xmlns:a16="http://schemas.microsoft.com/office/drawing/2014/main" val="4090640200"/>
                    </a:ext>
                  </a:extLst>
                </a:gridCol>
              </a:tblGrid>
              <a:tr h="537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j-lt"/>
                        </a:rPr>
                        <a:t>Example Simulation Supplies</a:t>
                      </a:r>
                    </a:p>
                  </a:txBody>
                  <a:tcPr marL="274320" marR="274320" marT="182880" marB="1828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53266307"/>
                  </a:ext>
                </a:extLst>
              </a:tr>
              <a:tr h="1176175">
                <a:tc>
                  <a:txBody>
                    <a:bodyPr/>
                    <a:lstStyle/>
                    <a:p>
                      <a:pPr marL="342900" indent="-342900">
                        <a:buClr>
                          <a:schemeClr val="accent4"/>
                        </a:buClr>
                        <a:buFont typeface="Wingdings" panose="05000000000000000000" pitchFamily="2" charset="2"/>
                        <a:buChar char="§"/>
                      </a:pPr>
                      <a:r>
                        <a:rPr lang="en-US" sz="1800" dirty="0">
                          <a:solidFill>
                            <a:schemeClr val="bg1"/>
                          </a:solidFill>
                        </a:rPr>
                        <a:t>Pill counter(s)/spatula(s)</a:t>
                      </a:r>
                    </a:p>
                    <a:p>
                      <a:pPr marL="342900" indent="-342900">
                        <a:buClr>
                          <a:schemeClr val="accent4"/>
                        </a:buClr>
                        <a:buFont typeface="Wingdings" panose="05000000000000000000" pitchFamily="2" charset="2"/>
                        <a:buChar char="§"/>
                      </a:pPr>
                      <a:r>
                        <a:rPr lang="en-US" sz="1800" dirty="0">
                          <a:solidFill>
                            <a:schemeClr val="bg1"/>
                          </a:solidFill>
                        </a:rPr>
                        <a:t>Nonsterile compounding supplies, such as ointment jars, bottles, dropper bottles, empty capsules</a:t>
                      </a:r>
                    </a:p>
                    <a:p>
                      <a:pPr marL="342900" indent="-342900">
                        <a:buClr>
                          <a:schemeClr val="accent4"/>
                        </a:buClr>
                        <a:buFont typeface="Wingdings" panose="05000000000000000000" pitchFamily="2" charset="2"/>
                        <a:buChar char="§"/>
                      </a:pPr>
                      <a:r>
                        <a:rPr lang="en-US" sz="1800" dirty="0">
                          <a:solidFill>
                            <a:schemeClr val="bg1"/>
                          </a:solidFill>
                        </a:rPr>
                        <a:t>Flasks, mortar and pestle, measuring beakers and graduated cylinders, stirring rods</a:t>
                      </a:r>
                    </a:p>
                    <a:p>
                      <a:pPr marL="342900" indent="-342900">
                        <a:buClr>
                          <a:schemeClr val="accent4"/>
                        </a:buClr>
                        <a:buFont typeface="Wingdings" panose="05000000000000000000" pitchFamily="2" charset="2"/>
                        <a:buChar char="§"/>
                      </a:pPr>
                      <a:r>
                        <a:rPr lang="en-US" sz="1800" dirty="0">
                          <a:solidFill>
                            <a:schemeClr val="bg1"/>
                          </a:solidFill>
                        </a:rPr>
                        <a:t>Sterile compounding supplies, such as intravenous bags, syringes, needles, vials</a:t>
                      </a:r>
                    </a:p>
                    <a:p>
                      <a:pPr marL="342900" indent="-342900">
                        <a:buClr>
                          <a:schemeClr val="accent4"/>
                        </a:buClr>
                        <a:buFont typeface="Wingdings" panose="05000000000000000000" pitchFamily="2" charset="2"/>
                        <a:buChar char="§"/>
                      </a:pPr>
                      <a:r>
                        <a:rPr lang="en-US" sz="1800" dirty="0">
                          <a:solidFill>
                            <a:schemeClr val="bg1"/>
                          </a:solidFill>
                        </a:rPr>
                        <a:t>Point of care supplies</a:t>
                      </a:r>
                    </a:p>
                    <a:p>
                      <a:endParaRPr lang="en-US" dirty="0"/>
                    </a:p>
                  </a:txBody>
                  <a:tcPr marL="274320" marR="274320" marT="182880" marB="1828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00755406"/>
                  </a:ext>
                </a:extLst>
              </a:tr>
            </a:tbl>
          </a:graphicData>
        </a:graphic>
      </p:graphicFrame>
      <p:pic>
        <p:nvPicPr>
          <p:cNvPr id="7" name="Picture 6" descr="A white text on a black background&#10;&#10;Description automatically generated">
            <a:extLst>
              <a:ext uri="{FF2B5EF4-FFF2-40B4-BE49-F238E27FC236}">
                <a16:creationId xmlns:a16="http://schemas.microsoft.com/office/drawing/2014/main" id="{1DE4B128-6C0E-082D-4143-4271FF202E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8966" y="6275703"/>
            <a:ext cx="927238" cy="441713"/>
          </a:xfrm>
          <a:prstGeom prst="rect">
            <a:avLst/>
          </a:prstGeom>
        </p:spPr>
      </p:pic>
    </p:spTree>
    <p:custDataLst>
      <p:tags r:id="rId1"/>
    </p:custDataLst>
    <p:extLst>
      <p:ext uri="{BB962C8B-B14F-4D97-AF65-F5344CB8AC3E}">
        <p14:creationId xmlns:p14="http://schemas.microsoft.com/office/powerpoint/2010/main" val="92606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D968-98AB-80F2-589F-EF61CCCFD465}"/>
              </a:ext>
            </a:extLst>
          </p:cNvPr>
          <p:cNvSpPr>
            <a:spLocks noGrp="1"/>
          </p:cNvSpPr>
          <p:nvPr>
            <p:ph type="title"/>
          </p:nvPr>
        </p:nvSpPr>
        <p:spPr>
          <a:xfrm>
            <a:off x="838200" y="365125"/>
            <a:ext cx="10515600" cy="1325563"/>
          </a:xfrm>
        </p:spPr>
        <p:txBody>
          <a:bodyPr/>
          <a:lstStyle/>
          <a:p>
            <a:r>
              <a:rPr lang="en-US" dirty="0"/>
              <a:t>Capital Resources</a:t>
            </a:r>
          </a:p>
        </p:txBody>
      </p:sp>
      <p:sp>
        <p:nvSpPr>
          <p:cNvPr id="3" name="Content Placeholder 2">
            <a:extLst>
              <a:ext uri="{FF2B5EF4-FFF2-40B4-BE49-F238E27FC236}">
                <a16:creationId xmlns:a16="http://schemas.microsoft.com/office/drawing/2014/main" id="{ABA97111-4B37-356C-2900-3D351A23E9A9}"/>
              </a:ext>
            </a:extLst>
          </p:cNvPr>
          <p:cNvSpPr>
            <a:spLocks noGrp="1"/>
          </p:cNvSpPr>
          <p:nvPr>
            <p:ph sz="half" idx="1"/>
          </p:nvPr>
        </p:nvSpPr>
        <p:spPr>
          <a:xfrm>
            <a:off x="838200" y="1825625"/>
            <a:ext cx="5181600" cy="4351338"/>
          </a:xfrm>
        </p:spPr>
        <p:txBody>
          <a:bodyPr>
            <a:normAutofit/>
          </a:bodyPr>
          <a:lstStyle/>
          <a:p>
            <a:pPr marL="0" indent="0">
              <a:buNone/>
            </a:pPr>
            <a:r>
              <a:rPr lang="en-US" dirty="0">
                <a:solidFill>
                  <a:schemeClr val="accent2"/>
                </a:solidFill>
                <a:latin typeface="Franklin Gothic Demi" panose="020B0703020102020204" pitchFamily="34" charset="0"/>
              </a:rPr>
              <a:t>Computer Hardware/Software</a:t>
            </a:r>
          </a:p>
          <a:p>
            <a:r>
              <a:rPr lang="en-US" sz="2400" dirty="0"/>
              <a:t>Program supplied Laptops or students owned</a:t>
            </a:r>
          </a:p>
          <a:p>
            <a:r>
              <a:rPr lang="en-US" sz="2400" dirty="0"/>
              <a:t>Prescription processing software</a:t>
            </a:r>
          </a:p>
          <a:p>
            <a:r>
              <a:rPr lang="en-US" sz="2400" dirty="0"/>
              <a:t>Printers for prescription labels and patient paperwork</a:t>
            </a:r>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AD437BE0-6C10-6D15-6AEA-9B778816F527}"/>
              </a:ext>
            </a:extLst>
          </p:cNvPr>
          <p:cNvSpPr>
            <a:spLocks noGrp="1"/>
          </p:cNvSpPr>
          <p:nvPr>
            <p:ph sz="half" idx="2"/>
          </p:nvPr>
        </p:nvSpPr>
        <p:spPr>
          <a:xfrm>
            <a:off x="6172200" y="1825625"/>
            <a:ext cx="5181600" cy="4351338"/>
          </a:xfrm>
        </p:spPr>
        <p:txBody>
          <a:bodyPr>
            <a:normAutofit/>
          </a:bodyPr>
          <a:lstStyle/>
          <a:p>
            <a:pPr marL="0" indent="0">
              <a:buNone/>
            </a:pPr>
            <a:r>
              <a:rPr lang="en-US" dirty="0">
                <a:solidFill>
                  <a:schemeClr val="accent2"/>
                </a:solidFill>
                <a:latin typeface="Franklin Gothic Demi" panose="020B0703020102020204" pitchFamily="34" charset="0"/>
              </a:rPr>
              <a:t>Other</a:t>
            </a:r>
          </a:p>
          <a:p>
            <a:r>
              <a:rPr lang="en-US" sz="2400" dirty="0"/>
              <a:t>Process for Basic Life Support training</a:t>
            </a:r>
          </a:p>
          <a:p>
            <a:r>
              <a:rPr lang="en-US" sz="2400" dirty="0"/>
              <a:t>Ability to perform background checks on prospective students</a:t>
            </a:r>
          </a:p>
          <a:p>
            <a:r>
              <a:rPr lang="en-US" sz="2400" dirty="0"/>
              <a:t>Ability to perform math and reading proficiency for prospective students</a:t>
            </a:r>
          </a:p>
          <a:p>
            <a:r>
              <a:rPr lang="en-US" sz="2400" dirty="0"/>
              <a:t>Process for Safety Data Sheet access</a:t>
            </a:r>
          </a:p>
          <a:p>
            <a:pPr lvl="1"/>
            <a:endParaRPr lang="en-US" dirty="0"/>
          </a:p>
        </p:txBody>
      </p:sp>
    </p:spTree>
    <p:custDataLst>
      <p:tags r:id="rId1"/>
    </p:custDataLst>
    <p:extLst>
      <p:ext uri="{BB962C8B-B14F-4D97-AF65-F5344CB8AC3E}">
        <p14:creationId xmlns:p14="http://schemas.microsoft.com/office/powerpoint/2010/main" val="417115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40CF4B-8EAC-8D3F-10C5-00250181CAD6}"/>
              </a:ext>
            </a:extLst>
          </p:cNvPr>
          <p:cNvGrpSpPr/>
          <p:nvPr/>
        </p:nvGrpSpPr>
        <p:grpSpPr>
          <a:xfrm>
            <a:off x="1119015" y="2775897"/>
            <a:ext cx="2743200" cy="2743200"/>
            <a:chOff x="694571" y="1308606"/>
            <a:chExt cx="3937634" cy="3942610"/>
          </a:xfrm>
          <a:solidFill>
            <a:schemeClr val="bg1"/>
          </a:solidFill>
        </p:grpSpPr>
        <p:sp>
          <p:nvSpPr>
            <p:cNvPr id="9" name="Freeform: Shape 8">
              <a:extLst>
                <a:ext uri="{FF2B5EF4-FFF2-40B4-BE49-F238E27FC236}">
                  <a16:creationId xmlns:a16="http://schemas.microsoft.com/office/drawing/2014/main" id="{67F148F6-A30D-5139-6475-95E2FC2BE7F5}"/>
                </a:ext>
              </a:extLst>
            </p:cNvPr>
            <p:cNvSpPr/>
            <p:nvPr/>
          </p:nvSpPr>
          <p:spPr>
            <a:xfrm>
              <a:off x="694571" y="1308606"/>
              <a:ext cx="3937634" cy="3942610"/>
            </a:xfrm>
            <a:custGeom>
              <a:avLst/>
              <a:gdLst>
                <a:gd name="connsiteX0" fmla="*/ 3219783 w 3937634"/>
                <a:gd name="connsiteY0" fmla="*/ 2727116 h 3942610"/>
                <a:gd name="connsiteX1" fmla="*/ 2911244 w 3937634"/>
                <a:gd name="connsiteY1" fmla="*/ 2632564 h 3942610"/>
                <a:gd name="connsiteX2" fmla="*/ 2687304 w 3937634"/>
                <a:gd name="connsiteY2" fmla="*/ 2413600 h 3942610"/>
                <a:gd name="connsiteX3" fmla="*/ 2995844 w 3937634"/>
                <a:gd name="connsiteY3" fmla="*/ 1507888 h 3942610"/>
                <a:gd name="connsiteX4" fmla="*/ 1502912 w 3937634"/>
                <a:gd name="connsiteY4" fmla="*/ 27 h 3942610"/>
                <a:gd name="connsiteX5" fmla="*/ 27 w 3937634"/>
                <a:gd name="connsiteY5" fmla="*/ 1492959 h 3942610"/>
                <a:gd name="connsiteX6" fmla="*/ 1492959 w 3937634"/>
                <a:gd name="connsiteY6" fmla="*/ 2995844 h 3942610"/>
                <a:gd name="connsiteX7" fmla="*/ 2408624 w 3937634"/>
                <a:gd name="connsiteY7" fmla="*/ 2687304 h 3942610"/>
                <a:gd name="connsiteX8" fmla="*/ 2627587 w 3937634"/>
                <a:gd name="connsiteY8" fmla="*/ 2906268 h 3942610"/>
                <a:gd name="connsiteX9" fmla="*/ 2722139 w 3937634"/>
                <a:gd name="connsiteY9" fmla="*/ 3219783 h 3942610"/>
                <a:gd name="connsiteX10" fmla="*/ 3344194 w 3937634"/>
                <a:gd name="connsiteY10" fmla="*/ 3841838 h 3942610"/>
                <a:gd name="connsiteX11" fmla="*/ 3836862 w 3937634"/>
                <a:gd name="connsiteY11" fmla="*/ 3841838 h 3942610"/>
                <a:gd name="connsiteX12" fmla="*/ 3836862 w 3937634"/>
                <a:gd name="connsiteY12" fmla="*/ 3349171 h 3942610"/>
                <a:gd name="connsiteX13" fmla="*/ 3219783 w 3937634"/>
                <a:gd name="connsiteY13" fmla="*/ 2727116 h 3942610"/>
                <a:gd name="connsiteX14" fmla="*/ 1502912 w 3937634"/>
                <a:gd name="connsiteY14" fmla="*/ 2697257 h 3942610"/>
                <a:gd name="connsiteX15" fmla="*/ 308567 w 3937634"/>
                <a:gd name="connsiteY15" fmla="*/ 1502912 h 3942610"/>
                <a:gd name="connsiteX16" fmla="*/ 1502912 w 3937634"/>
                <a:gd name="connsiteY16" fmla="*/ 308567 h 3942610"/>
                <a:gd name="connsiteX17" fmla="*/ 2697257 w 3937634"/>
                <a:gd name="connsiteY17" fmla="*/ 1502912 h 3942610"/>
                <a:gd name="connsiteX18" fmla="*/ 1502912 w 3937634"/>
                <a:gd name="connsiteY18" fmla="*/ 2697257 h 394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7634" h="3942610">
                  <a:moveTo>
                    <a:pt x="3219783" y="2727116"/>
                  </a:moveTo>
                  <a:cubicBezTo>
                    <a:pt x="3140160" y="2647493"/>
                    <a:pt x="3020726" y="2607681"/>
                    <a:pt x="2911244" y="2632564"/>
                  </a:cubicBezTo>
                  <a:lnTo>
                    <a:pt x="2687304" y="2413600"/>
                  </a:lnTo>
                  <a:cubicBezTo>
                    <a:pt x="2886362" y="2154825"/>
                    <a:pt x="2995844" y="1836333"/>
                    <a:pt x="2995844" y="1507888"/>
                  </a:cubicBezTo>
                  <a:cubicBezTo>
                    <a:pt x="3000820" y="676823"/>
                    <a:pt x="2329001" y="5004"/>
                    <a:pt x="1502912" y="27"/>
                  </a:cubicBezTo>
                  <a:cubicBezTo>
                    <a:pt x="676823" y="-4949"/>
                    <a:pt x="5004" y="666870"/>
                    <a:pt x="27" y="1492959"/>
                  </a:cubicBezTo>
                  <a:cubicBezTo>
                    <a:pt x="-4949" y="2319048"/>
                    <a:pt x="666870" y="2990867"/>
                    <a:pt x="1492959" y="2995844"/>
                  </a:cubicBezTo>
                  <a:cubicBezTo>
                    <a:pt x="1821404" y="2995844"/>
                    <a:pt x="2144873" y="2886362"/>
                    <a:pt x="2408624" y="2687304"/>
                  </a:cubicBezTo>
                  <a:lnTo>
                    <a:pt x="2627587" y="2906268"/>
                  </a:lnTo>
                  <a:cubicBezTo>
                    <a:pt x="2607681" y="3020726"/>
                    <a:pt x="2642517" y="3135184"/>
                    <a:pt x="2722139" y="3219783"/>
                  </a:cubicBezTo>
                  <a:lnTo>
                    <a:pt x="3344194" y="3841838"/>
                  </a:lnTo>
                  <a:cubicBezTo>
                    <a:pt x="3478558" y="3976202"/>
                    <a:pt x="3702498" y="3976202"/>
                    <a:pt x="3836862" y="3841838"/>
                  </a:cubicBezTo>
                  <a:cubicBezTo>
                    <a:pt x="3971225" y="3707474"/>
                    <a:pt x="3971225" y="3483535"/>
                    <a:pt x="3836862" y="3349171"/>
                  </a:cubicBezTo>
                  <a:lnTo>
                    <a:pt x="3219783" y="2727116"/>
                  </a:lnTo>
                  <a:close/>
                  <a:moveTo>
                    <a:pt x="1502912" y="2697257"/>
                  </a:moveTo>
                  <a:cubicBezTo>
                    <a:pt x="841046" y="2697257"/>
                    <a:pt x="308567" y="2164778"/>
                    <a:pt x="308567" y="1502912"/>
                  </a:cubicBezTo>
                  <a:cubicBezTo>
                    <a:pt x="308567" y="841046"/>
                    <a:pt x="841046" y="308567"/>
                    <a:pt x="1502912" y="308567"/>
                  </a:cubicBezTo>
                  <a:cubicBezTo>
                    <a:pt x="2164778" y="308567"/>
                    <a:pt x="2697257" y="841046"/>
                    <a:pt x="2697257" y="1502912"/>
                  </a:cubicBezTo>
                  <a:cubicBezTo>
                    <a:pt x="2697257" y="2159802"/>
                    <a:pt x="2159802" y="2697257"/>
                    <a:pt x="1502912" y="2697257"/>
                  </a:cubicBezTo>
                  <a:close/>
                </a:path>
              </a:pathLst>
            </a:custGeom>
            <a:grpFill/>
            <a:ln w="49709" cap="flat">
              <a:noFill/>
              <a:prstDash val="solid"/>
              <a:miter/>
            </a:ln>
          </p:spPr>
          <p:txBody>
            <a:bodyPr rtlCol="0" anchor="ctr"/>
            <a:lstStyle/>
            <a:p>
              <a:endParaRPr lang="en-US">
                <a:solidFill>
                  <a:schemeClr val="bg1"/>
                </a:solidFill>
              </a:endParaRPr>
            </a:p>
          </p:txBody>
        </p:sp>
        <p:sp>
          <p:nvSpPr>
            <p:cNvPr id="10" name="Freeform: Shape 9">
              <a:extLst>
                <a:ext uri="{FF2B5EF4-FFF2-40B4-BE49-F238E27FC236}">
                  <a16:creationId xmlns:a16="http://schemas.microsoft.com/office/drawing/2014/main" id="{886AD2FB-26EE-950A-2150-1E6B48D6A5AC}"/>
                </a:ext>
              </a:extLst>
            </p:cNvPr>
            <p:cNvSpPr/>
            <p:nvPr/>
          </p:nvSpPr>
          <p:spPr>
            <a:xfrm>
              <a:off x="1127549" y="2048216"/>
              <a:ext cx="2144844" cy="1574461"/>
            </a:xfrm>
            <a:custGeom>
              <a:avLst/>
              <a:gdLst>
                <a:gd name="connsiteX0" fmla="*/ 2139869 w 2144844"/>
                <a:gd name="connsiteY0" fmla="*/ 688656 h 1574461"/>
                <a:gd name="connsiteX1" fmla="*/ 1856212 w 2144844"/>
                <a:gd name="connsiteY1" fmla="*/ 688656 h 1574461"/>
                <a:gd name="connsiteX2" fmla="*/ 1791518 w 2144844"/>
                <a:gd name="connsiteY2" fmla="*/ 728467 h 1574461"/>
                <a:gd name="connsiteX3" fmla="*/ 1602413 w 2144844"/>
                <a:gd name="connsiteY3" fmla="*/ 932501 h 1574461"/>
                <a:gd name="connsiteX4" fmla="*/ 1443167 w 2144844"/>
                <a:gd name="connsiteY4" fmla="*/ 380116 h 1574461"/>
                <a:gd name="connsiteX5" fmla="*/ 1333686 w 2144844"/>
                <a:gd name="connsiteY5" fmla="*/ 320399 h 1574461"/>
                <a:gd name="connsiteX6" fmla="*/ 1273968 w 2144844"/>
                <a:gd name="connsiteY6" fmla="*/ 375140 h 1574461"/>
                <a:gd name="connsiteX7" fmla="*/ 975382 w 2144844"/>
                <a:gd name="connsiteY7" fmla="*/ 1166394 h 1574461"/>
                <a:gd name="connsiteX8" fmla="*/ 771348 w 2144844"/>
                <a:gd name="connsiteY8" fmla="*/ 71577 h 1574461"/>
                <a:gd name="connsiteX9" fmla="*/ 671819 w 2144844"/>
                <a:gd name="connsiteY9" fmla="*/ 1907 h 1574461"/>
                <a:gd name="connsiteX10" fmla="*/ 602149 w 2144844"/>
                <a:gd name="connsiteY10" fmla="*/ 61624 h 1574461"/>
                <a:gd name="connsiteX11" fmla="*/ 388162 w 2144844"/>
                <a:gd name="connsiteY11" fmla="*/ 688656 h 1574461"/>
                <a:gd name="connsiteX12" fmla="*/ 0 w 2144844"/>
                <a:gd name="connsiteY12" fmla="*/ 688656 h 1574461"/>
                <a:gd name="connsiteX13" fmla="*/ 0 w 2144844"/>
                <a:gd name="connsiteY13" fmla="*/ 887713 h 1574461"/>
                <a:gd name="connsiteX14" fmla="*/ 452856 w 2144844"/>
                <a:gd name="connsiteY14" fmla="*/ 887713 h 1574461"/>
                <a:gd name="connsiteX15" fmla="*/ 537455 w 2144844"/>
                <a:gd name="connsiteY15" fmla="*/ 813066 h 1574461"/>
                <a:gd name="connsiteX16" fmla="*/ 661866 w 2144844"/>
                <a:gd name="connsiteY16" fmla="*/ 434857 h 1574461"/>
                <a:gd name="connsiteX17" fmla="*/ 860924 w 2144844"/>
                <a:gd name="connsiteY17" fmla="*/ 1504792 h 1574461"/>
                <a:gd name="connsiteX18" fmla="*/ 940547 w 2144844"/>
                <a:gd name="connsiteY18" fmla="*/ 1574462 h 1574461"/>
                <a:gd name="connsiteX19" fmla="*/ 950500 w 2144844"/>
                <a:gd name="connsiteY19" fmla="*/ 1574462 h 1574461"/>
                <a:gd name="connsiteX20" fmla="*/ 1035099 w 2144844"/>
                <a:gd name="connsiteY20" fmla="*/ 1519721 h 1574461"/>
                <a:gd name="connsiteX21" fmla="*/ 1353591 w 2144844"/>
                <a:gd name="connsiteY21" fmla="*/ 683679 h 1574461"/>
                <a:gd name="connsiteX22" fmla="*/ 1482979 w 2144844"/>
                <a:gd name="connsiteY22" fmla="*/ 1131559 h 1574461"/>
                <a:gd name="connsiteX23" fmla="*/ 1592460 w 2144844"/>
                <a:gd name="connsiteY23" fmla="*/ 1191276 h 1574461"/>
                <a:gd name="connsiteX24" fmla="*/ 1632272 w 2144844"/>
                <a:gd name="connsiteY24" fmla="*/ 1166394 h 1574461"/>
                <a:gd name="connsiteX25" fmla="*/ 1901000 w 2144844"/>
                <a:gd name="connsiteY25" fmla="*/ 887713 h 1574461"/>
                <a:gd name="connsiteX26" fmla="*/ 2144845 w 2144844"/>
                <a:gd name="connsiteY26" fmla="*/ 887713 h 1574461"/>
                <a:gd name="connsiteX27" fmla="*/ 2144845 w 2144844"/>
                <a:gd name="connsiteY27" fmla="*/ 688656 h 157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4844" h="1574461">
                  <a:moveTo>
                    <a:pt x="2139869" y="688656"/>
                  </a:moveTo>
                  <a:lnTo>
                    <a:pt x="1856212" y="688656"/>
                  </a:lnTo>
                  <a:cubicBezTo>
                    <a:pt x="1831329" y="693632"/>
                    <a:pt x="1806447" y="708561"/>
                    <a:pt x="1791518" y="728467"/>
                  </a:cubicBezTo>
                  <a:lnTo>
                    <a:pt x="1602413" y="932501"/>
                  </a:lnTo>
                  <a:lnTo>
                    <a:pt x="1443167" y="380116"/>
                  </a:lnTo>
                  <a:cubicBezTo>
                    <a:pt x="1428238" y="335328"/>
                    <a:pt x="1378474" y="305470"/>
                    <a:pt x="1333686" y="320399"/>
                  </a:cubicBezTo>
                  <a:cubicBezTo>
                    <a:pt x="1308803" y="330352"/>
                    <a:pt x="1283921" y="345281"/>
                    <a:pt x="1273968" y="375140"/>
                  </a:cubicBezTo>
                  <a:lnTo>
                    <a:pt x="975382" y="1166394"/>
                  </a:lnTo>
                  <a:lnTo>
                    <a:pt x="771348" y="71577"/>
                  </a:lnTo>
                  <a:cubicBezTo>
                    <a:pt x="761395" y="21813"/>
                    <a:pt x="716607" y="-8046"/>
                    <a:pt x="671819" y="1907"/>
                  </a:cubicBezTo>
                  <a:cubicBezTo>
                    <a:pt x="641961" y="6883"/>
                    <a:pt x="617078" y="31766"/>
                    <a:pt x="602149" y="61624"/>
                  </a:cubicBezTo>
                  <a:lnTo>
                    <a:pt x="388162" y="688656"/>
                  </a:lnTo>
                  <a:lnTo>
                    <a:pt x="0" y="688656"/>
                  </a:lnTo>
                  <a:lnTo>
                    <a:pt x="0" y="887713"/>
                  </a:lnTo>
                  <a:lnTo>
                    <a:pt x="452856" y="887713"/>
                  </a:lnTo>
                  <a:cubicBezTo>
                    <a:pt x="492667" y="882737"/>
                    <a:pt x="527503" y="852878"/>
                    <a:pt x="537455" y="813066"/>
                  </a:cubicBezTo>
                  <a:lnTo>
                    <a:pt x="661866" y="434857"/>
                  </a:lnTo>
                  <a:lnTo>
                    <a:pt x="860924" y="1504792"/>
                  </a:lnTo>
                  <a:cubicBezTo>
                    <a:pt x="865900" y="1544603"/>
                    <a:pt x="900735" y="1574462"/>
                    <a:pt x="940547" y="1574462"/>
                  </a:cubicBezTo>
                  <a:lnTo>
                    <a:pt x="950500" y="1574462"/>
                  </a:lnTo>
                  <a:cubicBezTo>
                    <a:pt x="985335" y="1574462"/>
                    <a:pt x="1020170" y="1554556"/>
                    <a:pt x="1035099" y="1519721"/>
                  </a:cubicBezTo>
                  <a:lnTo>
                    <a:pt x="1353591" y="683679"/>
                  </a:lnTo>
                  <a:lnTo>
                    <a:pt x="1482979" y="1131559"/>
                  </a:lnTo>
                  <a:cubicBezTo>
                    <a:pt x="1497908" y="1176346"/>
                    <a:pt x="1542696" y="1206205"/>
                    <a:pt x="1592460" y="1191276"/>
                  </a:cubicBezTo>
                  <a:cubicBezTo>
                    <a:pt x="1607390" y="1186299"/>
                    <a:pt x="1622319" y="1176346"/>
                    <a:pt x="1632272" y="1166394"/>
                  </a:cubicBezTo>
                  <a:lnTo>
                    <a:pt x="1901000" y="887713"/>
                  </a:lnTo>
                  <a:lnTo>
                    <a:pt x="2144845" y="887713"/>
                  </a:lnTo>
                  <a:lnTo>
                    <a:pt x="2144845" y="688656"/>
                  </a:lnTo>
                  <a:close/>
                </a:path>
              </a:pathLst>
            </a:custGeom>
            <a:grpFill/>
            <a:ln w="49709" cap="flat">
              <a:noFill/>
              <a:prstDash val="solid"/>
              <a:miter/>
            </a:ln>
          </p:spPr>
          <p:txBody>
            <a:bodyPr rtlCol="0" anchor="ctr"/>
            <a:lstStyle/>
            <a:p>
              <a:endParaRPr lang="en-US">
                <a:solidFill>
                  <a:schemeClr val="bg1"/>
                </a:solidFill>
              </a:endParaRPr>
            </a:p>
          </p:txBody>
        </p:sp>
      </p:grpSp>
      <p:sp>
        <p:nvSpPr>
          <p:cNvPr id="2" name="Title 1">
            <a:extLst>
              <a:ext uri="{FF2B5EF4-FFF2-40B4-BE49-F238E27FC236}">
                <a16:creationId xmlns:a16="http://schemas.microsoft.com/office/drawing/2014/main" id="{328C9A73-C7F3-EF4A-78EC-32A6EED482B1}"/>
              </a:ext>
            </a:extLst>
          </p:cNvPr>
          <p:cNvSpPr>
            <a:spLocks noGrp="1"/>
          </p:cNvSpPr>
          <p:nvPr>
            <p:ph type="title"/>
          </p:nvPr>
        </p:nvSpPr>
        <p:spPr/>
        <p:txBody>
          <a:bodyPr anchor="t" anchorCtr="0">
            <a:noAutofit/>
          </a:bodyPr>
          <a:lstStyle/>
          <a:p>
            <a:r>
              <a:rPr lang="en-US" sz="5400" dirty="0">
                <a:solidFill>
                  <a:schemeClr val="accent4"/>
                </a:solidFill>
              </a:rPr>
              <a:t>Toolkit </a:t>
            </a:r>
            <a:br>
              <a:rPr lang="en-US" sz="5400" dirty="0">
                <a:solidFill>
                  <a:schemeClr val="accent4"/>
                </a:solidFill>
              </a:rPr>
            </a:br>
            <a:r>
              <a:rPr lang="en-US" sz="5400" dirty="0">
                <a:solidFill>
                  <a:schemeClr val="accent4"/>
                </a:solidFill>
              </a:rPr>
              <a:t>Purpose</a:t>
            </a:r>
          </a:p>
        </p:txBody>
      </p:sp>
      <p:sp>
        <p:nvSpPr>
          <p:cNvPr id="3" name="Content Placeholder 2">
            <a:extLst>
              <a:ext uri="{FF2B5EF4-FFF2-40B4-BE49-F238E27FC236}">
                <a16:creationId xmlns:a16="http://schemas.microsoft.com/office/drawing/2014/main" id="{E5E0D3D6-E9DD-7015-E1E8-857AC6FC5362}"/>
              </a:ext>
            </a:extLst>
          </p:cNvPr>
          <p:cNvSpPr>
            <a:spLocks noGrp="1"/>
          </p:cNvSpPr>
          <p:nvPr>
            <p:ph idx="1"/>
          </p:nvPr>
        </p:nvSpPr>
        <p:spPr/>
        <p:txBody>
          <a:bodyPr>
            <a:normAutofit fontScale="77500" lnSpcReduction="20000"/>
          </a:bodyPr>
          <a:lstStyle/>
          <a:p>
            <a:pPr>
              <a:lnSpc>
                <a:spcPct val="120000"/>
              </a:lnSpc>
              <a:spcBef>
                <a:spcPts val="0"/>
              </a:spcBef>
              <a:spcAft>
                <a:spcPts val="600"/>
              </a:spcAft>
            </a:pPr>
            <a:r>
              <a:rPr lang="en-US" dirty="0"/>
              <a:t>Assist pharmacy leaders in technician education and training program justification, development, and ultimately achieving ASHP/ACPE program accreditation</a:t>
            </a:r>
          </a:p>
          <a:p>
            <a:pPr>
              <a:lnSpc>
                <a:spcPct val="120000"/>
              </a:lnSpc>
              <a:spcBef>
                <a:spcPts val="0"/>
              </a:spcBef>
              <a:spcAft>
                <a:spcPts val="600"/>
              </a:spcAft>
            </a:pPr>
            <a:r>
              <a:rPr lang="en-US" dirty="0"/>
              <a:t>Provide pharmacy leaders with resources regarding career advancement and career ladders.  As more motivated technicians remain at the institution, career advancement opportunities provide incentive and increase retention</a:t>
            </a:r>
          </a:p>
        </p:txBody>
      </p:sp>
    </p:spTree>
    <p:custDataLst>
      <p:tags r:id="rId1"/>
    </p:custDataLst>
    <p:extLst>
      <p:ext uri="{BB962C8B-B14F-4D97-AF65-F5344CB8AC3E}">
        <p14:creationId xmlns:p14="http://schemas.microsoft.com/office/powerpoint/2010/main" val="1783321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8B33E-9E4C-0C89-2227-05C79084A613}"/>
              </a:ext>
            </a:extLst>
          </p:cNvPr>
          <p:cNvSpPr>
            <a:spLocks noGrp="1"/>
          </p:cNvSpPr>
          <p:nvPr>
            <p:ph idx="1"/>
          </p:nvPr>
        </p:nvSpPr>
        <p:spPr>
          <a:xfrm>
            <a:off x="6096000" y="1283694"/>
            <a:ext cx="5259388" cy="4777381"/>
          </a:xfrm>
        </p:spPr>
        <p:txBody>
          <a:bodyPr>
            <a:normAutofit/>
          </a:bodyPr>
          <a:lstStyle/>
          <a:p>
            <a:pPr marL="0" indent="0">
              <a:buNone/>
            </a:pPr>
            <a:r>
              <a:rPr lang="en-US" sz="2800" dirty="0">
                <a:solidFill>
                  <a:schemeClr val="accent2"/>
                </a:solidFill>
                <a:latin typeface="Franklin Gothic Demi" panose="020B0703020102020204" pitchFamily="34" charset="0"/>
              </a:rPr>
              <a:t>ASHP/ACPE Pharmacy Technician Education and Training Standards</a:t>
            </a:r>
          </a:p>
          <a:p>
            <a:r>
              <a:rPr lang="en-US" sz="2400" dirty="0"/>
              <a:t>Protect the public</a:t>
            </a:r>
          </a:p>
          <a:p>
            <a:r>
              <a:rPr lang="en-US" sz="2400" dirty="0"/>
              <a:t>Serve as a guide for pharmacy technician education and training program development</a:t>
            </a:r>
          </a:p>
          <a:p>
            <a:r>
              <a:rPr lang="en-US" sz="2400" dirty="0"/>
              <a:t>Provide criteria for the evaluation of new and established programs and,</a:t>
            </a:r>
          </a:p>
          <a:p>
            <a:r>
              <a:rPr lang="en-US" sz="2400" dirty="0"/>
              <a:t>Promote continuous improvement of established programs</a:t>
            </a:r>
          </a:p>
        </p:txBody>
      </p:sp>
      <p:pic>
        <p:nvPicPr>
          <p:cNvPr id="7" name="Graphic 6" descr="Doctor">
            <a:extLst>
              <a:ext uri="{FF2B5EF4-FFF2-40B4-BE49-F238E27FC236}">
                <a16:creationId xmlns:a16="http://schemas.microsoft.com/office/drawing/2014/main" id="{5976AF40-B82E-D3D6-D406-5906DF7107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386" y="2795455"/>
            <a:ext cx="2834640" cy="28346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a:extLst>
              <a:ext uri="{FF2B5EF4-FFF2-40B4-BE49-F238E27FC236}">
                <a16:creationId xmlns:a16="http://schemas.microsoft.com/office/drawing/2014/main" id="{A4B8957E-1A05-00F3-EFF0-5556E44A3845}"/>
              </a:ext>
            </a:extLst>
          </p:cNvPr>
          <p:cNvSpPr>
            <a:spLocks noGrp="1"/>
          </p:cNvSpPr>
          <p:nvPr>
            <p:ph type="title"/>
          </p:nvPr>
        </p:nvSpPr>
        <p:spPr>
          <a:xfrm>
            <a:off x="509051" y="457200"/>
            <a:ext cx="3932237" cy="1854200"/>
          </a:xfrm>
        </p:spPr>
        <p:txBody>
          <a:bodyPr>
            <a:normAutofit/>
          </a:bodyPr>
          <a:lstStyle/>
          <a:p>
            <a:r>
              <a:rPr lang="en-US" sz="5400" dirty="0"/>
              <a:t>Training Standards</a:t>
            </a:r>
          </a:p>
        </p:txBody>
      </p:sp>
    </p:spTree>
    <p:custDataLst>
      <p:tags r:id="rId1"/>
    </p:custDataLst>
    <p:extLst>
      <p:ext uri="{BB962C8B-B14F-4D97-AF65-F5344CB8AC3E}">
        <p14:creationId xmlns:p14="http://schemas.microsoft.com/office/powerpoint/2010/main" val="258973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ED6A76-3775-16D3-8EB5-4880924A78D4}"/>
              </a:ext>
            </a:extLst>
          </p:cNvPr>
          <p:cNvSpPr>
            <a:spLocks noGrp="1"/>
          </p:cNvSpPr>
          <p:nvPr>
            <p:ph idx="1"/>
          </p:nvPr>
        </p:nvSpPr>
        <p:spPr>
          <a:xfrm>
            <a:off x="5664200" y="681038"/>
            <a:ext cx="6018212" cy="5380037"/>
          </a:xfrm>
        </p:spPr>
        <p:txBody>
          <a:bodyPr>
            <a:noAutofit/>
          </a:bodyPr>
          <a:lstStyle/>
          <a:p>
            <a:pPr marL="0" indent="0">
              <a:lnSpc>
                <a:spcPct val="120000"/>
              </a:lnSpc>
              <a:spcBef>
                <a:spcPts val="0"/>
              </a:spcBef>
              <a:spcAft>
                <a:spcPts val="600"/>
              </a:spcAft>
              <a:buNone/>
            </a:pPr>
            <a:r>
              <a:rPr lang="en-US" sz="2800" dirty="0">
                <a:solidFill>
                  <a:schemeClr val="accent2"/>
                </a:solidFill>
                <a:latin typeface="+mj-lt"/>
              </a:rPr>
              <a:t>Can be completed in various locations/modalities:</a:t>
            </a:r>
          </a:p>
          <a:p>
            <a:pPr>
              <a:lnSpc>
                <a:spcPct val="120000"/>
              </a:lnSpc>
              <a:spcBef>
                <a:spcPts val="0"/>
              </a:spcBef>
              <a:spcAft>
                <a:spcPts val="600"/>
              </a:spcAft>
            </a:pPr>
            <a:r>
              <a:rPr lang="en-US" sz="2000" dirty="0">
                <a:latin typeface="Franklin Gothic Demi" panose="020B0703020102020204" pitchFamily="34" charset="0"/>
              </a:rPr>
              <a:t>Classroom and/or lab setting</a:t>
            </a:r>
          </a:p>
          <a:p>
            <a:pPr>
              <a:lnSpc>
                <a:spcPct val="120000"/>
              </a:lnSpc>
              <a:spcBef>
                <a:spcPts val="0"/>
              </a:spcBef>
              <a:spcAft>
                <a:spcPts val="600"/>
              </a:spcAft>
            </a:pPr>
            <a:r>
              <a:rPr lang="en-US" sz="2000" dirty="0">
                <a:latin typeface="Franklin Gothic Demi" panose="020B0703020102020204" pitchFamily="34" charset="0"/>
              </a:rPr>
              <a:t>In-Pharmacy training</a:t>
            </a:r>
          </a:p>
          <a:p>
            <a:pPr lvl="1">
              <a:lnSpc>
                <a:spcPct val="120000"/>
              </a:lnSpc>
              <a:spcBef>
                <a:spcPts val="0"/>
              </a:spcBef>
              <a:spcAft>
                <a:spcPts val="600"/>
              </a:spcAft>
            </a:pPr>
            <a:r>
              <a:rPr lang="en-US" sz="1600" dirty="0"/>
              <a:t>Completed on-site, using preceptors and/or designated trainers</a:t>
            </a:r>
          </a:p>
          <a:p>
            <a:pPr lvl="2">
              <a:lnSpc>
                <a:spcPct val="120000"/>
              </a:lnSpc>
              <a:spcBef>
                <a:spcPts val="0"/>
              </a:spcBef>
              <a:spcAft>
                <a:spcPts val="600"/>
              </a:spcAft>
            </a:pPr>
            <a:r>
              <a:rPr lang="en-US" sz="1600" dirty="0"/>
              <a:t>All activities must be completed without potential impact for patient harm and should </a:t>
            </a:r>
            <a:r>
              <a:rPr lang="en-US" sz="1600" b="1" dirty="0"/>
              <a:t>not</a:t>
            </a:r>
            <a:r>
              <a:rPr lang="en-US" sz="1600" dirty="0"/>
              <a:t> be live medications/preparations until after competency has been verified through instruction and training</a:t>
            </a:r>
          </a:p>
          <a:p>
            <a:pPr lvl="2">
              <a:lnSpc>
                <a:spcPct val="120000"/>
              </a:lnSpc>
              <a:spcBef>
                <a:spcPts val="0"/>
              </a:spcBef>
              <a:spcAft>
                <a:spcPts val="600"/>
              </a:spcAft>
            </a:pPr>
            <a:r>
              <a:rPr lang="en-US" sz="1600" dirty="0"/>
              <a:t>Can be completed “off-hours”, in designated areas/pharmacy satellites, and/or away from workflow involving patient care</a:t>
            </a:r>
          </a:p>
          <a:p>
            <a:pPr lvl="2">
              <a:lnSpc>
                <a:spcPct val="120000"/>
              </a:lnSpc>
              <a:spcBef>
                <a:spcPts val="0"/>
              </a:spcBef>
              <a:spcAft>
                <a:spcPts val="600"/>
              </a:spcAft>
            </a:pPr>
            <a:r>
              <a:rPr lang="en-US" sz="1600" b="1" dirty="0"/>
              <a:t>PRACTICE TIP: </a:t>
            </a:r>
            <a:r>
              <a:rPr lang="en-US" sz="1600" dirty="0"/>
              <a:t>Many sites do simulation training in pharmacy satellites when closed</a:t>
            </a:r>
          </a:p>
        </p:txBody>
      </p:sp>
      <p:pic>
        <p:nvPicPr>
          <p:cNvPr id="18" name="Graphic 17" descr="Medicine">
            <a:extLst>
              <a:ext uri="{FF2B5EF4-FFF2-40B4-BE49-F238E27FC236}">
                <a16:creationId xmlns:a16="http://schemas.microsoft.com/office/drawing/2014/main" id="{FD16DAD2-9B10-0744-A791-F96CF03D4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106" y="2940327"/>
            <a:ext cx="2743200" cy="27432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a:extLst>
              <a:ext uri="{FF2B5EF4-FFF2-40B4-BE49-F238E27FC236}">
                <a16:creationId xmlns:a16="http://schemas.microsoft.com/office/drawing/2014/main" id="{81D8547A-52A9-9D80-4D06-3D702003D6CE}"/>
              </a:ext>
            </a:extLst>
          </p:cNvPr>
          <p:cNvSpPr>
            <a:spLocks noGrp="1"/>
          </p:cNvSpPr>
          <p:nvPr>
            <p:ph type="title"/>
          </p:nvPr>
        </p:nvSpPr>
        <p:spPr>
          <a:xfrm>
            <a:off x="509051" y="457200"/>
            <a:ext cx="3932237" cy="1854200"/>
          </a:xfrm>
        </p:spPr>
        <p:txBody>
          <a:bodyPr>
            <a:normAutofit/>
          </a:bodyPr>
          <a:lstStyle/>
          <a:p>
            <a:r>
              <a:rPr lang="en-US" sz="5400" dirty="0"/>
              <a:t>Simulation Training</a:t>
            </a:r>
          </a:p>
        </p:txBody>
      </p:sp>
    </p:spTree>
    <p:custDataLst>
      <p:tags r:id="rId1"/>
    </p:custDataLst>
    <p:extLst>
      <p:ext uri="{BB962C8B-B14F-4D97-AF65-F5344CB8AC3E}">
        <p14:creationId xmlns:p14="http://schemas.microsoft.com/office/powerpoint/2010/main" val="54494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0E0E1-F295-0B23-78A8-755F389E71DD}"/>
              </a:ext>
            </a:extLst>
          </p:cNvPr>
          <p:cNvSpPr/>
          <p:nvPr/>
        </p:nvSpPr>
        <p:spPr>
          <a:xfrm>
            <a:off x="0" y="4013200"/>
            <a:ext cx="12192000" cy="284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7B269-5788-58E1-C373-B53101C3F6E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Best Practice Simulation Lab </a:t>
            </a:r>
          </a:p>
        </p:txBody>
      </p:sp>
      <p:pic>
        <p:nvPicPr>
          <p:cNvPr id="7" name="Picture 5" descr="C:\Users\M182311\Desktop\resources (3).jpg">
            <a:extLst>
              <a:ext uri="{FF2B5EF4-FFF2-40B4-BE49-F238E27FC236}">
                <a16:creationId xmlns:a16="http://schemas.microsoft.com/office/drawing/2014/main" id="{786A344D-28E3-19DB-3AEB-DB57F32F7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18" r="14752" b="3"/>
          <a:stretch/>
        </p:blipFill>
        <p:spPr bwMode="auto">
          <a:xfrm>
            <a:off x="578345" y="2489200"/>
            <a:ext cx="2298034" cy="3032680"/>
          </a:xfrm>
          <a:prstGeom prst="rect">
            <a:avLst/>
          </a:prstGeom>
          <a:ln w="120650">
            <a:gradFill>
              <a:gsLst>
                <a:gs pos="0">
                  <a:schemeClr val="accent2"/>
                </a:gs>
                <a:gs pos="73000">
                  <a:schemeClr val="accent6"/>
                </a:gs>
              </a:gsLst>
              <a:lin ang="5400000" scaled="1"/>
            </a:gradFill>
            <a:miter lim="800000"/>
          </a:ln>
          <a:extLst>
            <a:ext uri="{909E8E84-426E-40DD-AFC4-6F175D3DCCD1}">
              <a14:hiddenFill xmlns:a14="http://schemas.microsoft.com/office/drawing/2010/main">
                <a:solidFill>
                  <a:srgbClr val="FFFFFF"/>
                </a:solidFill>
              </a14:hiddenFill>
            </a:ext>
          </a:extLst>
        </p:spPr>
      </p:pic>
      <p:pic>
        <p:nvPicPr>
          <p:cNvPr id="6" name="Picture 4" descr="C:\Users\M182311\Desktop\resources (2).jpg">
            <a:extLst>
              <a:ext uri="{FF2B5EF4-FFF2-40B4-BE49-F238E27FC236}">
                <a16:creationId xmlns:a16="http://schemas.microsoft.com/office/drawing/2014/main" id="{605FEDEB-5FF1-155F-4574-7D189645D2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53" r="38917" b="3"/>
          <a:stretch/>
        </p:blipFill>
        <p:spPr bwMode="auto">
          <a:xfrm>
            <a:off x="3445676" y="2476500"/>
            <a:ext cx="2298034" cy="3032680"/>
          </a:xfrm>
          <a:prstGeom prst="rect">
            <a:avLst/>
          </a:prstGeom>
          <a:ln w="120650">
            <a:gradFill>
              <a:gsLst>
                <a:gs pos="0">
                  <a:schemeClr val="accent2"/>
                </a:gs>
                <a:gs pos="73000">
                  <a:schemeClr val="accent6"/>
                </a:gs>
              </a:gsLst>
              <a:lin ang="5400000" scaled="1"/>
            </a:gradFill>
            <a:miter lim="800000"/>
          </a:ln>
          <a:extLst>
            <a:ext uri="{909E8E84-426E-40DD-AFC4-6F175D3DCCD1}">
              <a14:hiddenFill xmlns:a14="http://schemas.microsoft.com/office/drawing/2010/main">
                <a:solidFill>
                  <a:srgbClr val="FFFFFF"/>
                </a:solidFill>
              </a14:hiddenFill>
            </a:ext>
          </a:extLst>
        </p:spPr>
      </p:pic>
      <p:pic>
        <p:nvPicPr>
          <p:cNvPr id="3" name="Picture 2" descr="C:\Users\M182311\Desktop\resources.jpg">
            <a:extLst>
              <a:ext uri="{FF2B5EF4-FFF2-40B4-BE49-F238E27FC236}">
                <a16:creationId xmlns:a16="http://schemas.microsoft.com/office/drawing/2014/main" id="{01803DD5-1A9C-4966-CFD0-AF225BC5AD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616" r="9554" b="3"/>
          <a:stretch/>
        </p:blipFill>
        <p:spPr bwMode="auto">
          <a:xfrm>
            <a:off x="6313006" y="2476500"/>
            <a:ext cx="2298034" cy="3032680"/>
          </a:xfrm>
          <a:prstGeom prst="rect">
            <a:avLst/>
          </a:prstGeom>
          <a:ln w="120650">
            <a:gradFill>
              <a:gsLst>
                <a:gs pos="0">
                  <a:schemeClr val="accent2"/>
                </a:gs>
                <a:gs pos="73000">
                  <a:schemeClr val="accent6"/>
                </a:gs>
              </a:gsLst>
              <a:lin ang="5400000" scaled="1"/>
            </a:gradFill>
            <a:miter lim="800000"/>
          </a:ln>
          <a:extLst>
            <a:ext uri="{909E8E84-426E-40DD-AFC4-6F175D3DCCD1}">
              <a14:hiddenFill xmlns:a14="http://schemas.microsoft.com/office/drawing/2010/main">
                <a:solidFill>
                  <a:srgbClr val="FFFFFF"/>
                </a:solidFill>
              </a14:hiddenFill>
            </a:ext>
          </a:extLst>
        </p:spPr>
      </p:pic>
      <p:pic>
        <p:nvPicPr>
          <p:cNvPr id="4" name="Picture 3" descr="C:\Users\M182311\Desktop\resources (1).jpg">
            <a:extLst>
              <a:ext uri="{FF2B5EF4-FFF2-40B4-BE49-F238E27FC236}">
                <a16:creationId xmlns:a16="http://schemas.microsoft.com/office/drawing/2014/main" id="{983427BF-0310-1C90-D9BF-64235C75B4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84" r="35586" b="3"/>
          <a:stretch/>
        </p:blipFill>
        <p:spPr bwMode="auto">
          <a:xfrm>
            <a:off x="9180337" y="2476500"/>
            <a:ext cx="2298034" cy="3032680"/>
          </a:xfrm>
          <a:prstGeom prst="rect">
            <a:avLst/>
          </a:prstGeom>
          <a:ln w="120650">
            <a:gradFill>
              <a:gsLst>
                <a:gs pos="0">
                  <a:schemeClr val="accent2"/>
                </a:gs>
                <a:gs pos="73000">
                  <a:schemeClr val="accent6"/>
                </a:gs>
              </a:gsLst>
              <a:lin ang="5400000" scaled="1"/>
            </a:gradFill>
            <a:miter lim="800000"/>
          </a:ln>
          <a:extLst>
            <a:ext uri="{909E8E84-426E-40DD-AFC4-6F175D3DCCD1}">
              <a14:hiddenFill xmlns:a14="http://schemas.microsoft.com/office/drawing/2010/main">
                <a:solidFill>
                  <a:srgbClr val="FFFFFF"/>
                </a:solidFill>
              </a14:hiddenFill>
            </a:ext>
          </a:extLst>
        </p:spPr>
      </p:pic>
      <p:pic>
        <p:nvPicPr>
          <p:cNvPr id="8" name="Picture 7" descr="A white text on a black background&#10;&#10;Description automatically generated">
            <a:extLst>
              <a:ext uri="{FF2B5EF4-FFF2-40B4-BE49-F238E27FC236}">
                <a16:creationId xmlns:a16="http://schemas.microsoft.com/office/drawing/2014/main" id="{B393DB45-1057-8F85-5EF8-3ABA3D1F8C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8966" y="6275703"/>
            <a:ext cx="927238" cy="441713"/>
          </a:xfrm>
          <a:prstGeom prst="rect">
            <a:avLst/>
          </a:prstGeom>
        </p:spPr>
      </p:pic>
    </p:spTree>
    <p:custDataLst>
      <p:tags r:id="rId1"/>
    </p:custDataLst>
    <p:extLst>
      <p:ext uri="{BB962C8B-B14F-4D97-AF65-F5344CB8AC3E}">
        <p14:creationId xmlns:p14="http://schemas.microsoft.com/office/powerpoint/2010/main" val="150571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Experiential Training</a:t>
            </a:r>
          </a:p>
        </p:txBody>
      </p:sp>
      <p:sp>
        <p:nvSpPr>
          <p:cNvPr id="3" name="Content Placeholder 2"/>
          <p:cNvSpPr>
            <a:spLocks noGrp="1"/>
          </p:cNvSpPr>
          <p:nvPr>
            <p:ph idx="1"/>
          </p:nvPr>
        </p:nvSpPr>
        <p:spPr>
          <a:xfrm>
            <a:off x="838200" y="1825625"/>
            <a:ext cx="10515600" cy="4351338"/>
          </a:xfrm>
        </p:spPr>
        <p:txBody>
          <a:bodyPr/>
          <a:lstStyle/>
          <a:p>
            <a:r>
              <a:rPr lang="en-US" dirty="0"/>
              <a:t>Professional, hands-on learning experience in your live pharmacy setting</a:t>
            </a:r>
          </a:p>
          <a:p>
            <a:r>
              <a:rPr lang="en-US" dirty="0"/>
              <a:t>Includes preceptor oversight </a:t>
            </a:r>
          </a:p>
          <a:p>
            <a:r>
              <a:rPr lang="en-US" dirty="0"/>
              <a:t>Conducted after simulation experience</a:t>
            </a:r>
          </a:p>
          <a:p>
            <a:r>
              <a:rPr lang="en-US" dirty="0"/>
              <a:t>Evaluation performed against standards</a:t>
            </a:r>
          </a:p>
        </p:txBody>
      </p:sp>
    </p:spTree>
    <p:extLst>
      <p:ext uri="{BB962C8B-B14F-4D97-AF65-F5344CB8AC3E}">
        <p14:creationId xmlns:p14="http://schemas.microsoft.com/office/powerpoint/2010/main" val="389809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0BF6B-DB3C-FE83-62D2-7B0B21450133}"/>
              </a:ext>
            </a:extLst>
          </p:cNvPr>
          <p:cNvSpPr>
            <a:spLocks noGrp="1"/>
          </p:cNvSpPr>
          <p:nvPr>
            <p:ph type="title"/>
          </p:nvPr>
        </p:nvSpPr>
        <p:spPr>
          <a:xfrm>
            <a:off x="509051" y="457200"/>
            <a:ext cx="3932237" cy="2012623"/>
          </a:xfrm>
        </p:spPr>
        <p:txBody>
          <a:bodyPr anchor="b" anchorCtr="0">
            <a:normAutofit/>
          </a:bodyPr>
          <a:lstStyle/>
          <a:p>
            <a:r>
              <a:rPr lang="en-US" sz="4400" dirty="0"/>
              <a:t>Funding Stream Opportunities</a:t>
            </a:r>
          </a:p>
        </p:txBody>
      </p:sp>
      <p:sp>
        <p:nvSpPr>
          <p:cNvPr id="8" name="Content Placeholder 7">
            <a:extLst>
              <a:ext uri="{FF2B5EF4-FFF2-40B4-BE49-F238E27FC236}">
                <a16:creationId xmlns:a16="http://schemas.microsoft.com/office/drawing/2014/main" id="{A6A17398-6653-FA0C-AB7C-D0805B51C3B2}"/>
              </a:ext>
            </a:extLst>
          </p:cNvPr>
          <p:cNvSpPr>
            <a:spLocks noGrp="1"/>
          </p:cNvSpPr>
          <p:nvPr>
            <p:ph idx="1"/>
          </p:nvPr>
        </p:nvSpPr>
        <p:spPr>
          <a:xfrm>
            <a:off x="6096000" y="680936"/>
            <a:ext cx="5259388" cy="5379395"/>
          </a:xfrm>
        </p:spPr>
        <p:txBody>
          <a:bodyPr>
            <a:normAutofit fontScale="40000" lnSpcReduction="20000"/>
          </a:bodyPr>
          <a:lstStyle/>
          <a:p>
            <a:pPr marL="0" indent="0">
              <a:lnSpc>
                <a:spcPct val="120000"/>
              </a:lnSpc>
              <a:spcBef>
                <a:spcPts val="0"/>
              </a:spcBef>
              <a:spcAft>
                <a:spcPts val="600"/>
              </a:spcAft>
              <a:buNone/>
            </a:pPr>
            <a:r>
              <a:rPr lang="en-US" sz="4000" dirty="0">
                <a:solidFill>
                  <a:schemeClr val="accent2"/>
                </a:solidFill>
                <a:latin typeface="Franklin Gothic Demi" panose="020B0703020102020204" pitchFamily="34" charset="0"/>
              </a:rPr>
              <a:t>Certificate Programs - Tuition</a:t>
            </a:r>
          </a:p>
          <a:p>
            <a:pPr>
              <a:lnSpc>
                <a:spcPct val="120000"/>
              </a:lnSpc>
              <a:spcBef>
                <a:spcPts val="0"/>
              </a:spcBef>
              <a:spcAft>
                <a:spcPts val="600"/>
              </a:spcAft>
            </a:pPr>
            <a:r>
              <a:rPr lang="en-US" sz="3500" dirty="0"/>
              <a:t>US Department of Labor, Employment and Training Administration/Workforce Development Programs</a:t>
            </a:r>
          </a:p>
          <a:p>
            <a:pPr lvl="1">
              <a:lnSpc>
                <a:spcPct val="120000"/>
              </a:lnSpc>
              <a:spcBef>
                <a:spcPts val="0"/>
              </a:spcBef>
              <a:spcAft>
                <a:spcPts val="600"/>
              </a:spcAft>
            </a:pPr>
            <a:r>
              <a:rPr lang="en-US" sz="3500" dirty="0"/>
              <a:t>Provide access to training and education through Individual Training Accounts</a:t>
            </a:r>
          </a:p>
          <a:p>
            <a:pPr lvl="2">
              <a:lnSpc>
                <a:spcPct val="120000"/>
              </a:lnSpc>
              <a:spcBef>
                <a:spcPts val="0"/>
              </a:spcBef>
              <a:spcAft>
                <a:spcPts val="600"/>
              </a:spcAft>
            </a:pPr>
            <a:r>
              <a:rPr lang="en-US" sz="3500" dirty="0"/>
              <a:t>Tuition assistance offered for Occupational Training </a:t>
            </a:r>
          </a:p>
          <a:p>
            <a:pPr lvl="2">
              <a:lnSpc>
                <a:spcPct val="120000"/>
              </a:lnSpc>
              <a:spcBef>
                <a:spcPts val="0"/>
              </a:spcBef>
              <a:spcAft>
                <a:spcPts val="600"/>
              </a:spcAft>
            </a:pPr>
            <a:r>
              <a:rPr lang="en-US" sz="3500" dirty="0"/>
              <a:t>Offers connections to apprenticeship programs </a:t>
            </a:r>
          </a:p>
          <a:p>
            <a:pPr marL="0" indent="0">
              <a:lnSpc>
                <a:spcPct val="120000"/>
              </a:lnSpc>
              <a:spcBef>
                <a:spcPts val="0"/>
              </a:spcBef>
              <a:spcAft>
                <a:spcPts val="600"/>
              </a:spcAft>
              <a:buNone/>
            </a:pPr>
            <a:r>
              <a:rPr lang="en-US" sz="4000" dirty="0">
                <a:solidFill>
                  <a:schemeClr val="accent2"/>
                </a:solidFill>
                <a:latin typeface="Franklin Gothic Demi" panose="020B0703020102020204" pitchFamily="34" charset="0"/>
              </a:rPr>
              <a:t>Scholarships</a:t>
            </a:r>
          </a:p>
          <a:p>
            <a:pPr>
              <a:lnSpc>
                <a:spcPct val="120000"/>
              </a:lnSpc>
              <a:spcBef>
                <a:spcPts val="0"/>
              </a:spcBef>
              <a:spcAft>
                <a:spcPts val="600"/>
              </a:spcAft>
            </a:pPr>
            <a:r>
              <a:rPr lang="en-US" sz="3500" dirty="0"/>
              <a:t>Many employers will pay for their employees to obtain a certificate that is related to their employment. Consult the benefits section of the employee handbook.</a:t>
            </a:r>
          </a:p>
          <a:p>
            <a:pPr>
              <a:lnSpc>
                <a:spcPct val="120000"/>
              </a:lnSpc>
              <a:spcBef>
                <a:spcPts val="0"/>
              </a:spcBef>
              <a:spcAft>
                <a:spcPts val="600"/>
              </a:spcAft>
            </a:pPr>
            <a:r>
              <a:rPr lang="en-US" sz="3500" dirty="0"/>
              <a:t>Many professional organizations offer scholarships to incentivize people to join their profession. If one does not exist, connect with local pharmacy professional organizations.</a:t>
            </a:r>
          </a:p>
          <a:p>
            <a:pPr>
              <a:lnSpc>
                <a:spcPct val="120000"/>
              </a:lnSpc>
              <a:spcBef>
                <a:spcPts val="0"/>
              </a:spcBef>
              <a:spcAft>
                <a:spcPts val="600"/>
              </a:spcAft>
            </a:pPr>
            <a:r>
              <a:rPr lang="en-US" sz="3500" dirty="0"/>
              <a:t>Many hospital </a:t>
            </a:r>
            <a:r>
              <a:rPr lang="en-US" sz="3500" dirty="0" err="1"/>
              <a:t>auxillaries</a:t>
            </a:r>
            <a:r>
              <a:rPr lang="en-US" sz="3500" dirty="0"/>
              <a:t> offer scholarships to incentive people to join their organization.</a:t>
            </a:r>
          </a:p>
          <a:p>
            <a:pPr marL="0" indent="0">
              <a:lnSpc>
                <a:spcPct val="120000"/>
              </a:lnSpc>
              <a:spcBef>
                <a:spcPts val="0"/>
              </a:spcBef>
              <a:spcAft>
                <a:spcPts val="600"/>
              </a:spcAft>
              <a:buNone/>
            </a:pPr>
            <a:r>
              <a:rPr lang="en-US" sz="4000" dirty="0">
                <a:solidFill>
                  <a:schemeClr val="accent2"/>
                </a:solidFill>
                <a:latin typeface="Franklin Gothic Demi" panose="020B0703020102020204" pitchFamily="34" charset="0"/>
              </a:rPr>
              <a:t>Employment</a:t>
            </a:r>
          </a:p>
          <a:p>
            <a:pPr>
              <a:lnSpc>
                <a:spcPct val="120000"/>
              </a:lnSpc>
              <a:spcBef>
                <a:spcPts val="0"/>
              </a:spcBef>
              <a:spcAft>
                <a:spcPts val="600"/>
              </a:spcAft>
            </a:pPr>
            <a:r>
              <a:rPr lang="en-US" dirty="0"/>
              <a:t>Many organizations opt to hire candidates and require them to matriculate into the program as a condition of employment</a:t>
            </a:r>
          </a:p>
        </p:txBody>
      </p:sp>
      <p:pic>
        <p:nvPicPr>
          <p:cNvPr id="21" name="Graphic 20" descr="Diploma Roll">
            <a:extLst>
              <a:ext uri="{FF2B5EF4-FFF2-40B4-BE49-F238E27FC236}">
                <a16:creationId xmlns:a16="http://schemas.microsoft.com/office/drawing/2014/main" id="{FC8D54AF-5E78-13C1-AF61-5DA7B9E9C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386" y="2638627"/>
            <a:ext cx="2834640" cy="2834640"/>
          </a:xfrm>
          <a:prstGeom prst="rect">
            <a:avLst/>
          </a:prstGeom>
        </p:spPr>
      </p:pic>
    </p:spTree>
    <p:custDataLst>
      <p:tags r:id="rId1"/>
    </p:custDataLst>
    <p:extLst>
      <p:ext uri="{BB962C8B-B14F-4D97-AF65-F5344CB8AC3E}">
        <p14:creationId xmlns:p14="http://schemas.microsoft.com/office/powerpoint/2010/main" val="104408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1FE75-9435-D309-6231-B693E6F4376F}"/>
              </a:ext>
            </a:extLst>
          </p:cNvPr>
          <p:cNvSpPr>
            <a:spLocks noGrp="1"/>
          </p:cNvSpPr>
          <p:nvPr>
            <p:ph idx="1"/>
          </p:nvPr>
        </p:nvSpPr>
        <p:spPr>
          <a:xfrm>
            <a:off x="6096000" y="681038"/>
            <a:ext cx="5259388" cy="5380037"/>
          </a:xfrm>
        </p:spPr>
        <p:txBody>
          <a:bodyPr>
            <a:normAutofit fontScale="77500" lnSpcReduction="20000"/>
          </a:bodyPr>
          <a:lstStyle/>
          <a:p>
            <a:pPr marL="0" indent="0">
              <a:buNone/>
            </a:pPr>
            <a:r>
              <a:rPr lang="en-US" sz="4600" dirty="0">
                <a:solidFill>
                  <a:schemeClr val="accent2"/>
                </a:solidFill>
                <a:latin typeface="Franklin Gothic Demi" panose="020B0703020102020204" pitchFamily="34" charset="0"/>
              </a:rPr>
              <a:t>What is it?</a:t>
            </a:r>
          </a:p>
          <a:p>
            <a:pPr>
              <a:lnSpc>
                <a:spcPct val="120000"/>
              </a:lnSpc>
              <a:spcBef>
                <a:spcPts val="0"/>
              </a:spcBef>
              <a:spcAft>
                <a:spcPts val="600"/>
              </a:spcAft>
            </a:pPr>
            <a:r>
              <a:rPr lang="en-US" dirty="0"/>
              <a:t>It represents a  vision to drive organizational direction, change and transformation over time – </a:t>
            </a:r>
            <a:r>
              <a:rPr lang="en-US" i="1" dirty="0">
                <a:solidFill>
                  <a:schemeClr val="accent2"/>
                </a:solidFill>
                <a:latin typeface="Franklin Gothic Medium" panose="020B0603020102020204" pitchFamily="34" charset="0"/>
              </a:rPr>
              <a:t>a journey</a:t>
            </a:r>
          </a:p>
          <a:p>
            <a:pPr>
              <a:lnSpc>
                <a:spcPct val="120000"/>
              </a:lnSpc>
              <a:spcBef>
                <a:spcPts val="0"/>
              </a:spcBef>
              <a:spcAft>
                <a:spcPts val="600"/>
              </a:spcAft>
            </a:pPr>
            <a:r>
              <a:rPr lang="en-US" dirty="0"/>
              <a:t>It identifies where you are now and where you want to be – </a:t>
            </a:r>
            <a:r>
              <a:rPr lang="en-US" i="1" dirty="0">
                <a:solidFill>
                  <a:schemeClr val="accent2"/>
                </a:solidFill>
                <a:latin typeface="Franklin Gothic Medium" panose="020B0603020102020204" pitchFamily="34" charset="0"/>
              </a:rPr>
              <a:t>a vision</a:t>
            </a:r>
          </a:p>
          <a:p>
            <a:pPr>
              <a:lnSpc>
                <a:spcPct val="120000"/>
              </a:lnSpc>
              <a:spcBef>
                <a:spcPts val="0"/>
              </a:spcBef>
              <a:spcAft>
                <a:spcPts val="600"/>
              </a:spcAft>
            </a:pPr>
            <a:r>
              <a:rPr lang="en-US" dirty="0"/>
              <a:t>It enhances an organization's ability to adapt to change – </a:t>
            </a:r>
            <a:r>
              <a:rPr lang="en-US" i="1" dirty="0">
                <a:solidFill>
                  <a:schemeClr val="accent2"/>
                </a:solidFill>
                <a:latin typeface="Franklin Gothic Medium" panose="020B0603020102020204" pitchFamily="34" charset="0"/>
              </a:rPr>
              <a:t>organization resilience</a:t>
            </a:r>
          </a:p>
          <a:p>
            <a:pPr>
              <a:lnSpc>
                <a:spcPct val="120000"/>
              </a:lnSpc>
              <a:spcBef>
                <a:spcPts val="0"/>
              </a:spcBef>
              <a:spcAft>
                <a:spcPts val="600"/>
              </a:spcAft>
            </a:pPr>
            <a:r>
              <a:rPr lang="en-US" dirty="0"/>
              <a:t>It creates cooperation – </a:t>
            </a:r>
            <a:r>
              <a:rPr lang="en-US" i="1" dirty="0">
                <a:solidFill>
                  <a:schemeClr val="accent2"/>
                </a:solidFill>
                <a:latin typeface="Franklin Gothic Medium" panose="020B0603020102020204" pitchFamily="34" charset="0"/>
              </a:rPr>
              <a:t>teamwork</a:t>
            </a:r>
          </a:p>
          <a:p>
            <a:pPr>
              <a:lnSpc>
                <a:spcPct val="120000"/>
              </a:lnSpc>
              <a:spcBef>
                <a:spcPts val="0"/>
              </a:spcBef>
              <a:spcAft>
                <a:spcPts val="600"/>
              </a:spcAft>
            </a:pPr>
            <a:r>
              <a:rPr lang="en-US" dirty="0"/>
              <a:t>It directs daily activities towards a common goal - </a:t>
            </a:r>
            <a:r>
              <a:rPr lang="en-US" i="1" dirty="0">
                <a:solidFill>
                  <a:schemeClr val="accent2"/>
                </a:solidFill>
                <a:latin typeface="Franklin Gothic Medium" panose="020B0603020102020204" pitchFamily="34" charset="0"/>
              </a:rPr>
              <a:t>collaboration</a:t>
            </a:r>
          </a:p>
        </p:txBody>
      </p:sp>
      <p:pic>
        <p:nvPicPr>
          <p:cNvPr id="7" name="Graphic 6" descr="Onboarding">
            <a:extLst>
              <a:ext uri="{FF2B5EF4-FFF2-40B4-BE49-F238E27FC236}">
                <a16:creationId xmlns:a16="http://schemas.microsoft.com/office/drawing/2014/main" id="{3FB97CF4-6FE8-A938-7F65-2857AD85AA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9753" y="2865957"/>
            <a:ext cx="2834640" cy="28346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a:extLst>
              <a:ext uri="{FF2B5EF4-FFF2-40B4-BE49-F238E27FC236}">
                <a16:creationId xmlns:a16="http://schemas.microsoft.com/office/drawing/2014/main" id="{02738857-551D-3FF7-086F-326393B76DF9}"/>
              </a:ext>
            </a:extLst>
          </p:cNvPr>
          <p:cNvSpPr>
            <a:spLocks noGrp="1"/>
          </p:cNvSpPr>
          <p:nvPr>
            <p:ph type="title"/>
          </p:nvPr>
        </p:nvSpPr>
        <p:spPr>
          <a:xfrm>
            <a:off x="509051" y="457200"/>
            <a:ext cx="3932237" cy="1854200"/>
          </a:xfrm>
        </p:spPr>
        <p:txBody>
          <a:bodyPr>
            <a:normAutofit/>
          </a:bodyPr>
          <a:lstStyle/>
          <a:p>
            <a:r>
              <a:rPr lang="en-US" sz="5400" dirty="0"/>
              <a:t>Strategic Plan</a:t>
            </a:r>
          </a:p>
        </p:txBody>
      </p:sp>
    </p:spTree>
    <p:custDataLst>
      <p:tags r:id="rId1"/>
    </p:custDataLst>
    <p:extLst>
      <p:ext uri="{BB962C8B-B14F-4D97-AF65-F5344CB8AC3E}">
        <p14:creationId xmlns:p14="http://schemas.microsoft.com/office/powerpoint/2010/main" val="103998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9747-8E65-B7A5-C6F2-E6776437F33F}"/>
              </a:ext>
            </a:extLst>
          </p:cNvPr>
          <p:cNvSpPr>
            <a:spLocks noGrp="1"/>
          </p:cNvSpPr>
          <p:nvPr>
            <p:ph type="title"/>
          </p:nvPr>
        </p:nvSpPr>
        <p:spPr>
          <a:xfrm>
            <a:off x="838200" y="365125"/>
            <a:ext cx="10515600" cy="1325563"/>
          </a:xfrm>
        </p:spPr>
        <p:txBody>
          <a:bodyPr>
            <a:noAutofit/>
          </a:bodyPr>
          <a:lstStyle/>
          <a:p>
            <a:r>
              <a:rPr lang="en-US" sz="3600" dirty="0"/>
              <a:t>ASHP/ACPE Video Developing a Strategic Plan for your Pharmacy Technician Program</a:t>
            </a:r>
          </a:p>
        </p:txBody>
      </p:sp>
      <p:pic>
        <p:nvPicPr>
          <p:cNvPr id="5" name="Online Media 4" title="Developing a Strategic Plan for your Pharmacy Technician Program">
            <a:hlinkClick r:id="" action="ppaction://media"/>
            <a:extLst>
              <a:ext uri="{FF2B5EF4-FFF2-40B4-BE49-F238E27FC236}">
                <a16:creationId xmlns:a16="http://schemas.microsoft.com/office/drawing/2014/main" id="{AA85A1AD-850B-C00A-3E9F-A41D00351064}"/>
              </a:ext>
            </a:extLst>
          </p:cNvPr>
          <p:cNvPicPr>
            <a:picLocks noRot="1" noChangeAspect="1"/>
          </p:cNvPicPr>
          <p:nvPr>
            <a:videoFile r:link="rId2"/>
          </p:nvPr>
        </p:nvPicPr>
        <p:blipFill>
          <a:blip r:embed="rId4"/>
          <a:stretch>
            <a:fillRect/>
          </a:stretch>
        </p:blipFill>
        <p:spPr>
          <a:xfrm>
            <a:off x="2632471" y="1852612"/>
            <a:ext cx="6927057" cy="3913797"/>
          </a:xfrm>
          <a:prstGeom prst="rect">
            <a:avLst/>
          </a:prstGeom>
          <a:ln w="12700">
            <a:solidFill>
              <a:schemeClr val="accent1">
                <a:shade val="15000"/>
              </a:schemeClr>
            </a:solidFill>
          </a:ln>
        </p:spPr>
      </p:pic>
      <p:sp>
        <p:nvSpPr>
          <p:cNvPr id="7" name="Rectangle: Rounded Corners 6">
            <a:hlinkClick r:id="rId5"/>
            <a:extLst>
              <a:ext uri="{FF2B5EF4-FFF2-40B4-BE49-F238E27FC236}">
                <a16:creationId xmlns:a16="http://schemas.microsoft.com/office/drawing/2014/main" id="{4BA99F64-5395-41B7-875A-CD2CFA156C52}"/>
              </a:ext>
            </a:extLst>
          </p:cNvPr>
          <p:cNvSpPr/>
          <p:nvPr/>
        </p:nvSpPr>
        <p:spPr>
          <a:xfrm>
            <a:off x="4775199" y="5984875"/>
            <a:ext cx="2641600" cy="508000"/>
          </a:xfrm>
          <a:prstGeom prst="roundRect">
            <a:avLst/>
          </a:prstGeom>
          <a:gradFill>
            <a:gsLst>
              <a:gs pos="0">
                <a:schemeClr val="accent2"/>
              </a:gs>
              <a:gs pos="74000">
                <a:schemeClr val="accent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PLAY VIDEO</a:t>
            </a:r>
          </a:p>
        </p:txBody>
      </p:sp>
    </p:spTree>
    <p:custDataLst>
      <p:tags r:id="rId1"/>
    </p:custDataLst>
    <p:extLst>
      <p:ext uri="{BB962C8B-B14F-4D97-AF65-F5344CB8AC3E}">
        <p14:creationId xmlns:p14="http://schemas.microsoft.com/office/powerpoint/2010/main" val="36088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from ASHP</a:t>
            </a:r>
            <a:endParaRPr lang="en-US" dirty="0"/>
          </a:p>
        </p:txBody>
      </p:sp>
      <p:sp>
        <p:nvSpPr>
          <p:cNvPr id="3" name="Content Placeholder 2"/>
          <p:cNvSpPr>
            <a:spLocks noGrp="1"/>
          </p:cNvSpPr>
          <p:nvPr>
            <p:ph idx="1"/>
          </p:nvPr>
        </p:nvSpPr>
        <p:spPr>
          <a:xfrm>
            <a:off x="838200" y="1825625"/>
            <a:ext cx="4851400" cy="4118860"/>
          </a:xfrm>
        </p:spPr>
        <p:txBody>
          <a:bodyPr>
            <a:normAutofit/>
          </a:bodyPr>
          <a:lstStyle/>
          <a:p>
            <a:r>
              <a:rPr lang="en-US" sz="2400" dirty="0"/>
              <a:t>ASHP website </a:t>
            </a:r>
          </a:p>
          <a:p>
            <a:r>
              <a:rPr lang="en-US" sz="2400" dirty="0"/>
              <a:t>Standards</a:t>
            </a:r>
          </a:p>
          <a:p>
            <a:r>
              <a:rPr lang="en-US" sz="2400" dirty="0"/>
              <a:t>Regulations</a:t>
            </a:r>
          </a:p>
          <a:p>
            <a:r>
              <a:rPr lang="en-US" sz="2400" dirty="0"/>
              <a:t>Guidance Document</a:t>
            </a:r>
          </a:p>
          <a:p>
            <a:r>
              <a:rPr lang="en-US" sz="2400" dirty="0"/>
              <a:t>Model Curriculum and Crosswalk</a:t>
            </a:r>
          </a:p>
          <a:p>
            <a:r>
              <a:rPr lang="en-US" sz="2400" dirty="0"/>
              <a:t>Technician Program Directory</a:t>
            </a:r>
          </a:p>
          <a:p>
            <a:r>
              <a:rPr lang="en-US" sz="2400" dirty="0"/>
              <a:t>Informational Videos</a:t>
            </a:r>
          </a:p>
          <a:p>
            <a:r>
              <a:rPr lang="en-US" sz="2400" dirty="0"/>
              <a:t>Contact </a:t>
            </a:r>
            <a:r>
              <a:rPr lang="en-US" sz="2400" dirty="0">
                <a:hlinkClick r:id="rId2"/>
              </a:rPr>
              <a:t>asd@ashp.org</a:t>
            </a:r>
            <a:r>
              <a:rPr lang="en-US" sz="2400" dirty="0"/>
              <a:t> </a:t>
            </a:r>
          </a:p>
        </p:txBody>
      </p:sp>
      <p:pic>
        <p:nvPicPr>
          <p:cNvPr id="4" name="Picture 3"/>
          <p:cNvPicPr>
            <a:picLocks noChangeAspect="1"/>
          </p:cNvPicPr>
          <p:nvPr/>
        </p:nvPicPr>
        <p:blipFill>
          <a:blip r:embed="rId3"/>
          <a:stretch>
            <a:fillRect/>
          </a:stretch>
        </p:blipFill>
        <p:spPr>
          <a:xfrm>
            <a:off x="6096000" y="1597955"/>
            <a:ext cx="5342702" cy="4118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49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915B7E-E257-28F6-0931-FB3B2F1B6196}"/>
              </a:ext>
            </a:extLst>
          </p:cNvPr>
          <p:cNvPicPr>
            <a:picLocks noChangeAspect="1"/>
          </p:cNvPicPr>
          <p:nvPr/>
        </p:nvPicPr>
        <p:blipFill>
          <a:blip r:embed="rId3"/>
          <a:stretch>
            <a:fillRect/>
          </a:stretch>
        </p:blipFill>
        <p:spPr>
          <a:xfrm>
            <a:off x="6196339" y="2580822"/>
            <a:ext cx="5487661" cy="1696355"/>
          </a:xfrm>
          <a:prstGeom prst="rect">
            <a:avLst/>
          </a:prstGeom>
        </p:spPr>
      </p:pic>
      <p:sp>
        <p:nvSpPr>
          <p:cNvPr id="2" name="Title 1">
            <a:extLst>
              <a:ext uri="{FF2B5EF4-FFF2-40B4-BE49-F238E27FC236}">
                <a16:creationId xmlns:a16="http://schemas.microsoft.com/office/drawing/2014/main" id="{4F4BFFA5-FD58-A2C8-0180-F4CE41C635B1}"/>
              </a:ext>
            </a:extLst>
          </p:cNvPr>
          <p:cNvSpPr>
            <a:spLocks noGrp="1"/>
          </p:cNvSpPr>
          <p:nvPr>
            <p:ph type="title"/>
          </p:nvPr>
        </p:nvSpPr>
        <p:spPr/>
        <p:txBody>
          <a:bodyPr anchor="ctr" anchorCtr="0">
            <a:normAutofit/>
          </a:bodyPr>
          <a:lstStyle/>
          <a:p>
            <a:r>
              <a:rPr lang="en-US" sz="5400" dirty="0"/>
              <a:t>Standards</a:t>
            </a:r>
          </a:p>
        </p:txBody>
      </p:sp>
      <p:pic>
        <p:nvPicPr>
          <p:cNvPr id="13" name="Picture 12" descr="A qr code on a black background&#10;&#10;Description automatically generated">
            <a:hlinkClick r:id="rId4"/>
            <a:extLst>
              <a:ext uri="{FF2B5EF4-FFF2-40B4-BE49-F238E27FC236}">
                <a16:creationId xmlns:a16="http://schemas.microsoft.com/office/drawing/2014/main" id="{1B34498B-D9EF-D2DB-B50A-AE415F379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538" y="2779932"/>
            <a:ext cx="2263262" cy="2263262"/>
          </a:xfrm>
          <a:prstGeom prst="rect">
            <a:avLst/>
          </a:prstGeom>
          <a:solidFill>
            <a:schemeClr val="bg1"/>
          </a:solidFill>
          <a:ln w="28575">
            <a:solidFill>
              <a:schemeClr val="accent4"/>
            </a:solidFill>
          </a:ln>
        </p:spPr>
      </p:pic>
      <p:sp>
        <p:nvSpPr>
          <p:cNvPr id="16" name="Rectangle: Rounded Corners 15">
            <a:hlinkClick r:id="rId4"/>
            <a:extLst>
              <a:ext uri="{FF2B5EF4-FFF2-40B4-BE49-F238E27FC236}">
                <a16:creationId xmlns:a16="http://schemas.microsoft.com/office/drawing/2014/main" id="{755B1560-F1B3-5297-4ABC-F15648705C3C}"/>
              </a:ext>
            </a:extLst>
          </p:cNvPr>
          <p:cNvSpPr/>
          <p:nvPr/>
        </p:nvSpPr>
        <p:spPr>
          <a:xfrm>
            <a:off x="990600" y="5511726"/>
            <a:ext cx="2997200" cy="558800"/>
          </a:xfrm>
          <a:prstGeom prst="roundRect">
            <a:avLst/>
          </a:prstGeom>
          <a:gradFill>
            <a:gsLst>
              <a:gs pos="0">
                <a:schemeClr val="accent2"/>
              </a:gs>
              <a:gs pos="73000">
                <a:schemeClr val="accent6"/>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SCAN THE QR CODE</a:t>
            </a:r>
          </a:p>
        </p:txBody>
      </p:sp>
    </p:spTree>
    <p:custDataLst>
      <p:tags r:id="rId1"/>
    </p:custDataLst>
    <p:extLst>
      <p:ext uri="{BB962C8B-B14F-4D97-AF65-F5344CB8AC3E}">
        <p14:creationId xmlns:p14="http://schemas.microsoft.com/office/powerpoint/2010/main" val="81621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FA5-FD58-A2C8-0180-F4CE41C635B1}"/>
              </a:ext>
            </a:extLst>
          </p:cNvPr>
          <p:cNvSpPr>
            <a:spLocks noGrp="1"/>
          </p:cNvSpPr>
          <p:nvPr>
            <p:ph type="title"/>
          </p:nvPr>
        </p:nvSpPr>
        <p:spPr/>
        <p:txBody>
          <a:bodyPr anchor="ctr" anchorCtr="0">
            <a:normAutofit/>
          </a:bodyPr>
          <a:lstStyle/>
          <a:p>
            <a:r>
              <a:rPr lang="en-US" sz="5400" dirty="0"/>
              <a:t>Model Curriculum</a:t>
            </a:r>
          </a:p>
        </p:txBody>
      </p:sp>
      <p:pic>
        <p:nvPicPr>
          <p:cNvPr id="13" name="Picture 12">
            <a:hlinkClick r:id="rId3"/>
            <a:extLst>
              <a:ext uri="{FF2B5EF4-FFF2-40B4-BE49-F238E27FC236}">
                <a16:creationId xmlns:a16="http://schemas.microsoft.com/office/drawing/2014/main" id="{1B34498B-D9EF-D2DB-B50A-AE415F379B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3538" y="2779932"/>
            <a:ext cx="2263262" cy="2263262"/>
          </a:xfrm>
          <a:prstGeom prst="rect">
            <a:avLst/>
          </a:prstGeom>
          <a:solidFill>
            <a:schemeClr val="bg1"/>
          </a:solidFill>
          <a:ln w="28575">
            <a:solidFill>
              <a:schemeClr val="accent4"/>
            </a:solidFill>
          </a:ln>
        </p:spPr>
      </p:pic>
      <p:sp>
        <p:nvSpPr>
          <p:cNvPr id="16" name="Rectangle: Rounded Corners 15">
            <a:hlinkClick r:id="rId3"/>
            <a:extLst>
              <a:ext uri="{FF2B5EF4-FFF2-40B4-BE49-F238E27FC236}">
                <a16:creationId xmlns:a16="http://schemas.microsoft.com/office/drawing/2014/main" id="{755B1560-F1B3-5297-4ABC-F15648705C3C}"/>
              </a:ext>
            </a:extLst>
          </p:cNvPr>
          <p:cNvSpPr/>
          <p:nvPr/>
        </p:nvSpPr>
        <p:spPr>
          <a:xfrm>
            <a:off x="990600" y="5511726"/>
            <a:ext cx="2997200" cy="558800"/>
          </a:xfrm>
          <a:prstGeom prst="roundRect">
            <a:avLst/>
          </a:prstGeom>
          <a:gradFill>
            <a:gsLst>
              <a:gs pos="0">
                <a:schemeClr val="accent2"/>
              </a:gs>
              <a:gs pos="73000">
                <a:schemeClr val="accent6"/>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SCAN THE QR CODE</a:t>
            </a:r>
          </a:p>
        </p:txBody>
      </p:sp>
      <p:pic>
        <p:nvPicPr>
          <p:cNvPr id="3" name="Picture 2">
            <a:extLst>
              <a:ext uri="{FF2B5EF4-FFF2-40B4-BE49-F238E27FC236}">
                <a16:creationId xmlns:a16="http://schemas.microsoft.com/office/drawing/2014/main" id="{64D26D24-9110-3075-651E-B3F0DB66F0C8}"/>
              </a:ext>
            </a:extLst>
          </p:cNvPr>
          <p:cNvPicPr>
            <a:picLocks noChangeAspect="1"/>
          </p:cNvPicPr>
          <p:nvPr/>
        </p:nvPicPr>
        <p:blipFill>
          <a:blip r:embed="rId5"/>
          <a:stretch>
            <a:fillRect/>
          </a:stretch>
        </p:blipFill>
        <p:spPr>
          <a:xfrm>
            <a:off x="6576418" y="1552643"/>
            <a:ext cx="4777381" cy="347554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351234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6AE0-EEC9-0690-0BD7-90EC0283647B}"/>
              </a:ext>
            </a:extLst>
          </p:cNvPr>
          <p:cNvSpPr>
            <a:spLocks noGrp="1"/>
          </p:cNvSpPr>
          <p:nvPr>
            <p:ph type="title"/>
          </p:nvPr>
        </p:nvSpPr>
        <p:spPr>
          <a:xfrm>
            <a:off x="838200" y="365125"/>
            <a:ext cx="10515600" cy="1325563"/>
          </a:xfrm>
        </p:spPr>
        <p:txBody>
          <a:bodyPr>
            <a:normAutofit/>
          </a:bodyPr>
          <a:lstStyle/>
          <a:p>
            <a:r>
              <a:rPr lang="en-US" dirty="0"/>
              <a:t>Toolkit Content:  Part 1</a:t>
            </a:r>
          </a:p>
        </p:txBody>
      </p:sp>
      <p:sp>
        <p:nvSpPr>
          <p:cNvPr id="3" name="Content Placeholder 2">
            <a:extLst>
              <a:ext uri="{FF2B5EF4-FFF2-40B4-BE49-F238E27FC236}">
                <a16:creationId xmlns:a16="http://schemas.microsoft.com/office/drawing/2014/main" id="{D50AD173-762C-74D8-EF66-B7C46FA2F0C8}"/>
              </a:ext>
            </a:extLst>
          </p:cNvPr>
          <p:cNvSpPr>
            <a:spLocks noGrp="1"/>
          </p:cNvSpPr>
          <p:nvPr>
            <p:ph idx="1"/>
          </p:nvPr>
        </p:nvSpPr>
        <p:spPr>
          <a:xfrm>
            <a:off x="838200" y="1825625"/>
            <a:ext cx="10515600" cy="4351338"/>
          </a:xfrm>
        </p:spPr>
        <p:txBody>
          <a:bodyPr numCol="2" spcCol="365760">
            <a:normAutofit fontScale="85000" lnSpcReduction="20000"/>
          </a:bodyPr>
          <a:lstStyle/>
          <a:p>
            <a:pPr>
              <a:lnSpc>
                <a:spcPct val="120000"/>
              </a:lnSpc>
              <a:spcBef>
                <a:spcPts val="0"/>
              </a:spcBef>
              <a:spcAft>
                <a:spcPts val="600"/>
              </a:spcAft>
            </a:pPr>
            <a:r>
              <a:rPr lang="en-US" dirty="0"/>
              <a:t>Developing a Pharmacy Technician Training and Education Program</a:t>
            </a:r>
          </a:p>
          <a:p>
            <a:pPr>
              <a:lnSpc>
                <a:spcPct val="120000"/>
              </a:lnSpc>
              <a:spcBef>
                <a:spcPts val="0"/>
              </a:spcBef>
              <a:spcAft>
                <a:spcPts val="600"/>
              </a:spcAft>
            </a:pPr>
            <a:r>
              <a:rPr lang="en-US" dirty="0"/>
              <a:t>Planning tools and guidance for performing business analyses</a:t>
            </a:r>
          </a:p>
          <a:p>
            <a:pPr lvl="1">
              <a:lnSpc>
                <a:spcPct val="120000"/>
              </a:lnSpc>
              <a:spcBef>
                <a:spcPts val="0"/>
              </a:spcBef>
              <a:spcAft>
                <a:spcPts val="600"/>
              </a:spcAft>
            </a:pPr>
            <a:r>
              <a:rPr lang="en-US" dirty="0"/>
              <a:t>SWOT Analysis</a:t>
            </a:r>
          </a:p>
          <a:p>
            <a:pPr lvl="1">
              <a:lnSpc>
                <a:spcPct val="120000"/>
              </a:lnSpc>
              <a:spcBef>
                <a:spcPts val="0"/>
              </a:spcBef>
              <a:spcAft>
                <a:spcPts val="600"/>
              </a:spcAft>
            </a:pPr>
            <a:r>
              <a:rPr lang="en-US" dirty="0"/>
              <a:t>PESTLE Analysis</a:t>
            </a:r>
          </a:p>
          <a:p>
            <a:pPr>
              <a:lnSpc>
                <a:spcPct val="120000"/>
              </a:lnSpc>
              <a:spcBef>
                <a:spcPts val="0"/>
              </a:spcBef>
              <a:spcAft>
                <a:spcPts val="600"/>
              </a:spcAft>
            </a:pPr>
            <a:r>
              <a:rPr lang="en-US" dirty="0"/>
              <a:t>Human and Capital Resource Tools</a:t>
            </a:r>
          </a:p>
          <a:p>
            <a:pPr>
              <a:lnSpc>
                <a:spcPct val="120000"/>
              </a:lnSpc>
              <a:spcBef>
                <a:spcPts val="0"/>
              </a:spcBef>
              <a:spcAft>
                <a:spcPts val="600"/>
              </a:spcAft>
            </a:pPr>
            <a:r>
              <a:rPr lang="en-US" dirty="0"/>
              <a:t>Program Director -  Job Description</a:t>
            </a:r>
          </a:p>
          <a:p>
            <a:pPr>
              <a:lnSpc>
                <a:spcPct val="120000"/>
              </a:lnSpc>
              <a:spcBef>
                <a:spcPts val="0"/>
              </a:spcBef>
              <a:spcAft>
                <a:spcPts val="600"/>
              </a:spcAft>
            </a:pPr>
            <a:r>
              <a:rPr lang="en-US" dirty="0"/>
              <a:t>Capital Resources</a:t>
            </a:r>
          </a:p>
          <a:p>
            <a:pPr>
              <a:lnSpc>
                <a:spcPct val="120000"/>
              </a:lnSpc>
              <a:spcBef>
                <a:spcPts val="0"/>
              </a:spcBef>
              <a:spcAft>
                <a:spcPts val="600"/>
              </a:spcAft>
            </a:pPr>
            <a:endParaRPr lang="en-US" dirty="0"/>
          </a:p>
          <a:p>
            <a:pPr>
              <a:lnSpc>
                <a:spcPct val="120000"/>
              </a:lnSpc>
              <a:spcBef>
                <a:spcPts val="0"/>
              </a:spcBef>
              <a:spcAft>
                <a:spcPts val="600"/>
              </a:spcAft>
            </a:pPr>
            <a:r>
              <a:rPr lang="en-US" dirty="0"/>
              <a:t>Simulation Environment and Training Ideas</a:t>
            </a:r>
          </a:p>
          <a:p>
            <a:pPr>
              <a:lnSpc>
                <a:spcPct val="120000"/>
              </a:lnSpc>
              <a:spcBef>
                <a:spcPts val="0"/>
              </a:spcBef>
              <a:spcAft>
                <a:spcPts val="600"/>
              </a:spcAft>
            </a:pPr>
            <a:r>
              <a:rPr lang="en-US" dirty="0"/>
              <a:t>Funding Ideas</a:t>
            </a:r>
          </a:p>
          <a:p>
            <a:pPr>
              <a:lnSpc>
                <a:spcPct val="120000"/>
              </a:lnSpc>
              <a:spcBef>
                <a:spcPts val="0"/>
              </a:spcBef>
              <a:spcAft>
                <a:spcPts val="600"/>
              </a:spcAft>
            </a:pPr>
            <a:r>
              <a:rPr lang="en-US" dirty="0"/>
              <a:t>Model Curriculum for Pharmacy Technician Education and Training Programs</a:t>
            </a:r>
          </a:p>
          <a:p>
            <a:pPr>
              <a:lnSpc>
                <a:spcPct val="120000"/>
              </a:lnSpc>
              <a:spcBef>
                <a:spcPts val="0"/>
              </a:spcBef>
              <a:spcAft>
                <a:spcPts val="600"/>
              </a:spcAft>
            </a:pPr>
            <a:r>
              <a:rPr lang="en-US" dirty="0"/>
              <a:t>Education and Training Standards</a:t>
            </a:r>
          </a:p>
          <a:p>
            <a:pPr>
              <a:lnSpc>
                <a:spcPct val="120000"/>
              </a:lnSpc>
              <a:spcBef>
                <a:spcPts val="0"/>
              </a:spcBef>
              <a:spcAft>
                <a:spcPts val="600"/>
              </a:spcAft>
            </a:pPr>
            <a:r>
              <a:rPr lang="en-US" dirty="0"/>
              <a:t>Strategic Plan</a:t>
            </a:r>
          </a:p>
          <a:p>
            <a:pPr>
              <a:lnSpc>
                <a:spcPct val="120000"/>
              </a:lnSpc>
              <a:spcBef>
                <a:spcPts val="0"/>
              </a:spcBef>
              <a:spcAft>
                <a:spcPts val="600"/>
              </a:spcAft>
            </a:pPr>
            <a:r>
              <a:rPr lang="en-US" dirty="0"/>
              <a:t>Other Resources</a:t>
            </a:r>
          </a:p>
          <a:p>
            <a:endParaRPr lang="en-US" dirty="0"/>
          </a:p>
        </p:txBody>
      </p:sp>
    </p:spTree>
    <p:custDataLst>
      <p:tags r:id="rId1"/>
    </p:custDataLst>
    <p:extLst>
      <p:ext uri="{BB962C8B-B14F-4D97-AF65-F5344CB8AC3E}">
        <p14:creationId xmlns:p14="http://schemas.microsoft.com/office/powerpoint/2010/main" val="40700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1551-59BD-8D34-FDC0-DAF69017977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Supporting Literature for Value of Technician Training and Education</a:t>
            </a:r>
          </a:p>
        </p:txBody>
      </p:sp>
      <p:pic>
        <p:nvPicPr>
          <p:cNvPr id="4" name="Content Placeholder 3">
            <a:extLst>
              <a:ext uri="{FF2B5EF4-FFF2-40B4-BE49-F238E27FC236}">
                <a16:creationId xmlns:a16="http://schemas.microsoft.com/office/drawing/2014/main" id="{D4885E63-5C3F-8539-A416-A2E79EC84D86}"/>
              </a:ext>
            </a:extLst>
          </p:cNvPr>
          <p:cNvPicPr>
            <a:picLocks noGrp="1" noChangeAspect="1"/>
          </p:cNvPicPr>
          <p:nvPr>
            <p:ph sz="half" idx="1"/>
          </p:nvPr>
        </p:nvPicPr>
        <p:blipFill>
          <a:blip r:embed="rId3"/>
          <a:stretch>
            <a:fillRect/>
          </a:stretch>
        </p:blipFill>
        <p:spPr>
          <a:xfrm>
            <a:off x="1964433" y="1825625"/>
            <a:ext cx="2929134" cy="4351338"/>
          </a:xfrm>
        </p:spPr>
      </p:pic>
      <p:sp>
        <p:nvSpPr>
          <p:cNvPr id="3" name="Content Placeholder 2">
            <a:extLst>
              <a:ext uri="{FF2B5EF4-FFF2-40B4-BE49-F238E27FC236}">
                <a16:creationId xmlns:a16="http://schemas.microsoft.com/office/drawing/2014/main" id="{791CF5D5-5B3D-38A4-6947-277405BE2CD8}"/>
              </a:ext>
            </a:extLst>
          </p:cNvPr>
          <p:cNvSpPr>
            <a:spLocks noGrp="1"/>
          </p:cNvSpPr>
          <p:nvPr>
            <p:ph sz="half" idx="2"/>
          </p:nvPr>
        </p:nvSpPr>
        <p:spPr>
          <a:xfrm>
            <a:off x="6172200" y="1825625"/>
            <a:ext cx="5181600" cy="4351338"/>
          </a:xfrm>
        </p:spPr>
        <p:txBody>
          <a:bodyPr/>
          <a:lstStyle/>
          <a:p>
            <a:r>
              <a:rPr lang="en-US" dirty="0"/>
              <a:t>5. Thames, L., Johnston, C., Cash, j., Holder, M., </a:t>
            </a:r>
            <a:r>
              <a:rPr lang="en-US" dirty="0" err="1"/>
              <a:t>Voils</a:t>
            </a:r>
            <a:r>
              <a:rPr lang="en-US" dirty="0"/>
              <a:t>, A., (2024).Implementation of a Pharmacy technician career ladder and pharmacy technician training program. American Journal of Health System Pharmacy, 80(23) </a:t>
            </a:r>
            <a:r>
              <a:rPr lang="en-US" dirty="0">
                <a:hlinkClick r:id="rId4"/>
              </a:rPr>
              <a:t>Https://doi/10.1093/ajhp/zxae603/7635178</a:t>
            </a:r>
            <a:endParaRPr lang="en-US" dirty="0"/>
          </a:p>
          <a:p>
            <a:endParaRPr lang="en-US" dirty="0"/>
          </a:p>
        </p:txBody>
      </p:sp>
    </p:spTree>
    <p:custDataLst>
      <p:tags r:id="rId1"/>
    </p:custDataLst>
    <p:extLst>
      <p:ext uri="{BB962C8B-B14F-4D97-AF65-F5344CB8AC3E}">
        <p14:creationId xmlns:p14="http://schemas.microsoft.com/office/powerpoint/2010/main" val="174547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C5E-C353-9F0B-58B1-477ADF474B31}"/>
              </a:ext>
            </a:extLst>
          </p:cNvPr>
          <p:cNvSpPr>
            <a:spLocks noGrp="1"/>
          </p:cNvSpPr>
          <p:nvPr>
            <p:ph type="title"/>
          </p:nvPr>
        </p:nvSpPr>
        <p:spPr/>
        <p:txBody>
          <a:bodyPr>
            <a:normAutofit/>
          </a:bodyPr>
          <a:lstStyle/>
          <a:p>
            <a:pPr marL="0" indent="0"/>
            <a:r>
              <a:rPr lang="en-US" sz="6000" dirty="0">
                <a:gradFill>
                  <a:gsLst>
                    <a:gs pos="9000">
                      <a:schemeClr val="accent2"/>
                    </a:gs>
                    <a:gs pos="76000">
                      <a:schemeClr val="accent6"/>
                    </a:gs>
                  </a:gsLst>
                  <a:lin ang="0" scaled="0"/>
                </a:gradFill>
              </a:rPr>
              <a:t>Part 2  </a:t>
            </a:r>
            <a:br>
              <a:rPr lang="en-US" sz="6000" dirty="0">
                <a:solidFill>
                  <a:schemeClr val="accent1"/>
                </a:solidFill>
              </a:rPr>
            </a:br>
            <a:r>
              <a:rPr lang="en-US" sz="4400" dirty="0">
                <a:solidFill>
                  <a:schemeClr val="bg1"/>
                </a:solidFill>
                <a:latin typeface="Franklin Gothic Demi" panose="020B0703020102020204" pitchFamily="34" charset="0"/>
              </a:rPr>
              <a:t>Building Technician Career Ladders</a:t>
            </a:r>
            <a:endParaRPr lang="en-US"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26149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18B25B-17D3-CACC-E41F-892B36D1A3D2}"/>
              </a:ext>
            </a:extLst>
          </p:cNvPr>
          <p:cNvSpPr/>
          <p:nvPr/>
        </p:nvSpPr>
        <p:spPr>
          <a:xfrm>
            <a:off x="-1" y="0"/>
            <a:ext cx="4508501"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1551-59BD-8D34-FDC0-DAF69017977F}"/>
              </a:ext>
            </a:extLst>
          </p:cNvPr>
          <p:cNvSpPr>
            <a:spLocks noGrp="1"/>
          </p:cNvSpPr>
          <p:nvPr>
            <p:ph type="title"/>
          </p:nvPr>
        </p:nvSpPr>
        <p:spPr>
          <a:xfrm>
            <a:off x="0" y="0"/>
            <a:ext cx="3821011" cy="6858000"/>
          </a:xfrm>
        </p:spPr>
        <p:txBody>
          <a:bodyPr vert="horz" lIns="91440" tIns="45720" rIns="91440" bIns="45720" rtlCol="0" anchor="ctr">
            <a:noAutofit/>
          </a:bodyPr>
          <a:lstStyle/>
          <a:p>
            <a:pPr algn="ctr"/>
            <a:r>
              <a:rPr lang="en-US" sz="3200" dirty="0">
                <a:gradFill>
                  <a:gsLst>
                    <a:gs pos="9000">
                      <a:schemeClr val="accent2"/>
                    </a:gs>
                    <a:gs pos="76000">
                      <a:schemeClr val="accent6"/>
                    </a:gs>
                  </a:gsLst>
                  <a:lin ang="0" scaled="0"/>
                </a:gradFill>
              </a:rPr>
              <a:t>Career Advancement Opportunities</a:t>
            </a:r>
          </a:p>
        </p:txBody>
      </p:sp>
      <p:sp>
        <p:nvSpPr>
          <p:cNvPr id="4" name="Content Placeholder 3">
            <a:extLst>
              <a:ext uri="{FF2B5EF4-FFF2-40B4-BE49-F238E27FC236}">
                <a16:creationId xmlns:a16="http://schemas.microsoft.com/office/drawing/2014/main" id="{3804C02A-3514-FCA2-80C6-3843E92C20CD}"/>
              </a:ext>
            </a:extLst>
          </p:cNvPr>
          <p:cNvSpPr>
            <a:spLocks noGrp="1"/>
          </p:cNvSpPr>
          <p:nvPr>
            <p:ph sz="half" idx="1"/>
          </p:nvPr>
        </p:nvSpPr>
        <p:spPr>
          <a:xfrm>
            <a:off x="5457881" y="1459723"/>
            <a:ext cx="5984819" cy="2036763"/>
          </a:xfrm>
        </p:spPr>
        <p:txBody>
          <a:bodyPr>
            <a:normAutofit lnSpcReduction="10000"/>
          </a:bodyPr>
          <a:lstStyle/>
          <a:p>
            <a:pPr marL="0" indent="0">
              <a:buNone/>
            </a:pPr>
            <a:r>
              <a:rPr lang="en-US" dirty="0">
                <a:solidFill>
                  <a:schemeClr val="tx1"/>
                </a:solidFill>
                <a:latin typeface="+mj-lt"/>
              </a:rPr>
              <a:t>Promote Enhanced Program Director Status Within the Organization</a:t>
            </a:r>
          </a:p>
          <a:p>
            <a:r>
              <a:rPr lang="en-US" sz="2000" dirty="0"/>
              <a:t>Enhanced title</a:t>
            </a:r>
          </a:p>
          <a:p>
            <a:r>
              <a:rPr lang="en-US" sz="2000" dirty="0"/>
              <a:t>Advanced education </a:t>
            </a:r>
          </a:p>
        </p:txBody>
      </p:sp>
      <p:sp>
        <p:nvSpPr>
          <p:cNvPr id="17" name="Content Placeholder 3">
            <a:extLst>
              <a:ext uri="{FF2B5EF4-FFF2-40B4-BE49-F238E27FC236}">
                <a16:creationId xmlns:a16="http://schemas.microsoft.com/office/drawing/2014/main" id="{D5C0C48C-F90E-5FB7-B31C-8831AB762AB9}"/>
              </a:ext>
            </a:extLst>
          </p:cNvPr>
          <p:cNvSpPr txBox="1">
            <a:spLocks/>
          </p:cNvSpPr>
          <p:nvPr/>
        </p:nvSpPr>
        <p:spPr>
          <a:xfrm>
            <a:off x="5457881" y="4027722"/>
            <a:ext cx="5984820" cy="203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latin typeface="+mj-lt"/>
              </a:rPr>
              <a:t>Provide Model Advancement Opportunities for Graduates</a:t>
            </a:r>
          </a:p>
          <a:p>
            <a:r>
              <a:rPr lang="en-US" sz="2000" dirty="0"/>
              <a:t>Career Ladder or Career Lattice</a:t>
            </a:r>
          </a:p>
          <a:p>
            <a:r>
              <a:rPr lang="en-US" sz="2000" dirty="0"/>
              <a:t>Advanced supervisor training/ certificate</a:t>
            </a:r>
          </a:p>
        </p:txBody>
      </p:sp>
      <p:grpSp>
        <p:nvGrpSpPr>
          <p:cNvPr id="11" name="Group 10">
            <a:extLst>
              <a:ext uri="{FF2B5EF4-FFF2-40B4-BE49-F238E27FC236}">
                <a16:creationId xmlns:a16="http://schemas.microsoft.com/office/drawing/2014/main" id="{2EA76599-5F92-46B0-7F9B-DD98AF8AF599}"/>
              </a:ext>
            </a:extLst>
          </p:cNvPr>
          <p:cNvGrpSpPr/>
          <p:nvPr/>
        </p:nvGrpSpPr>
        <p:grpSpPr>
          <a:xfrm>
            <a:off x="3821011" y="1459723"/>
            <a:ext cx="1374978" cy="1374976"/>
            <a:chOff x="3821011" y="1193023"/>
            <a:chExt cx="1374978" cy="1374976"/>
          </a:xfrm>
        </p:grpSpPr>
        <p:sp>
          <p:nvSpPr>
            <p:cNvPr id="10" name="Oval 9">
              <a:extLst>
                <a:ext uri="{FF2B5EF4-FFF2-40B4-BE49-F238E27FC236}">
                  <a16:creationId xmlns:a16="http://schemas.microsoft.com/office/drawing/2014/main" id="{B3C72243-7A3F-BCCF-97B7-AF9764D2C284}"/>
                </a:ext>
              </a:extLst>
            </p:cNvPr>
            <p:cNvSpPr/>
            <p:nvPr/>
          </p:nvSpPr>
          <p:spPr>
            <a:xfrm>
              <a:off x="3821011" y="1193023"/>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ooks with solid fill">
              <a:extLst>
                <a:ext uri="{FF2B5EF4-FFF2-40B4-BE49-F238E27FC236}">
                  <a16:creationId xmlns:a16="http://schemas.microsoft.com/office/drawing/2014/main" id="{F7DD8E55-C6FC-D6B0-892E-6450AEA07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1300" y="1423311"/>
              <a:ext cx="914400" cy="914400"/>
            </a:xfrm>
            <a:prstGeom prst="rect">
              <a:avLst/>
            </a:prstGeom>
          </p:spPr>
        </p:pic>
      </p:grpSp>
      <p:grpSp>
        <p:nvGrpSpPr>
          <p:cNvPr id="8" name="Group 7">
            <a:extLst>
              <a:ext uri="{FF2B5EF4-FFF2-40B4-BE49-F238E27FC236}">
                <a16:creationId xmlns:a16="http://schemas.microsoft.com/office/drawing/2014/main" id="{97F1DCD5-2A97-ADB1-4929-EDDC39BC82E3}"/>
              </a:ext>
            </a:extLst>
          </p:cNvPr>
          <p:cNvGrpSpPr/>
          <p:nvPr/>
        </p:nvGrpSpPr>
        <p:grpSpPr>
          <a:xfrm>
            <a:off x="3821011" y="4027722"/>
            <a:ext cx="1374978" cy="1374976"/>
            <a:chOff x="3821011" y="3761022"/>
            <a:chExt cx="1374978" cy="1374976"/>
          </a:xfrm>
        </p:grpSpPr>
        <p:sp>
          <p:nvSpPr>
            <p:cNvPr id="13" name="Oval 12">
              <a:extLst>
                <a:ext uri="{FF2B5EF4-FFF2-40B4-BE49-F238E27FC236}">
                  <a16:creationId xmlns:a16="http://schemas.microsoft.com/office/drawing/2014/main" id="{51E2CB03-3B87-1070-345F-F7AF440325B7}"/>
                </a:ext>
              </a:extLst>
            </p:cNvPr>
            <p:cNvSpPr/>
            <p:nvPr/>
          </p:nvSpPr>
          <p:spPr>
            <a:xfrm>
              <a:off x="3821011" y="3761022"/>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iploma roll with solid fill">
              <a:extLst>
                <a:ext uri="{FF2B5EF4-FFF2-40B4-BE49-F238E27FC236}">
                  <a16:creationId xmlns:a16="http://schemas.microsoft.com/office/drawing/2014/main" id="{0E7F53E8-3B6C-0CE0-55EB-BAB4FBE9F6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1300" y="3991310"/>
              <a:ext cx="914400" cy="914400"/>
            </a:xfrm>
            <a:prstGeom prst="rect">
              <a:avLst/>
            </a:prstGeom>
          </p:spPr>
        </p:pic>
      </p:grpSp>
    </p:spTree>
    <p:custDataLst>
      <p:tags r:id="rId1"/>
    </p:custDataLst>
    <p:extLst>
      <p:ext uri="{BB962C8B-B14F-4D97-AF65-F5344CB8AC3E}">
        <p14:creationId xmlns:p14="http://schemas.microsoft.com/office/powerpoint/2010/main" val="1398574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053E-559C-5E93-E2AA-D3AAD081D7C0}"/>
              </a:ext>
            </a:extLst>
          </p:cNvPr>
          <p:cNvSpPr>
            <a:spLocks noGrp="1"/>
          </p:cNvSpPr>
          <p:nvPr>
            <p:ph type="title"/>
          </p:nvPr>
        </p:nvSpPr>
        <p:spPr/>
        <p:txBody>
          <a:bodyPr/>
          <a:lstStyle/>
          <a:p>
            <a:pPr algn="ctr"/>
            <a:r>
              <a:rPr lang="en-US" b="1" dirty="0"/>
              <a:t>Program Director</a:t>
            </a:r>
          </a:p>
        </p:txBody>
      </p:sp>
      <p:sp>
        <p:nvSpPr>
          <p:cNvPr id="5" name="Content Placeholder 4">
            <a:extLst>
              <a:ext uri="{FF2B5EF4-FFF2-40B4-BE49-F238E27FC236}">
                <a16:creationId xmlns:a16="http://schemas.microsoft.com/office/drawing/2014/main" id="{1FA6ACEC-9E84-8B2C-980C-5583FF284146}"/>
              </a:ext>
            </a:extLst>
          </p:cNvPr>
          <p:cNvSpPr>
            <a:spLocks noGrp="1"/>
          </p:cNvSpPr>
          <p:nvPr>
            <p:ph sz="half" idx="1"/>
          </p:nvPr>
        </p:nvSpPr>
        <p:spPr>
          <a:xfrm>
            <a:off x="838200" y="1955801"/>
            <a:ext cx="5181600" cy="4221162"/>
          </a:xfrm>
        </p:spPr>
        <p:txBody>
          <a:bodyPr>
            <a:normAutofit/>
          </a:bodyPr>
          <a:lstStyle/>
          <a:p>
            <a:pPr marL="0" indent="0">
              <a:buNone/>
            </a:pPr>
            <a:r>
              <a:rPr lang="en-US" sz="2800" dirty="0">
                <a:solidFill>
                  <a:schemeClr val="accent2"/>
                </a:solidFill>
                <a:latin typeface="+mj-lt"/>
              </a:rPr>
              <a:t>Current Practice</a:t>
            </a:r>
            <a:endParaRPr lang="en-US" dirty="0">
              <a:solidFill>
                <a:schemeClr val="accent2"/>
              </a:solidFill>
              <a:latin typeface="+mj-lt"/>
            </a:endParaRPr>
          </a:p>
          <a:p>
            <a:r>
              <a:rPr lang="en-US" dirty="0"/>
              <a:t>Current standards refer to a program director whose title within the organization may or may not be a director</a:t>
            </a:r>
          </a:p>
          <a:p>
            <a:r>
              <a:rPr lang="en-US" dirty="0"/>
              <a:t>Education and background requires graduation from an accredited training program or an AS or BS in any area of study	</a:t>
            </a:r>
          </a:p>
        </p:txBody>
      </p:sp>
      <p:sp>
        <p:nvSpPr>
          <p:cNvPr id="7" name="Content Placeholder 6">
            <a:extLst>
              <a:ext uri="{FF2B5EF4-FFF2-40B4-BE49-F238E27FC236}">
                <a16:creationId xmlns:a16="http://schemas.microsoft.com/office/drawing/2014/main" id="{3B245210-7F6D-5904-D031-F7D7F325FB34}"/>
              </a:ext>
            </a:extLst>
          </p:cNvPr>
          <p:cNvSpPr>
            <a:spLocks noGrp="1"/>
          </p:cNvSpPr>
          <p:nvPr>
            <p:ph sz="half" idx="2"/>
          </p:nvPr>
        </p:nvSpPr>
        <p:spPr>
          <a:xfrm>
            <a:off x="6172200" y="1955800"/>
            <a:ext cx="5181600" cy="4221163"/>
          </a:xfrm>
        </p:spPr>
        <p:txBody>
          <a:bodyPr>
            <a:normAutofit/>
          </a:bodyPr>
          <a:lstStyle/>
          <a:p>
            <a:pPr marL="0" indent="0">
              <a:buNone/>
            </a:pPr>
            <a:r>
              <a:rPr lang="en-US" sz="2800" dirty="0">
                <a:solidFill>
                  <a:schemeClr val="accent2"/>
                </a:solidFill>
                <a:latin typeface="+mj-lt"/>
              </a:rPr>
              <a:t>Practice Opportunity</a:t>
            </a:r>
            <a:endParaRPr lang="en-US" dirty="0">
              <a:solidFill>
                <a:schemeClr val="accent2"/>
              </a:solidFill>
              <a:latin typeface="+mj-lt"/>
            </a:endParaRPr>
          </a:p>
          <a:p>
            <a:r>
              <a:rPr lang="en-US" dirty="0"/>
              <a:t>Push for a Director title at the organization level to promote the importance of the position and academic achievement</a:t>
            </a:r>
          </a:p>
          <a:p>
            <a:r>
              <a:rPr lang="en-US" dirty="0"/>
              <a:t>Education and background require BS and certified teaching certificate in addition to </a:t>
            </a:r>
            <a:r>
              <a:rPr lang="en-US" dirty="0" err="1"/>
              <a:t>CPhT</a:t>
            </a:r>
            <a:r>
              <a:rPr lang="en-US" dirty="0"/>
              <a:t> status.</a:t>
            </a:r>
          </a:p>
          <a:p>
            <a:endParaRPr lang="en-US" dirty="0"/>
          </a:p>
          <a:p>
            <a:endParaRPr lang="en-US" dirty="0"/>
          </a:p>
        </p:txBody>
      </p:sp>
    </p:spTree>
    <p:custDataLst>
      <p:tags r:id="rId1"/>
    </p:custDataLst>
    <p:extLst>
      <p:ext uri="{BB962C8B-B14F-4D97-AF65-F5344CB8AC3E}">
        <p14:creationId xmlns:p14="http://schemas.microsoft.com/office/powerpoint/2010/main" val="1485680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D86D-9373-2421-FA4A-D11B90FC5AF1}"/>
              </a:ext>
            </a:extLst>
          </p:cNvPr>
          <p:cNvSpPr>
            <a:spLocks noGrp="1"/>
          </p:cNvSpPr>
          <p:nvPr>
            <p:ph type="title"/>
          </p:nvPr>
        </p:nvSpPr>
        <p:spPr>
          <a:xfrm>
            <a:off x="839788" y="365125"/>
            <a:ext cx="10515600" cy="1325563"/>
          </a:xfrm>
        </p:spPr>
        <p:txBody>
          <a:bodyPr/>
          <a:lstStyle/>
          <a:p>
            <a:r>
              <a:rPr lang="en-US" dirty="0"/>
              <a:t>Career Advancement Methods</a:t>
            </a:r>
          </a:p>
        </p:txBody>
      </p:sp>
      <p:sp>
        <p:nvSpPr>
          <p:cNvPr id="4" name="Text Placeholder 3">
            <a:extLst>
              <a:ext uri="{FF2B5EF4-FFF2-40B4-BE49-F238E27FC236}">
                <a16:creationId xmlns:a16="http://schemas.microsoft.com/office/drawing/2014/main" id="{0E25930D-AF07-6AE9-EBF1-CD896B2EE2ED}"/>
              </a:ext>
            </a:extLst>
          </p:cNvPr>
          <p:cNvSpPr>
            <a:spLocks noGrp="1"/>
          </p:cNvSpPr>
          <p:nvPr>
            <p:ph type="body" idx="1"/>
          </p:nvPr>
        </p:nvSpPr>
        <p:spPr>
          <a:xfrm>
            <a:off x="839788" y="1770433"/>
            <a:ext cx="5157787" cy="734641"/>
          </a:xfrm>
        </p:spPr>
        <p:txBody>
          <a:bodyPr anchor="ctr" anchorCtr="0">
            <a:normAutofit/>
          </a:bodyPr>
          <a:lstStyle/>
          <a:p>
            <a:r>
              <a:rPr lang="en-US" b="0" dirty="0">
                <a:solidFill>
                  <a:schemeClr val="accent2"/>
                </a:solidFill>
                <a:latin typeface="+mj-lt"/>
              </a:rPr>
              <a:t>Career Ladder	</a:t>
            </a:r>
          </a:p>
        </p:txBody>
      </p:sp>
      <p:sp>
        <p:nvSpPr>
          <p:cNvPr id="5" name="Content Placeholder 4">
            <a:extLst>
              <a:ext uri="{FF2B5EF4-FFF2-40B4-BE49-F238E27FC236}">
                <a16:creationId xmlns:a16="http://schemas.microsoft.com/office/drawing/2014/main" id="{E2A4DBA1-04E6-A353-A049-53FDDAAD3692}"/>
              </a:ext>
            </a:extLst>
          </p:cNvPr>
          <p:cNvSpPr>
            <a:spLocks noGrp="1"/>
          </p:cNvSpPr>
          <p:nvPr>
            <p:ph sz="half" idx="2"/>
          </p:nvPr>
        </p:nvSpPr>
        <p:spPr>
          <a:xfrm>
            <a:off x="839788" y="2505075"/>
            <a:ext cx="5157787" cy="3684588"/>
          </a:xfrm>
        </p:spPr>
        <p:txBody>
          <a:bodyPr>
            <a:normAutofit fontScale="92500" lnSpcReduction="10000"/>
          </a:bodyPr>
          <a:lstStyle/>
          <a:p>
            <a:r>
              <a:rPr lang="en-US" dirty="0"/>
              <a:t>Utilizes vertical steps for advancement</a:t>
            </a:r>
          </a:p>
          <a:p>
            <a:r>
              <a:rPr lang="en-US" dirty="0"/>
              <a:t>Progression based on hard work, diligence, and dedication and thereby exceeding expectations</a:t>
            </a:r>
          </a:p>
          <a:p>
            <a:r>
              <a:rPr lang="en-US" dirty="0"/>
              <a:t>Enables the ability to progress in current position </a:t>
            </a:r>
          </a:p>
          <a:p>
            <a:r>
              <a:rPr lang="en-US" dirty="0"/>
              <a:t>Improves employee retention and morale</a:t>
            </a:r>
          </a:p>
          <a:p>
            <a:endParaRPr lang="en-US" dirty="0"/>
          </a:p>
          <a:p>
            <a:endParaRPr lang="en-US" dirty="0"/>
          </a:p>
        </p:txBody>
      </p:sp>
      <p:sp>
        <p:nvSpPr>
          <p:cNvPr id="6" name="Text Placeholder 5">
            <a:extLst>
              <a:ext uri="{FF2B5EF4-FFF2-40B4-BE49-F238E27FC236}">
                <a16:creationId xmlns:a16="http://schemas.microsoft.com/office/drawing/2014/main" id="{B67CD875-AEBE-B3F0-03A7-042943CDAB60}"/>
              </a:ext>
            </a:extLst>
          </p:cNvPr>
          <p:cNvSpPr>
            <a:spLocks noGrp="1"/>
          </p:cNvSpPr>
          <p:nvPr>
            <p:ph type="body" sz="quarter" idx="3"/>
          </p:nvPr>
        </p:nvSpPr>
        <p:spPr>
          <a:xfrm>
            <a:off x="6172200" y="1770433"/>
            <a:ext cx="5183188" cy="734642"/>
          </a:xfrm>
        </p:spPr>
        <p:txBody>
          <a:bodyPr anchor="ctr" anchorCtr="0">
            <a:normAutofit/>
          </a:bodyPr>
          <a:lstStyle/>
          <a:p>
            <a:r>
              <a:rPr lang="en-US" b="0" dirty="0">
                <a:solidFill>
                  <a:schemeClr val="accent2"/>
                </a:solidFill>
                <a:latin typeface="+mj-lt"/>
              </a:rPr>
              <a:t>Career Lattice</a:t>
            </a:r>
          </a:p>
        </p:txBody>
      </p:sp>
      <p:sp>
        <p:nvSpPr>
          <p:cNvPr id="7" name="Content Placeholder 6">
            <a:extLst>
              <a:ext uri="{FF2B5EF4-FFF2-40B4-BE49-F238E27FC236}">
                <a16:creationId xmlns:a16="http://schemas.microsoft.com/office/drawing/2014/main" id="{83D82E20-8A0A-1063-8ECD-96440168D295}"/>
              </a:ext>
            </a:extLst>
          </p:cNvPr>
          <p:cNvSpPr>
            <a:spLocks noGrp="1"/>
          </p:cNvSpPr>
          <p:nvPr>
            <p:ph sz="quarter" idx="4"/>
          </p:nvPr>
        </p:nvSpPr>
        <p:spPr>
          <a:xfrm>
            <a:off x="6172200" y="2505075"/>
            <a:ext cx="5183188" cy="3684588"/>
          </a:xfrm>
        </p:spPr>
        <p:txBody>
          <a:bodyPr>
            <a:normAutofit fontScale="92500" lnSpcReduction="10000"/>
          </a:bodyPr>
          <a:lstStyle/>
          <a:p>
            <a:r>
              <a:rPr lang="en-US" dirty="0"/>
              <a:t>Utilizes vertical and horizontal steps for advancement</a:t>
            </a:r>
          </a:p>
          <a:p>
            <a:r>
              <a:rPr lang="en-US" dirty="0"/>
              <a:t>Progression based on learning something new or acquiring advanced certifications</a:t>
            </a:r>
          </a:p>
          <a:p>
            <a:r>
              <a:rPr lang="en-US" dirty="0"/>
              <a:t>Enables the ability to learn new skills in areas outside current scope</a:t>
            </a:r>
          </a:p>
          <a:p>
            <a:r>
              <a:rPr lang="en-US" dirty="0"/>
              <a:t>Improves employee retention and morale</a:t>
            </a:r>
          </a:p>
        </p:txBody>
      </p:sp>
    </p:spTree>
    <p:custDataLst>
      <p:tags r:id="rId1"/>
    </p:custDataLst>
    <p:extLst>
      <p:ext uri="{BB962C8B-B14F-4D97-AF65-F5344CB8AC3E}">
        <p14:creationId xmlns:p14="http://schemas.microsoft.com/office/powerpoint/2010/main" val="1231799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DCE-6D5D-65EB-06D7-0EB82DA6EDD6}"/>
              </a:ext>
            </a:extLst>
          </p:cNvPr>
          <p:cNvSpPr>
            <a:spLocks noGrp="1"/>
          </p:cNvSpPr>
          <p:nvPr>
            <p:ph type="title"/>
          </p:nvPr>
        </p:nvSpPr>
        <p:spPr>
          <a:xfrm>
            <a:off x="838200" y="365125"/>
            <a:ext cx="10515600" cy="1325563"/>
          </a:xfrm>
        </p:spPr>
        <p:txBody>
          <a:bodyPr anchor="b">
            <a:normAutofit/>
          </a:bodyPr>
          <a:lstStyle/>
          <a:p>
            <a:r>
              <a:rPr lang="en-US" dirty="0"/>
              <a:t>Pharmacy Technician Career Ladder/Lattice</a:t>
            </a:r>
          </a:p>
        </p:txBody>
      </p:sp>
      <p:graphicFrame>
        <p:nvGraphicFramePr>
          <p:cNvPr id="14" name="Content Placeholder 2">
            <a:extLst>
              <a:ext uri="{FF2B5EF4-FFF2-40B4-BE49-F238E27FC236}">
                <a16:creationId xmlns:a16="http://schemas.microsoft.com/office/drawing/2014/main" id="{0543862C-ECAC-5441-74E1-392CF4B18B26}"/>
              </a:ext>
            </a:extLst>
          </p:cNvPr>
          <p:cNvGraphicFramePr>
            <a:graphicFrameLocks noGrp="1"/>
          </p:cNvGraphicFramePr>
          <p:nvPr>
            <p:ph idx="1"/>
            <p:extLst>
              <p:ext uri="{D42A27DB-BD31-4B8C-83A1-F6EECF244321}">
                <p14:modId xmlns:p14="http://schemas.microsoft.com/office/powerpoint/2010/main" val="935610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3243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DCE-6D5D-65EB-06D7-0EB82DA6EDD6}"/>
              </a:ext>
            </a:extLst>
          </p:cNvPr>
          <p:cNvSpPr>
            <a:spLocks noGrp="1"/>
          </p:cNvSpPr>
          <p:nvPr>
            <p:ph type="title"/>
          </p:nvPr>
        </p:nvSpPr>
        <p:spPr>
          <a:xfrm>
            <a:off x="838200" y="365125"/>
            <a:ext cx="10515600" cy="1325563"/>
          </a:xfrm>
        </p:spPr>
        <p:txBody>
          <a:bodyPr anchor="ctr">
            <a:normAutofit/>
          </a:bodyPr>
          <a:lstStyle/>
          <a:p>
            <a:r>
              <a:rPr lang="en-US" dirty="0"/>
              <a:t>Pharmacy Technician Career Ladder - Example</a:t>
            </a:r>
          </a:p>
        </p:txBody>
      </p:sp>
      <p:graphicFrame>
        <p:nvGraphicFramePr>
          <p:cNvPr id="25" name="Content Placeholder 3">
            <a:extLst>
              <a:ext uri="{FF2B5EF4-FFF2-40B4-BE49-F238E27FC236}">
                <a16:creationId xmlns:a16="http://schemas.microsoft.com/office/drawing/2014/main" id="{ECB9674F-B727-F4A8-F3FB-C33AF34FB2B0}"/>
              </a:ext>
            </a:extLst>
          </p:cNvPr>
          <p:cNvGraphicFramePr>
            <a:graphicFrameLocks noGrp="1"/>
          </p:cNvGraphicFramePr>
          <p:nvPr>
            <p:ph idx="1"/>
            <p:extLst>
              <p:ext uri="{D42A27DB-BD31-4B8C-83A1-F6EECF244321}">
                <p14:modId xmlns:p14="http://schemas.microsoft.com/office/powerpoint/2010/main" val="2947705526"/>
              </p:ext>
            </p:extLst>
          </p:nvPr>
        </p:nvGraphicFramePr>
        <p:xfrm>
          <a:off x="838200" y="1825625"/>
          <a:ext cx="10515600" cy="413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57520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2E1A5A-2F94-82A5-0679-722796C0EAA9}"/>
              </a:ext>
            </a:extLst>
          </p:cNvPr>
          <p:cNvSpPr>
            <a:spLocks noGrp="1"/>
          </p:cNvSpPr>
          <p:nvPr>
            <p:ph type="title"/>
          </p:nvPr>
        </p:nvSpPr>
        <p:spPr>
          <a:xfrm>
            <a:off x="838200" y="365125"/>
            <a:ext cx="10515600" cy="1325563"/>
          </a:xfrm>
        </p:spPr>
        <p:txBody>
          <a:bodyPr anchor="b">
            <a:normAutofit/>
          </a:bodyPr>
          <a:lstStyle/>
          <a:p>
            <a:r>
              <a:rPr lang="en-US" sz="3200" dirty="0">
                <a:latin typeface="Franklin Gothic Demi" panose="020B0703020102020204" pitchFamily="34" charset="0"/>
              </a:rPr>
              <a:t>Pharmacy Technician Career Lattice Options </a:t>
            </a:r>
            <a:r>
              <a:rPr lang="en-US" dirty="0"/>
              <a:t>Horizontal Steps</a:t>
            </a:r>
          </a:p>
        </p:txBody>
      </p:sp>
      <p:graphicFrame>
        <p:nvGraphicFramePr>
          <p:cNvPr id="5" name="Table 4">
            <a:extLst>
              <a:ext uri="{FF2B5EF4-FFF2-40B4-BE49-F238E27FC236}">
                <a16:creationId xmlns:a16="http://schemas.microsoft.com/office/drawing/2014/main" id="{2D455B32-6D79-6A38-C26B-A5EAFDD33F2B}"/>
              </a:ext>
            </a:extLst>
          </p:cNvPr>
          <p:cNvGraphicFramePr>
            <a:graphicFrameLocks noGrp="1"/>
          </p:cNvGraphicFramePr>
          <p:nvPr>
            <p:extLst>
              <p:ext uri="{D42A27DB-BD31-4B8C-83A1-F6EECF244321}">
                <p14:modId xmlns:p14="http://schemas.microsoft.com/office/powerpoint/2010/main" val="759871557"/>
              </p:ext>
            </p:extLst>
          </p:nvPr>
        </p:nvGraphicFramePr>
        <p:xfrm>
          <a:off x="573413" y="1802935"/>
          <a:ext cx="11045174" cy="4406186"/>
        </p:xfrm>
        <a:graphic>
          <a:graphicData uri="http://schemas.openxmlformats.org/drawingml/2006/table">
            <a:tbl>
              <a:tblPr firstRow="1" bandRow="1">
                <a:tableStyleId>{073A0DAA-6AF3-43AB-8588-CEC1D06C72B9}</a:tableStyleId>
              </a:tblPr>
              <a:tblGrid>
                <a:gridCol w="2068976">
                  <a:extLst>
                    <a:ext uri="{9D8B030D-6E8A-4147-A177-3AD203B41FA5}">
                      <a16:colId xmlns:a16="http://schemas.microsoft.com/office/drawing/2014/main" val="1371815724"/>
                    </a:ext>
                  </a:extLst>
                </a:gridCol>
                <a:gridCol w="2068976">
                  <a:extLst>
                    <a:ext uri="{9D8B030D-6E8A-4147-A177-3AD203B41FA5}">
                      <a16:colId xmlns:a16="http://schemas.microsoft.com/office/drawing/2014/main" val="2292952277"/>
                    </a:ext>
                  </a:extLst>
                </a:gridCol>
                <a:gridCol w="2068976">
                  <a:extLst>
                    <a:ext uri="{9D8B030D-6E8A-4147-A177-3AD203B41FA5}">
                      <a16:colId xmlns:a16="http://schemas.microsoft.com/office/drawing/2014/main" val="2352836898"/>
                    </a:ext>
                  </a:extLst>
                </a:gridCol>
                <a:gridCol w="2068976">
                  <a:extLst>
                    <a:ext uri="{9D8B030D-6E8A-4147-A177-3AD203B41FA5}">
                      <a16:colId xmlns:a16="http://schemas.microsoft.com/office/drawing/2014/main" val="1962820682"/>
                    </a:ext>
                  </a:extLst>
                </a:gridCol>
                <a:gridCol w="2068976">
                  <a:extLst>
                    <a:ext uri="{9D8B030D-6E8A-4147-A177-3AD203B41FA5}">
                      <a16:colId xmlns:a16="http://schemas.microsoft.com/office/drawing/2014/main" val="1175385145"/>
                    </a:ext>
                  </a:extLst>
                </a:gridCol>
                <a:gridCol w="700294">
                  <a:extLst>
                    <a:ext uri="{9D8B030D-6E8A-4147-A177-3AD203B41FA5}">
                      <a16:colId xmlns:a16="http://schemas.microsoft.com/office/drawing/2014/main" val="852592159"/>
                    </a:ext>
                  </a:extLst>
                </a:gridCol>
              </a:tblGrid>
              <a:tr h="1113692">
                <a:tc>
                  <a:txBody>
                    <a:bodyPr/>
                    <a:lstStyle/>
                    <a:p>
                      <a:pPr algn="ctr"/>
                      <a:endParaRPr lang="en-US" b="0" dirty="0">
                        <a:latin typeface="Franklin Gothic Demi" panose="020B0703020102020204" pitchFamily="34" charset="0"/>
                      </a:endParaRPr>
                    </a:p>
                    <a:p>
                      <a:pPr algn="ctr"/>
                      <a:endParaRPr lang="en-US" b="0" dirty="0">
                        <a:latin typeface="Franklin Gothic Demi" panose="020B0703020102020204" pitchFamily="34" charset="0"/>
                      </a:endParaRPr>
                    </a:p>
                    <a:p>
                      <a:pPr algn="ctr"/>
                      <a:r>
                        <a:rPr lang="en-US" b="0" dirty="0">
                          <a:latin typeface="Franklin Gothic Demi" panose="020B0703020102020204" pitchFamily="34" charset="0"/>
                        </a:rPr>
                        <a:t>Tier 1</a:t>
                      </a:r>
                    </a:p>
                    <a:p>
                      <a:pPr lvl="0" algn="ctr">
                        <a:lnSpc>
                          <a:spcPct val="100000"/>
                        </a:lnSpc>
                      </a:pPr>
                      <a:r>
                        <a:rPr lang="en-US" sz="1100" b="0" dirty="0"/>
                        <a:t>High school graduate</a:t>
                      </a:r>
                    </a:p>
                    <a:p>
                      <a:pPr lvl="0" algn="ctr">
                        <a:lnSpc>
                          <a:spcPct val="100000"/>
                        </a:lnSpc>
                      </a:pPr>
                      <a:r>
                        <a:rPr lang="en-US" sz="1100" b="0" dirty="0"/>
                        <a:t>Limited/no experience</a:t>
                      </a:r>
                    </a:p>
                    <a:p>
                      <a:pPr algn="ctr"/>
                      <a:endParaRPr lang="en-US" dirty="0"/>
                    </a:p>
                  </a:txBody>
                  <a:tcPr/>
                </a:tc>
                <a:tc>
                  <a:txBody>
                    <a:bodyPr/>
                    <a:lstStyle/>
                    <a:p>
                      <a:pPr algn="ctr"/>
                      <a:endParaRPr lang="en-US" b="0" dirty="0">
                        <a:latin typeface="Franklin Gothic Demi" panose="020B0703020102020204" pitchFamily="34" charset="0"/>
                      </a:endParaRPr>
                    </a:p>
                    <a:p>
                      <a:pPr algn="ctr"/>
                      <a:endParaRPr lang="en-US" b="0" dirty="0">
                        <a:latin typeface="Franklin Gothic Demi" panose="020B0703020102020204" pitchFamily="34" charset="0"/>
                      </a:endParaRPr>
                    </a:p>
                    <a:p>
                      <a:pPr algn="ctr"/>
                      <a:r>
                        <a:rPr lang="en-US" b="0" dirty="0">
                          <a:latin typeface="Franklin Gothic Demi" panose="020B0703020102020204" pitchFamily="34" charset="0"/>
                        </a:rPr>
                        <a:t>Tier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Certified Pharmacy Technician</a:t>
                      </a:r>
                      <a:endParaRPr lang="en-US" sz="1100" b="0" dirty="0">
                        <a:latin typeface="+mn-lt"/>
                      </a:endParaRPr>
                    </a:p>
                  </a:txBody>
                  <a:tcPr/>
                </a:tc>
                <a:tc>
                  <a:txBody>
                    <a:bodyPr/>
                    <a:lstStyle/>
                    <a:p>
                      <a:pPr algn="ctr"/>
                      <a:endParaRPr lang="en-US" b="0" dirty="0">
                        <a:latin typeface="Franklin Gothic Demi" panose="020B0703020102020204" pitchFamily="34" charset="0"/>
                      </a:endParaRPr>
                    </a:p>
                    <a:p>
                      <a:pPr algn="ctr"/>
                      <a:endParaRPr lang="en-US" b="0" dirty="0">
                        <a:latin typeface="Franklin Gothic Demi" panose="020B0703020102020204" pitchFamily="34" charset="0"/>
                      </a:endParaRPr>
                    </a:p>
                    <a:p>
                      <a:pPr algn="ctr"/>
                      <a:r>
                        <a:rPr lang="en-US" b="0" dirty="0">
                          <a:latin typeface="Franklin Gothic Demi" panose="020B0703020102020204" pitchFamily="34" charset="0"/>
                        </a:rPr>
                        <a:t>Tier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Tier 2 requirements + 1 advanced practice, education, or research requirement</a:t>
                      </a:r>
                      <a:endParaRPr lang="en-US" sz="1100" b="0" dirty="0">
                        <a:latin typeface="+mn-lt"/>
                      </a:endParaRPr>
                    </a:p>
                  </a:txBody>
                  <a:tcPr/>
                </a:tc>
                <a:tc>
                  <a:txBody>
                    <a:bodyPr/>
                    <a:lstStyle/>
                    <a:p>
                      <a:pPr algn="ctr"/>
                      <a:endParaRPr lang="en-US" b="0" dirty="0">
                        <a:latin typeface="Franklin Gothic Demi" panose="020B0703020102020204" pitchFamily="34" charset="0"/>
                      </a:endParaRPr>
                    </a:p>
                    <a:p>
                      <a:pPr algn="ctr"/>
                      <a:endParaRPr lang="en-US" b="0" dirty="0">
                        <a:latin typeface="Franklin Gothic Demi" panose="020B0703020102020204" pitchFamily="34" charset="0"/>
                      </a:endParaRPr>
                    </a:p>
                    <a:p>
                      <a:pPr algn="ctr"/>
                      <a:r>
                        <a:rPr lang="en-US" b="0" dirty="0">
                          <a:latin typeface="Franklin Gothic Demi" panose="020B0703020102020204" pitchFamily="34" charset="0"/>
                        </a:rPr>
                        <a:t>Tier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Tier 3 requirements + additional lattice requirement(s)</a:t>
                      </a:r>
                      <a:endParaRPr lang="en-US" sz="1100" b="0" dirty="0">
                        <a:latin typeface="+mn-lt"/>
                      </a:endParaRPr>
                    </a:p>
                  </a:txBody>
                  <a:tcPr/>
                </a:tc>
                <a:tc>
                  <a:txBody>
                    <a:bodyPr/>
                    <a:lstStyle/>
                    <a:p>
                      <a:pPr algn="ctr"/>
                      <a:endParaRPr lang="en-US" b="0" dirty="0">
                        <a:latin typeface="Franklin Gothic Demi" panose="020B0703020102020204" pitchFamily="34" charset="0"/>
                      </a:endParaRPr>
                    </a:p>
                    <a:p>
                      <a:pPr algn="ctr"/>
                      <a:endParaRPr lang="en-US" b="0" dirty="0">
                        <a:latin typeface="Franklin Gothic Demi" panose="020B0703020102020204" pitchFamily="34" charset="0"/>
                      </a:endParaRPr>
                    </a:p>
                    <a:p>
                      <a:pPr algn="ctr"/>
                      <a:r>
                        <a:rPr lang="en-US" b="0" dirty="0">
                          <a:latin typeface="Franklin Gothic Demi" panose="020B0703020102020204" pitchFamily="34" charset="0"/>
                        </a:rPr>
                        <a:t>Tier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Tier 4 requirements + advanced credential, training, recognition</a:t>
                      </a:r>
                      <a:endParaRPr lang="en-US" sz="1100" b="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a:latin typeface="+mn-lt"/>
                      </a:endParaRPr>
                    </a:p>
                  </a:txBody>
                  <a:tcPr>
                    <a:noFill/>
                  </a:tcPr>
                </a:tc>
                <a:extLst>
                  <a:ext uri="{0D108BD9-81ED-4DB2-BD59-A6C34878D82A}">
                    <a16:rowId xmlns:a16="http://schemas.microsoft.com/office/drawing/2014/main" val="4032773139"/>
                  </a:ext>
                </a:extLst>
              </a:tr>
              <a:tr h="1077912">
                <a:tc rowSpan="4">
                  <a:txBody>
                    <a:bodyPr/>
                    <a:lstStyle/>
                    <a:p>
                      <a:pPr marL="171450" lvl="0" indent="-171450" algn="l">
                        <a:buFont typeface="Arial"/>
                        <a:buChar char="•"/>
                      </a:pPr>
                      <a:r>
                        <a:rPr lang="en-US" sz="1000" dirty="0">
                          <a:solidFill>
                            <a:schemeClr val="tx1"/>
                          </a:solidFill>
                        </a:rPr>
                        <a:t>No Tier requirements</a:t>
                      </a:r>
                    </a:p>
                    <a:p>
                      <a:pPr marL="171450" lvl="0" indent="-171450" algn="l">
                        <a:buFont typeface="Arial"/>
                        <a:buChar char="•"/>
                      </a:pPr>
                      <a:r>
                        <a:rPr lang="en-US" sz="1000" dirty="0">
                          <a:solidFill>
                            <a:schemeClr val="tx1"/>
                          </a:solidFill>
                        </a:rPr>
                        <a:t>No related experience</a:t>
                      </a:r>
                    </a:p>
                    <a:p>
                      <a:pPr marL="171450" lvl="0" indent="-171450" algn="l">
                        <a:buFont typeface="Arial"/>
                        <a:buChar char="•"/>
                      </a:pPr>
                      <a:r>
                        <a:rPr lang="en-US" sz="1000" dirty="0">
                          <a:solidFill>
                            <a:schemeClr val="tx1"/>
                          </a:solidFill>
                        </a:rPr>
                        <a:t>State licensure/registration (if applicable)</a:t>
                      </a:r>
                      <a:endParaRPr lang="en-US" sz="1000" i="1" dirty="0">
                        <a:solidFill>
                          <a:schemeClr val="tx1"/>
                        </a:solidFill>
                        <a:latin typeface="+mn-lt"/>
                      </a:endParaRPr>
                    </a:p>
                  </a:txBody>
                  <a:tcPr marT="91440" marB="91440">
                    <a:solidFill>
                      <a:schemeClr val="dk1">
                        <a:tint val="40000"/>
                        <a:alpha val="35000"/>
                      </a:schemeClr>
                    </a:solidFill>
                  </a:tcPr>
                </a:tc>
                <a:tc rowSpan="4">
                  <a:txBody>
                    <a:bodyPr/>
                    <a:lstStyle/>
                    <a:p>
                      <a:pPr marL="171450" indent="-171450" algn="l">
                        <a:buFont typeface="Arial"/>
                        <a:buChar char="•"/>
                      </a:pPr>
                      <a:r>
                        <a:rPr lang="en-US" sz="1000" dirty="0">
                          <a:solidFill>
                            <a:schemeClr val="tx1"/>
                          </a:solidFill>
                        </a:rPr>
                        <a:t>Tier 1 requirements + national certification (PTCB or NHA)</a:t>
                      </a:r>
                      <a:endParaRPr lang="en-US" sz="1000" dirty="0">
                        <a:solidFill>
                          <a:schemeClr val="tx1"/>
                        </a:solidFill>
                        <a:latin typeface="+mn-lt"/>
                      </a:endParaRPr>
                    </a:p>
                  </a:txBody>
                  <a:tcPr marT="91440" marB="91440">
                    <a:solidFill>
                      <a:schemeClr val="dk1">
                        <a:tint val="40000"/>
                        <a:alpha val="35000"/>
                      </a:schemeClr>
                    </a:solidFill>
                  </a:tcPr>
                </a:tc>
                <a:tc>
                  <a:txBody>
                    <a:bodyPr/>
                    <a:lstStyle/>
                    <a:p>
                      <a:pPr lvl="0">
                        <a:buNone/>
                      </a:pPr>
                      <a:r>
                        <a:rPr lang="en-US" sz="1000" b="0" u="none" strike="noStrike" noProof="0" dirty="0">
                          <a:solidFill>
                            <a:schemeClr val="tx1"/>
                          </a:solidFill>
                        </a:rPr>
                        <a:t>One Advanced Certificate (PTCB or ASHP) OR Critical Point Certificate </a:t>
                      </a:r>
                      <a:endParaRPr lang="en-US" sz="1000" b="0" i="0" u="none" strike="noStrike" noProof="0" dirty="0">
                        <a:solidFill>
                          <a:schemeClr val="tx1"/>
                        </a:solidFill>
                        <a:latin typeface="+mn-lt"/>
                      </a:endParaRPr>
                    </a:p>
                  </a:txBody>
                  <a:tcPr marT="91440" marB="91440">
                    <a:solidFill>
                      <a:schemeClr val="dk1">
                        <a:tint val="40000"/>
                        <a:alpha val="35000"/>
                      </a:schemeClr>
                    </a:solidFill>
                  </a:tcPr>
                </a:tc>
                <a:tc>
                  <a:txBody>
                    <a:bodyPr/>
                    <a:lstStyle/>
                    <a:p>
                      <a:pPr lvl="0" algn="l">
                        <a:buNone/>
                      </a:pPr>
                      <a:r>
                        <a:rPr lang="en-US" sz="1000" dirty="0">
                          <a:solidFill>
                            <a:schemeClr val="tx1"/>
                          </a:solidFill>
                        </a:rPr>
                        <a:t>Any three practice certificates OR one Critical Point certificate: Sterile Compounding or Best Practices and Compliance with USP 795 for Nonsterile Compounding</a:t>
                      </a:r>
                      <a:endParaRPr lang="en-US" sz="1000" dirty="0">
                        <a:solidFill>
                          <a:schemeClr val="tx1"/>
                        </a:solidFill>
                        <a:latin typeface="+mn-lt"/>
                      </a:endParaRPr>
                    </a:p>
                  </a:txBody>
                  <a:tcPr marT="91440" marB="91440">
                    <a:solidFill>
                      <a:schemeClr val="dk1">
                        <a:tint val="40000"/>
                        <a:alpha val="35000"/>
                      </a:schemeClr>
                    </a:solidFill>
                  </a:tcPr>
                </a:tc>
                <a:tc>
                  <a:txBody>
                    <a:bodyPr/>
                    <a:lstStyle/>
                    <a:p>
                      <a:pPr lvl="0">
                        <a:buNone/>
                      </a:pPr>
                      <a:r>
                        <a:rPr lang="en-US" sz="1000" b="0" u="none" strike="noStrike" noProof="0" dirty="0">
                          <a:solidFill>
                            <a:schemeClr val="tx1"/>
                          </a:solidFill>
                        </a:rPr>
                        <a:t>Advanced Certified Pharmacy Technician (</a:t>
                      </a:r>
                      <a:r>
                        <a:rPr lang="en-US" sz="1000" b="0" u="none" strike="noStrike" noProof="0" dirty="0" err="1">
                          <a:solidFill>
                            <a:schemeClr val="tx1"/>
                          </a:solidFill>
                        </a:rPr>
                        <a:t>CPhT</a:t>
                      </a:r>
                      <a:r>
                        <a:rPr lang="en-US" sz="1000" b="0" u="none" strike="noStrike" noProof="0" dirty="0">
                          <a:solidFill>
                            <a:schemeClr val="tx1"/>
                          </a:solidFill>
                        </a:rPr>
                        <a:t>-Adv)</a:t>
                      </a:r>
                      <a:endParaRPr lang="en-US" sz="1000" b="0" i="0" u="none" strike="noStrike" noProof="0" dirty="0">
                        <a:solidFill>
                          <a:schemeClr val="tx1"/>
                        </a:solidFill>
                        <a:latin typeface="+mn-lt"/>
                      </a:endParaRPr>
                    </a:p>
                  </a:txBody>
                  <a:tcPr marT="91440" marB="91440">
                    <a:solidFill>
                      <a:schemeClr val="dk1">
                        <a:tint val="40000"/>
                        <a:alpha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Practice</a:t>
                      </a:r>
                    </a:p>
                  </a:txBody>
                  <a:tcPr marL="0" marR="0" anchor="ctr">
                    <a:noFill/>
                  </a:tcPr>
                </a:tc>
                <a:extLst>
                  <a:ext uri="{0D108BD9-81ED-4DB2-BD59-A6C34878D82A}">
                    <a16:rowId xmlns:a16="http://schemas.microsoft.com/office/drawing/2014/main" val="2875781426"/>
                  </a:ext>
                </a:extLst>
              </a:tr>
              <a:tr h="504746">
                <a:tc vMerge="1">
                  <a:txBody>
                    <a:bodyPr/>
                    <a:lstStyle/>
                    <a:p>
                      <a:endParaRPr lang="en-US" dirty="0"/>
                    </a:p>
                  </a:txBody>
                  <a:tcPr/>
                </a:tc>
                <a:tc vMerge="1">
                  <a:txBody>
                    <a:bodyPr/>
                    <a:lstStyle/>
                    <a:p>
                      <a:endParaRPr lang="en-US" dirty="0"/>
                    </a:p>
                  </a:txBody>
                  <a:tcPr/>
                </a:tc>
                <a:tc>
                  <a:txBody>
                    <a:bodyPr/>
                    <a:lstStyle/>
                    <a:p>
                      <a:pPr algn="l"/>
                      <a:r>
                        <a:rPr lang="en-US" sz="1000" b="0" u="none" dirty="0">
                          <a:solidFill>
                            <a:schemeClr val="tx1"/>
                          </a:solidFill>
                        </a:rPr>
                        <a:t>Instructor / Preceptor</a:t>
                      </a:r>
                      <a:endParaRPr lang="en-US" sz="1000" b="0" u="none" dirty="0">
                        <a:solidFill>
                          <a:schemeClr val="tx1"/>
                        </a:solidFill>
                        <a:latin typeface="+mn-lt"/>
                      </a:endParaRPr>
                    </a:p>
                  </a:txBody>
                  <a:tcPr marT="91440" marB="91440">
                    <a:solidFill>
                      <a:schemeClr val="dk1">
                        <a:tint val="20000"/>
                        <a:alpha val="35000"/>
                      </a:schemeClr>
                    </a:solidFill>
                  </a:tcPr>
                </a:tc>
                <a:tc>
                  <a:txBody>
                    <a:bodyPr/>
                    <a:lstStyle/>
                    <a:p>
                      <a:pPr algn="l"/>
                      <a:r>
                        <a:rPr lang="en-US" sz="1000" b="0" u="none" dirty="0">
                          <a:solidFill>
                            <a:schemeClr val="tx1"/>
                          </a:solidFill>
                        </a:rPr>
                        <a:t>Instructor / Preceptor AND Two Formal Presentations</a:t>
                      </a:r>
                      <a:endParaRPr lang="en-US" sz="1000" b="0" u="none" dirty="0">
                        <a:solidFill>
                          <a:schemeClr val="tx1"/>
                        </a:solidFill>
                        <a:latin typeface="+mn-lt"/>
                      </a:endParaRPr>
                    </a:p>
                  </a:txBody>
                  <a:tcPr marT="91440" marB="91440">
                    <a:solidFill>
                      <a:schemeClr val="dk1">
                        <a:tint val="20000"/>
                        <a:alpha val="35000"/>
                      </a:schemeClr>
                    </a:solidFill>
                  </a:tcPr>
                </a:tc>
                <a:tc>
                  <a:txBody>
                    <a:bodyPr/>
                    <a:lstStyle/>
                    <a:p>
                      <a:pPr algn="l"/>
                      <a:r>
                        <a:rPr lang="en-US" sz="1000" b="0" u="none" dirty="0">
                          <a:solidFill>
                            <a:schemeClr val="tx1"/>
                          </a:solidFill>
                        </a:rPr>
                        <a:t>Assistant Professor</a:t>
                      </a:r>
                      <a:endParaRPr lang="en-US" sz="1000" b="0" u="none" dirty="0">
                        <a:solidFill>
                          <a:schemeClr val="tx1"/>
                        </a:solidFill>
                        <a:latin typeface="+mn-lt"/>
                      </a:endParaRPr>
                    </a:p>
                  </a:txBody>
                  <a:tcPr marT="91440" marB="91440">
                    <a:solidFill>
                      <a:schemeClr val="dk1">
                        <a:tint val="20000"/>
                        <a:alpha val="35000"/>
                      </a:schemeClr>
                    </a:solidFill>
                  </a:tcPr>
                </a:tc>
                <a:tc>
                  <a:txBody>
                    <a:bodyPr/>
                    <a:lstStyle/>
                    <a:p>
                      <a:pPr lvl="0" algn="ctr"/>
                      <a:r>
                        <a:rPr lang="en-US" sz="1000" b="1" dirty="0"/>
                        <a:t>Academia</a:t>
                      </a:r>
                      <a:endParaRPr lang="en-US" sz="1000" b="0" u="none" dirty="0">
                        <a:solidFill>
                          <a:schemeClr val="tx1"/>
                        </a:solidFill>
                        <a:latin typeface="+mn-lt"/>
                      </a:endParaRPr>
                    </a:p>
                  </a:txBody>
                  <a:tcPr marL="0" marR="0" anchor="ctr">
                    <a:noFill/>
                  </a:tcPr>
                </a:tc>
                <a:extLst>
                  <a:ext uri="{0D108BD9-81ED-4DB2-BD59-A6C34878D82A}">
                    <a16:rowId xmlns:a16="http://schemas.microsoft.com/office/drawing/2014/main" val="1209202823"/>
                  </a:ext>
                </a:extLst>
              </a:tr>
              <a:tr h="574754">
                <a:tc vMerge="1">
                  <a:txBody>
                    <a:bodyPr/>
                    <a:lstStyle/>
                    <a:p>
                      <a:endParaRPr lang="en-US" dirty="0"/>
                    </a:p>
                  </a:txBody>
                  <a:tcPr/>
                </a:tc>
                <a:tc vMerge="1">
                  <a:txBody>
                    <a:bodyPr/>
                    <a:lstStyle/>
                    <a:p>
                      <a:endParaRPr lang="en-US" dirty="0"/>
                    </a:p>
                  </a:txBody>
                  <a:tcPr/>
                </a:tc>
                <a:tc>
                  <a:txBody>
                    <a:bodyPr/>
                    <a:lstStyle/>
                    <a:p>
                      <a:pPr lvl="0">
                        <a:buNone/>
                      </a:pPr>
                      <a:r>
                        <a:rPr lang="en-US" sz="1000" b="0" u="none" strike="noStrike" noProof="0" dirty="0">
                          <a:solidFill>
                            <a:schemeClr val="tx1"/>
                          </a:solidFill>
                        </a:rPr>
                        <a:t>CITI Good Clinical Practice Certificate</a:t>
                      </a:r>
                      <a:endParaRPr lang="en-US" sz="1000" dirty="0">
                        <a:solidFill>
                          <a:schemeClr val="tx1"/>
                        </a:solidFill>
                        <a:latin typeface="+mn-lt"/>
                      </a:endParaRPr>
                    </a:p>
                  </a:txBody>
                  <a:tcPr marT="91440" marB="91440">
                    <a:solidFill>
                      <a:schemeClr val="dk1">
                        <a:tint val="40000"/>
                        <a:alpha val="35000"/>
                      </a:schemeClr>
                    </a:solidFill>
                  </a:tcPr>
                </a:tc>
                <a:tc>
                  <a:txBody>
                    <a:bodyPr/>
                    <a:lstStyle/>
                    <a:p>
                      <a:pPr lvl="0">
                        <a:buNone/>
                      </a:pPr>
                      <a:r>
                        <a:rPr lang="en-US" sz="1000" b="0" u="none" strike="noStrike" noProof="0" dirty="0" err="1">
                          <a:solidFill>
                            <a:schemeClr val="tx1"/>
                          </a:solidFill>
                        </a:rPr>
                        <a:t>FunCaTS</a:t>
                      </a:r>
                      <a:r>
                        <a:rPr lang="en-US" sz="1000" b="0" u="none" strike="noStrike" noProof="0" dirty="0">
                          <a:solidFill>
                            <a:schemeClr val="tx1"/>
                          </a:solidFill>
                        </a:rPr>
                        <a:t> classes AND about 5.5 hours of other Internal research and auditing classes</a:t>
                      </a:r>
                      <a:endParaRPr lang="en-US" sz="1000" dirty="0">
                        <a:solidFill>
                          <a:schemeClr val="tx1"/>
                        </a:solidFill>
                        <a:latin typeface="+mn-lt"/>
                      </a:endParaRPr>
                    </a:p>
                  </a:txBody>
                  <a:tcPr marT="91440" marB="91440">
                    <a:solidFill>
                      <a:schemeClr val="dk1">
                        <a:tint val="40000"/>
                        <a:alpha val="35000"/>
                      </a:schemeClr>
                    </a:solidFill>
                  </a:tcPr>
                </a:tc>
                <a:tc>
                  <a:txBody>
                    <a:bodyPr/>
                    <a:lstStyle/>
                    <a:p>
                      <a:pPr lvl="0">
                        <a:buNone/>
                      </a:pPr>
                      <a:r>
                        <a:rPr lang="en-US" sz="1000" b="0" u="none" strike="noStrike" noProof="0" dirty="0" err="1">
                          <a:solidFill>
                            <a:schemeClr val="tx1"/>
                          </a:solidFill>
                        </a:rPr>
                        <a:t>ECaTS</a:t>
                      </a:r>
                      <a:r>
                        <a:rPr lang="en-US" sz="1000" b="0" u="none" strike="noStrike" noProof="0" dirty="0">
                          <a:solidFill>
                            <a:schemeClr val="tx1"/>
                          </a:solidFill>
                        </a:rPr>
                        <a:t> AND 24 hours - more hours of CITI courses AND about 13 hours of Internal classes</a:t>
                      </a:r>
                      <a:endParaRPr lang="en-US" sz="1000" dirty="0">
                        <a:solidFill>
                          <a:schemeClr val="tx1"/>
                        </a:solidFill>
                        <a:latin typeface="+mn-lt"/>
                      </a:endParaRPr>
                    </a:p>
                  </a:txBody>
                  <a:tcPr marT="91440" marB="91440">
                    <a:solidFill>
                      <a:schemeClr val="dk1">
                        <a:tint val="40000"/>
                        <a:alpha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Research</a:t>
                      </a:r>
                    </a:p>
                    <a:p>
                      <a:pPr lvl="0" algn="ctr">
                        <a:buNone/>
                      </a:pPr>
                      <a:endParaRPr lang="en-US" sz="1000" dirty="0">
                        <a:solidFill>
                          <a:schemeClr val="tx1"/>
                        </a:solidFill>
                        <a:latin typeface="+mn-lt"/>
                      </a:endParaRPr>
                    </a:p>
                  </a:txBody>
                  <a:tcPr marL="0" marR="0" anchor="ctr">
                    <a:noFill/>
                  </a:tcPr>
                </a:tc>
                <a:extLst>
                  <a:ext uri="{0D108BD9-81ED-4DB2-BD59-A6C34878D82A}">
                    <a16:rowId xmlns:a16="http://schemas.microsoft.com/office/drawing/2014/main" val="1228506100"/>
                  </a:ext>
                </a:extLst>
              </a:tr>
              <a:tr h="469900">
                <a:tc vMerge="1">
                  <a:txBody>
                    <a:bodyPr/>
                    <a:lstStyle/>
                    <a:p>
                      <a:endParaRPr lang="en-US" dirty="0"/>
                    </a:p>
                  </a:txBody>
                  <a:tcPr/>
                </a:tc>
                <a:tc vMerge="1">
                  <a:txBody>
                    <a:bodyPr/>
                    <a:lstStyle/>
                    <a:p>
                      <a:endParaRPr lang="en-US" dirty="0"/>
                    </a:p>
                  </a:txBody>
                  <a:tcPr/>
                </a:tc>
                <a:tc>
                  <a:txBody>
                    <a:bodyPr/>
                    <a:lstStyle/>
                    <a:p>
                      <a:pPr lvl="0">
                        <a:buNone/>
                      </a:pPr>
                      <a:r>
                        <a:rPr lang="en-US" sz="1000" b="0" u="none" strike="noStrike" noProof="0" dirty="0">
                          <a:solidFill>
                            <a:schemeClr val="tx1"/>
                          </a:solidFill>
                        </a:rPr>
                        <a:t>Internal “Aspiring Leader Program” ~ virtual or self-paced</a:t>
                      </a:r>
                      <a:endParaRPr lang="en-US" sz="1000" dirty="0">
                        <a:solidFill>
                          <a:schemeClr val="tx1"/>
                        </a:solidFill>
                        <a:latin typeface="+mn-lt"/>
                      </a:endParaRPr>
                    </a:p>
                  </a:txBody>
                  <a:tcPr marT="91440" marB="91440">
                    <a:solidFill>
                      <a:schemeClr val="dk1">
                        <a:tint val="20000"/>
                        <a:alpha val="35000"/>
                      </a:schemeClr>
                    </a:solidFill>
                  </a:tcPr>
                </a:tc>
                <a:tc>
                  <a:txBody>
                    <a:bodyPr/>
                    <a:lstStyle/>
                    <a:p>
                      <a:pPr lvl="0">
                        <a:buNone/>
                      </a:pPr>
                      <a:r>
                        <a:rPr lang="en-US" sz="1000" b="0" u="none" strike="noStrike" noProof="0" dirty="0">
                          <a:solidFill>
                            <a:schemeClr val="tx1"/>
                          </a:solidFill>
                        </a:rPr>
                        <a:t>Individual Business Plan through Udemy with minimum of 12 CE hours</a:t>
                      </a:r>
                      <a:endParaRPr lang="en-US" sz="1000" dirty="0">
                        <a:solidFill>
                          <a:schemeClr val="tx1"/>
                        </a:solidFill>
                        <a:latin typeface="+mn-lt"/>
                      </a:endParaRPr>
                    </a:p>
                  </a:txBody>
                  <a:tcPr marT="91440" marB="91440">
                    <a:solidFill>
                      <a:schemeClr val="dk1">
                        <a:tint val="20000"/>
                        <a:alpha val="35000"/>
                      </a:schemeClr>
                    </a:solidFill>
                  </a:tcPr>
                </a:tc>
                <a:tc>
                  <a:txBody>
                    <a:bodyPr/>
                    <a:lstStyle/>
                    <a:p>
                      <a:pPr lvl="0">
                        <a:buNone/>
                      </a:pPr>
                      <a:r>
                        <a:rPr lang="en-US" sz="1000" b="0" u="none" strike="noStrike" noProof="0" dirty="0">
                          <a:solidFill>
                            <a:schemeClr val="tx1"/>
                          </a:solidFill>
                        </a:rPr>
                        <a:t>ASHP Pharmacy Leadership Academy</a:t>
                      </a:r>
                      <a:endParaRPr lang="en-US" sz="1000" dirty="0">
                        <a:solidFill>
                          <a:schemeClr val="tx1"/>
                        </a:solidFill>
                        <a:latin typeface="+mn-lt"/>
                      </a:endParaRPr>
                    </a:p>
                  </a:txBody>
                  <a:tcPr marT="91440" marB="91440">
                    <a:solidFill>
                      <a:schemeClr val="dk1">
                        <a:tint val="20000"/>
                        <a:alpha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Leadership</a:t>
                      </a:r>
                      <a:endParaRPr lang="en-US" sz="1000" dirty="0"/>
                    </a:p>
                    <a:p>
                      <a:pPr lvl="0" algn="ctr">
                        <a:buNone/>
                      </a:pPr>
                      <a:endParaRPr lang="en-US" sz="1000" dirty="0">
                        <a:solidFill>
                          <a:schemeClr val="tx1"/>
                        </a:solidFill>
                        <a:latin typeface="+mn-lt"/>
                      </a:endParaRPr>
                    </a:p>
                  </a:txBody>
                  <a:tcPr marL="0" marR="0" anchor="ctr">
                    <a:noFill/>
                  </a:tcPr>
                </a:tc>
                <a:extLst>
                  <a:ext uri="{0D108BD9-81ED-4DB2-BD59-A6C34878D82A}">
                    <a16:rowId xmlns:a16="http://schemas.microsoft.com/office/drawing/2014/main" val="1044795786"/>
                  </a:ext>
                </a:extLst>
              </a:tr>
            </a:tbl>
          </a:graphicData>
        </a:graphic>
      </p:graphicFrame>
      <p:pic>
        <p:nvPicPr>
          <p:cNvPr id="13" name="Picture 12">
            <a:extLst>
              <a:ext uri="{FF2B5EF4-FFF2-40B4-BE49-F238E27FC236}">
                <a16:creationId xmlns:a16="http://schemas.microsoft.com/office/drawing/2014/main" id="{7611862D-997B-2E49-E245-B2EE06D5AE74}"/>
              </a:ext>
            </a:extLst>
          </p:cNvPr>
          <p:cNvPicPr>
            <a:picLocks noChangeAspect="1"/>
          </p:cNvPicPr>
          <p:nvPr/>
        </p:nvPicPr>
        <p:blipFill>
          <a:blip r:embed="rId4"/>
          <a:stretch>
            <a:fillRect/>
          </a:stretch>
        </p:blipFill>
        <p:spPr>
          <a:xfrm>
            <a:off x="1278961" y="1859532"/>
            <a:ext cx="548640" cy="548640"/>
          </a:xfrm>
          <a:prstGeom prst="rect">
            <a:avLst/>
          </a:prstGeom>
        </p:spPr>
      </p:pic>
      <p:pic>
        <p:nvPicPr>
          <p:cNvPr id="15" name="Graphic 14" descr="Diploma roll with solid fill">
            <a:extLst>
              <a:ext uri="{FF2B5EF4-FFF2-40B4-BE49-F238E27FC236}">
                <a16:creationId xmlns:a16="http://schemas.microsoft.com/office/drawing/2014/main" id="{A75C42F4-5489-B00B-ACF0-2B6610402D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8579" y="1909532"/>
            <a:ext cx="548640" cy="548640"/>
          </a:xfrm>
          <a:prstGeom prst="rect">
            <a:avLst/>
          </a:prstGeom>
        </p:spPr>
      </p:pic>
      <p:pic>
        <p:nvPicPr>
          <p:cNvPr id="16" name="Graphic 15" descr="Medicine">
            <a:extLst>
              <a:ext uri="{FF2B5EF4-FFF2-40B4-BE49-F238E27FC236}">
                <a16:creationId xmlns:a16="http://schemas.microsoft.com/office/drawing/2014/main" id="{D929619A-5116-60ED-10E7-5A30264403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5243" y="1874768"/>
            <a:ext cx="548640" cy="5486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Rectangle 16" descr="Disconnected">
            <a:extLst>
              <a:ext uri="{FF2B5EF4-FFF2-40B4-BE49-F238E27FC236}">
                <a16:creationId xmlns:a16="http://schemas.microsoft.com/office/drawing/2014/main" id="{80FEB6E3-550A-794F-3D1E-BFFBD178BC36}"/>
              </a:ext>
            </a:extLst>
          </p:cNvPr>
          <p:cNvSpPr/>
          <p:nvPr/>
        </p:nvSpPr>
        <p:spPr>
          <a:xfrm>
            <a:off x="7491915" y="1884654"/>
            <a:ext cx="548640" cy="548640"/>
          </a:xfrm>
          <a:prstGeom prst="rect">
            <a:avLst/>
          </a:prstGeom>
          <a: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8" name="Rectangle 17" descr="Diploma">
            <a:extLst>
              <a:ext uri="{FF2B5EF4-FFF2-40B4-BE49-F238E27FC236}">
                <a16:creationId xmlns:a16="http://schemas.microsoft.com/office/drawing/2014/main" id="{25DABF0A-C7E3-EAA8-624C-FBBF0B2B93A0}"/>
              </a:ext>
            </a:extLst>
          </p:cNvPr>
          <p:cNvSpPr/>
          <p:nvPr/>
        </p:nvSpPr>
        <p:spPr>
          <a:xfrm>
            <a:off x="9528850" y="1920218"/>
            <a:ext cx="620419" cy="527268"/>
          </a:xfrm>
          <a:prstGeom prst="rect">
            <a:avLst/>
          </a:prstGeom>
          <a: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4208861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5A4E-41A0-DB2D-577A-4B9FDCA63029}"/>
              </a:ext>
            </a:extLst>
          </p:cNvPr>
          <p:cNvSpPr>
            <a:spLocks noGrp="1"/>
          </p:cNvSpPr>
          <p:nvPr>
            <p:ph type="title"/>
          </p:nvPr>
        </p:nvSpPr>
        <p:spPr/>
        <p:txBody>
          <a:bodyPr>
            <a:normAutofit/>
          </a:bodyPr>
          <a:lstStyle/>
          <a:p>
            <a:r>
              <a:rPr lang="en-US" sz="3200" dirty="0">
                <a:latin typeface="Franklin Gothic Demi" panose="020B0703020102020204" pitchFamily="34" charset="0"/>
              </a:rPr>
              <a:t>Pharmacy Technician Career Lattice Options </a:t>
            </a:r>
            <a:br>
              <a:rPr lang="en-US" sz="3200" dirty="0">
                <a:latin typeface="Franklin Gothic Demi" panose="020B0703020102020204" pitchFamily="34" charset="0"/>
              </a:rPr>
            </a:br>
            <a:r>
              <a:rPr lang="en-US" dirty="0"/>
              <a:t>Vertical Steps</a:t>
            </a:r>
          </a:p>
        </p:txBody>
      </p:sp>
      <p:sp>
        <p:nvSpPr>
          <p:cNvPr id="5" name="Footer Placeholder 4">
            <a:extLst>
              <a:ext uri="{FF2B5EF4-FFF2-40B4-BE49-F238E27FC236}">
                <a16:creationId xmlns:a16="http://schemas.microsoft.com/office/drawing/2014/main" id="{9D2762AD-A27E-F326-8C31-954C3ECB39F6}"/>
              </a:ext>
            </a:extLst>
          </p:cNvPr>
          <p:cNvSpPr>
            <a:spLocks noGrp="1"/>
          </p:cNvSpPr>
          <p:nvPr>
            <p:ph type="ftr" sz="quarter" idx="11"/>
          </p:nvPr>
        </p:nvSpPr>
        <p:spPr>
          <a:prstGeom prst="rect">
            <a:avLst/>
          </a:prstGeom>
        </p:spPr>
        <p:txBody>
          <a:bodyPr/>
          <a:lstStyle/>
          <a:p>
            <a:r>
              <a:rPr lang="en-US" b="1" dirty="0"/>
              <a:t>Advanced Level ASHP/ACPE-accredited program</a:t>
            </a:r>
            <a:r>
              <a:rPr lang="en-US" dirty="0"/>
              <a:t>  = One year of service</a:t>
            </a:r>
          </a:p>
        </p:txBody>
      </p:sp>
      <p:graphicFrame>
        <p:nvGraphicFramePr>
          <p:cNvPr id="6" name="Table 5">
            <a:extLst>
              <a:ext uri="{FF2B5EF4-FFF2-40B4-BE49-F238E27FC236}">
                <a16:creationId xmlns:a16="http://schemas.microsoft.com/office/drawing/2014/main" id="{EA8E4AA8-5D4E-5B63-D008-8ECD2301D943}"/>
              </a:ext>
            </a:extLst>
          </p:cNvPr>
          <p:cNvGraphicFramePr>
            <a:graphicFrameLocks noGrp="1"/>
          </p:cNvGraphicFramePr>
          <p:nvPr>
            <p:extLst>
              <p:ext uri="{D42A27DB-BD31-4B8C-83A1-F6EECF244321}">
                <p14:modId xmlns:p14="http://schemas.microsoft.com/office/powerpoint/2010/main" val="2309841292"/>
              </p:ext>
            </p:extLst>
          </p:nvPr>
        </p:nvGraphicFramePr>
        <p:xfrm>
          <a:off x="838197" y="4560613"/>
          <a:ext cx="10413999" cy="1303782"/>
        </p:xfrm>
        <a:graphic>
          <a:graphicData uri="http://schemas.openxmlformats.org/drawingml/2006/table">
            <a:tbl>
              <a:tblPr firstRow="1" bandRow="1">
                <a:tableStyleId>{073A0DAA-6AF3-43AB-8588-CEC1D06C72B9}</a:tableStyleId>
              </a:tblPr>
              <a:tblGrid>
                <a:gridCol w="3471333">
                  <a:extLst>
                    <a:ext uri="{9D8B030D-6E8A-4147-A177-3AD203B41FA5}">
                      <a16:colId xmlns:a16="http://schemas.microsoft.com/office/drawing/2014/main" val="2127177678"/>
                    </a:ext>
                  </a:extLst>
                </a:gridCol>
                <a:gridCol w="3471333">
                  <a:extLst>
                    <a:ext uri="{9D8B030D-6E8A-4147-A177-3AD203B41FA5}">
                      <a16:colId xmlns:a16="http://schemas.microsoft.com/office/drawing/2014/main" val="960108989"/>
                    </a:ext>
                  </a:extLst>
                </a:gridCol>
                <a:gridCol w="3471333">
                  <a:extLst>
                    <a:ext uri="{9D8B030D-6E8A-4147-A177-3AD203B41FA5}">
                      <a16:colId xmlns:a16="http://schemas.microsoft.com/office/drawing/2014/main" val="2907553876"/>
                    </a:ext>
                  </a:extLst>
                </a:gridCol>
              </a:tblGrid>
              <a:tr h="663702">
                <a:tc>
                  <a:txBody>
                    <a:bodyPr/>
                    <a:lstStyle/>
                    <a:p>
                      <a:pPr lvl="0" algn="ctr">
                        <a:buNone/>
                      </a:pPr>
                      <a:r>
                        <a:rPr lang="en-US" sz="1600" b="0" u="none" strike="noStrike" noProof="0" dirty="0">
                          <a:solidFill>
                            <a:schemeClr val="bg1"/>
                          </a:solidFill>
                          <a:latin typeface="Franklin Gothic Demi" panose="020B0703020102020204" pitchFamily="34" charset="0"/>
                        </a:rPr>
                        <a:t>Tier 3</a:t>
                      </a:r>
                      <a:endParaRPr lang="en-US" sz="1600" b="0" dirty="0">
                        <a:solidFill>
                          <a:schemeClr val="bg1"/>
                        </a:solidFill>
                        <a:latin typeface="Franklin Gothic Demi" panose="020B0703020102020204" pitchFamily="34" charset="0"/>
                      </a:endParaRPr>
                    </a:p>
                  </a:txBody>
                  <a:tcPr marB="182880" anchor="b"/>
                </a:tc>
                <a:tc>
                  <a:txBody>
                    <a:bodyPr/>
                    <a:lstStyle/>
                    <a:p>
                      <a:pPr lvl="0" algn="ctr">
                        <a:buNone/>
                      </a:pPr>
                      <a:r>
                        <a:rPr lang="en-US" sz="1600" b="0" u="none" strike="noStrike" noProof="0" dirty="0">
                          <a:solidFill>
                            <a:schemeClr val="bg1"/>
                          </a:solidFill>
                          <a:latin typeface="Franklin Gothic Demi" panose="020B0703020102020204" pitchFamily="34" charset="0"/>
                        </a:rPr>
                        <a:t>Tier 4</a:t>
                      </a:r>
                      <a:endParaRPr lang="en-US" sz="1600" b="0" dirty="0">
                        <a:solidFill>
                          <a:schemeClr val="bg1"/>
                        </a:solidFill>
                        <a:latin typeface="Franklin Gothic Demi" panose="020B0703020102020204" pitchFamily="34" charset="0"/>
                      </a:endParaRPr>
                    </a:p>
                  </a:txBody>
                  <a:tcPr marB="182880" anchor="b"/>
                </a:tc>
                <a:tc>
                  <a:txBody>
                    <a:bodyPr/>
                    <a:lstStyle/>
                    <a:p>
                      <a:pPr lvl="0" algn="ctr">
                        <a:buNone/>
                      </a:pPr>
                      <a:r>
                        <a:rPr lang="en-US" sz="1600" b="0" u="none" strike="noStrike" noProof="0" dirty="0">
                          <a:solidFill>
                            <a:schemeClr val="bg1"/>
                          </a:solidFill>
                          <a:latin typeface="Franklin Gothic Demi" panose="020B0703020102020204" pitchFamily="34" charset="0"/>
                        </a:rPr>
                        <a:t>Tier 5</a:t>
                      </a:r>
                      <a:endParaRPr lang="en-US" sz="1600" b="0" dirty="0">
                        <a:solidFill>
                          <a:schemeClr val="bg1"/>
                        </a:solidFill>
                        <a:latin typeface="Franklin Gothic Demi" panose="020B0703020102020204" pitchFamily="34" charset="0"/>
                      </a:endParaRPr>
                    </a:p>
                  </a:txBody>
                  <a:tcPr marB="182880" anchor="b"/>
                </a:tc>
                <a:extLst>
                  <a:ext uri="{0D108BD9-81ED-4DB2-BD59-A6C34878D82A}">
                    <a16:rowId xmlns:a16="http://schemas.microsoft.com/office/drawing/2014/main" val="825822843"/>
                  </a:ext>
                </a:extLst>
              </a:tr>
              <a:tr h="548640">
                <a:tc>
                  <a:txBody>
                    <a:bodyPr/>
                    <a:lstStyle/>
                    <a:p>
                      <a:pPr lvl="0">
                        <a:buNone/>
                      </a:pPr>
                      <a:r>
                        <a:rPr lang="en-US" sz="1200" b="0" u="none" strike="noStrike" noProof="0" dirty="0">
                          <a:solidFill>
                            <a:srgbClr val="000000"/>
                          </a:solidFill>
                        </a:rPr>
                        <a:t>One-year of experience </a:t>
                      </a:r>
                      <a:r>
                        <a:rPr lang="en-US" sz="1200" b="1" u="none" strike="noStrike" noProof="0" dirty="0">
                          <a:solidFill>
                            <a:srgbClr val="000000"/>
                          </a:solidFill>
                        </a:rPr>
                        <a:t>OR</a:t>
                      </a:r>
                      <a:r>
                        <a:rPr lang="en-US" sz="1200" b="0" u="none" strike="noStrike" noProof="0" dirty="0">
                          <a:solidFill>
                            <a:srgbClr val="000000"/>
                          </a:solidFill>
                        </a:rPr>
                        <a:t> Advanced-level ASHP/ACPE accredited program</a:t>
                      </a:r>
                    </a:p>
                    <a:p>
                      <a:pPr lvl="0">
                        <a:buNone/>
                      </a:pPr>
                      <a:endParaRPr lang="en-US" sz="1200" dirty="0">
                        <a:latin typeface="Franklin Gothic Book" panose="020B0503020102020204" pitchFamily="34" charset="0"/>
                      </a:endParaRPr>
                    </a:p>
                  </a:txBody>
                  <a:tcPr>
                    <a:solidFill>
                      <a:schemeClr val="dk1">
                        <a:tint val="40000"/>
                        <a:alpha val="35000"/>
                      </a:schemeClr>
                    </a:solidFill>
                  </a:tcPr>
                </a:tc>
                <a:tc>
                  <a:txBody>
                    <a:bodyPr/>
                    <a:lstStyle/>
                    <a:p>
                      <a:pPr lvl="0">
                        <a:buNone/>
                      </a:pPr>
                      <a:r>
                        <a:rPr lang="en-US" sz="1200" b="0" u="none" strike="noStrike" noProof="0" dirty="0">
                          <a:solidFill>
                            <a:srgbClr val="000000"/>
                          </a:solidFill>
                        </a:rPr>
                        <a:t>Three years of experience </a:t>
                      </a:r>
                      <a:r>
                        <a:rPr lang="en-US" sz="1200" b="1" u="none" strike="noStrike" noProof="0" dirty="0">
                          <a:solidFill>
                            <a:srgbClr val="000000"/>
                          </a:solidFill>
                        </a:rPr>
                        <a:t>OR</a:t>
                      </a:r>
                      <a:r>
                        <a:rPr lang="en-US" sz="1200" b="0" u="none" strike="noStrike" noProof="0" dirty="0">
                          <a:solidFill>
                            <a:srgbClr val="000000"/>
                          </a:solidFill>
                        </a:rPr>
                        <a:t> Advanced-level ASHP/ACPE accredited program and two years' experience</a:t>
                      </a:r>
                      <a:endParaRPr lang="en-US" sz="1200" b="0" i="0" u="none" strike="noStrike" noProof="0" dirty="0">
                        <a:solidFill>
                          <a:srgbClr val="000000"/>
                        </a:solidFill>
                        <a:latin typeface="Franklin Gothic Book" panose="020B0503020102020204" pitchFamily="34" charset="0"/>
                      </a:endParaRPr>
                    </a:p>
                  </a:txBody>
                  <a:tcPr>
                    <a:solidFill>
                      <a:schemeClr val="dk1">
                        <a:tint val="40000"/>
                        <a:alpha val="35000"/>
                      </a:schemeClr>
                    </a:solidFill>
                  </a:tcPr>
                </a:tc>
                <a:tc>
                  <a:txBody>
                    <a:bodyPr/>
                    <a:lstStyle/>
                    <a:p>
                      <a:pPr lvl="0" algn="l">
                        <a:lnSpc>
                          <a:spcPct val="100000"/>
                        </a:lnSpc>
                        <a:spcBef>
                          <a:spcPts val="0"/>
                        </a:spcBef>
                        <a:spcAft>
                          <a:spcPts val="0"/>
                        </a:spcAft>
                        <a:buNone/>
                      </a:pPr>
                      <a:r>
                        <a:rPr lang="en-US" sz="1200" b="0" u="none" strike="noStrike" noProof="0" dirty="0">
                          <a:solidFill>
                            <a:srgbClr val="000000"/>
                          </a:solidFill>
                        </a:rPr>
                        <a:t>Five years of experience </a:t>
                      </a:r>
                      <a:r>
                        <a:rPr lang="en-US" sz="1200" b="1" u="none" strike="noStrike" noProof="0" dirty="0">
                          <a:solidFill>
                            <a:srgbClr val="000000"/>
                          </a:solidFill>
                        </a:rPr>
                        <a:t>OR</a:t>
                      </a:r>
                      <a:r>
                        <a:rPr lang="en-US" sz="1200" b="0" u="none" strike="noStrike" noProof="0" dirty="0">
                          <a:solidFill>
                            <a:srgbClr val="000000"/>
                          </a:solidFill>
                        </a:rPr>
                        <a:t> Advanced-level ASHP/ACPE accredited program and four years' experience</a:t>
                      </a:r>
                      <a:endParaRPr lang="en-US" sz="1200" dirty="0">
                        <a:latin typeface="Franklin Gothic Book" panose="020B0503020102020204" pitchFamily="34" charset="0"/>
                      </a:endParaRPr>
                    </a:p>
                  </a:txBody>
                  <a:tcPr>
                    <a:solidFill>
                      <a:schemeClr val="dk1">
                        <a:tint val="40000"/>
                        <a:alpha val="35000"/>
                      </a:schemeClr>
                    </a:solidFill>
                  </a:tcPr>
                </a:tc>
                <a:extLst>
                  <a:ext uri="{0D108BD9-81ED-4DB2-BD59-A6C34878D82A}">
                    <a16:rowId xmlns:a16="http://schemas.microsoft.com/office/drawing/2014/main" val="3464067192"/>
                  </a:ext>
                </a:extLst>
              </a:tr>
            </a:tbl>
          </a:graphicData>
        </a:graphic>
      </p:graphicFrame>
      <p:sp>
        <p:nvSpPr>
          <p:cNvPr id="3" name="Title 1">
            <a:extLst>
              <a:ext uri="{FF2B5EF4-FFF2-40B4-BE49-F238E27FC236}">
                <a16:creationId xmlns:a16="http://schemas.microsoft.com/office/drawing/2014/main" id="{32B82AFE-5BBF-892F-918F-B1FFB0A39A49}"/>
              </a:ext>
            </a:extLst>
          </p:cNvPr>
          <p:cNvSpPr txBox="1">
            <a:spLocks/>
          </p:cNvSpPr>
          <p:nvPr/>
        </p:nvSpPr>
        <p:spPr>
          <a:xfrm>
            <a:off x="1832506" y="5597498"/>
            <a:ext cx="10506456" cy="11570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accent1"/>
              </a:solidFill>
            </a:endParaRPr>
          </a:p>
        </p:txBody>
      </p:sp>
      <p:graphicFrame>
        <p:nvGraphicFramePr>
          <p:cNvPr id="13" name="Table 12">
            <a:extLst>
              <a:ext uri="{FF2B5EF4-FFF2-40B4-BE49-F238E27FC236}">
                <a16:creationId xmlns:a16="http://schemas.microsoft.com/office/drawing/2014/main" id="{0C189A81-9D42-10C6-D5B4-6FF78C37508F}"/>
              </a:ext>
            </a:extLst>
          </p:cNvPr>
          <p:cNvGraphicFramePr>
            <a:graphicFrameLocks noGrp="1"/>
          </p:cNvGraphicFramePr>
          <p:nvPr>
            <p:extLst>
              <p:ext uri="{D42A27DB-BD31-4B8C-83A1-F6EECF244321}">
                <p14:modId xmlns:p14="http://schemas.microsoft.com/office/powerpoint/2010/main" val="3131172493"/>
              </p:ext>
            </p:extLst>
          </p:nvPr>
        </p:nvGraphicFramePr>
        <p:xfrm>
          <a:off x="838200" y="1852788"/>
          <a:ext cx="10413999" cy="2345832"/>
        </p:xfrm>
        <a:graphic>
          <a:graphicData uri="http://schemas.openxmlformats.org/drawingml/2006/table">
            <a:tbl>
              <a:tblPr firstRow="1" bandRow="1">
                <a:tableStyleId>{073A0DAA-6AF3-43AB-8588-CEC1D06C72B9}</a:tableStyleId>
              </a:tblPr>
              <a:tblGrid>
                <a:gridCol w="3471333">
                  <a:extLst>
                    <a:ext uri="{9D8B030D-6E8A-4147-A177-3AD203B41FA5}">
                      <a16:colId xmlns:a16="http://schemas.microsoft.com/office/drawing/2014/main" val="1947461942"/>
                    </a:ext>
                  </a:extLst>
                </a:gridCol>
                <a:gridCol w="3471333">
                  <a:extLst>
                    <a:ext uri="{9D8B030D-6E8A-4147-A177-3AD203B41FA5}">
                      <a16:colId xmlns:a16="http://schemas.microsoft.com/office/drawing/2014/main" val="3589659821"/>
                    </a:ext>
                  </a:extLst>
                </a:gridCol>
                <a:gridCol w="3471333">
                  <a:extLst>
                    <a:ext uri="{9D8B030D-6E8A-4147-A177-3AD203B41FA5}">
                      <a16:colId xmlns:a16="http://schemas.microsoft.com/office/drawing/2014/main" val="1970609945"/>
                    </a:ext>
                  </a:extLst>
                </a:gridCol>
              </a:tblGrid>
              <a:tr h="370840">
                <a:tc>
                  <a:txBody>
                    <a:bodyPr/>
                    <a:lstStyle/>
                    <a:p>
                      <a:pPr algn="ctr"/>
                      <a:r>
                        <a:rPr lang="en-US" b="0" dirty="0">
                          <a:latin typeface="Franklin Gothic Demi" panose="020B0703020102020204" pitchFamily="34" charset="0"/>
                        </a:rPr>
                        <a:t>Tier 3</a:t>
                      </a:r>
                    </a:p>
                  </a:txBody>
                  <a:tcPr/>
                </a:tc>
                <a:tc>
                  <a:txBody>
                    <a:bodyPr/>
                    <a:lstStyle/>
                    <a:p>
                      <a:pPr algn="ctr"/>
                      <a:r>
                        <a:rPr lang="en-US" b="0" dirty="0">
                          <a:latin typeface="Franklin Gothic Demi" panose="020B0703020102020204" pitchFamily="34" charset="0"/>
                        </a:rPr>
                        <a:t>Tier 4</a:t>
                      </a:r>
                    </a:p>
                  </a:txBody>
                  <a:tcPr/>
                </a:tc>
                <a:tc>
                  <a:txBody>
                    <a:bodyPr/>
                    <a:lstStyle/>
                    <a:p>
                      <a:pPr algn="ctr"/>
                      <a:r>
                        <a:rPr lang="en-US" b="0" dirty="0">
                          <a:latin typeface="Franklin Gothic Demi" panose="020B0703020102020204" pitchFamily="34" charset="0"/>
                        </a:rPr>
                        <a:t>Tier 5</a:t>
                      </a:r>
                    </a:p>
                  </a:txBody>
                  <a:tcPr/>
                </a:tc>
                <a:extLst>
                  <a:ext uri="{0D108BD9-81ED-4DB2-BD59-A6C34878D82A}">
                    <a16:rowId xmlns:a16="http://schemas.microsoft.com/office/drawing/2014/main" val="1618616130"/>
                  </a:ext>
                </a:extLst>
              </a:tr>
              <a:tr h="370840">
                <a:tc>
                  <a:txBody>
                    <a:bodyPr/>
                    <a:lstStyle/>
                    <a:p>
                      <a:pPr lvl="0">
                        <a:buNone/>
                      </a:pPr>
                      <a:r>
                        <a:rPr lang="en-US" sz="1050" b="0" i="0" u="none" strike="noStrike" noProof="0" dirty="0">
                          <a:solidFill>
                            <a:srgbClr val="000000"/>
                          </a:solidFill>
                          <a:latin typeface="Franklin Gothic Book"/>
                        </a:rPr>
                        <a:t>One Advanced Certificate (PTCB or ASHP) OR Critical Point Certificate</a:t>
                      </a:r>
                    </a:p>
                  </a:txBody>
                  <a:tcPr>
                    <a:solidFill>
                      <a:schemeClr val="dk1">
                        <a:tint val="40000"/>
                        <a:alpha val="35000"/>
                      </a:schemeClr>
                    </a:solidFill>
                  </a:tcPr>
                </a:tc>
                <a:tc>
                  <a:txBody>
                    <a:bodyPr/>
                    <a:lstStyle/>
                    <a:p>
                      <a:pPr lvl="0">
                        <a:buNone/>
                      </a:pPr>
                      <a:r>
                        <a:rPr lang="en-US" sz="1050" b="0" i="0" u="none" strike="noStrike" noProof="0" dirty="0">
                          <a:solidFill>
                            <a:srgbClr val="000000"/>
                          </a:solidFill>
                          <a:latin typeface="Franklin Gothic Book"/>
                        </a:rPr>
                        <a:t>Any three practice certificates OR one Critical Point certificate: Sterile Compounding or Best Practices and Compliance with USP 795 for Nonsterile Compounding</a:t>
                      </a:r>
                      <a:endParaRPr lang="en-US" sz="1050" dirty="0"/>
                    </a:p>
                  </a:txBody>
                  <a:tcPr>
                    <a:solidFill>
                      <a:schemeClr val="dk1">
                        <a:tint val="40000"/>
                        <a:alpha val="35000"/>
                      </a:schemeClr>
                    </a:solidFill>
                  </a:tcPr>
                </a:tc>
                <a:tc>
                  <a:txBody>
                    <a:bodyPr/>
                    <a:lstStyle/>
                    <a:p>
                      <a:pPr lvl="0">
                        <a:buNone/>
                      </a:pPr>
                      <a:r>
                        <a:rPr lang="en-US" sz="1050" b="0" i="0" u="none" strike="noStrike" noProof="0" dirty="0">
                          <a:solidFill>
                            <a:srgbClr val="000000"/>
                          </a:solidFill>
                          <a:latin typeface="Franklin Gothic Book"/>
                        </a:rPr>
                        <a:t>Advanced Certified Pharmacy Technician (</a:t>
                      </a:r>
                      <a:r>
                        <a:rPr lang="en-US" sz="1050" b="0" i="0" u="none" strike="noStrike" noProof="0" dirty="0" err="1">
                          <a:solidFill>
                            <a:srgbClr val="000000"/>
                          </a:solidFill>
                          <a:latin typeface="Franklin Gothic Book"/>
                        </a:rPr>
                        <a:t>CPhT</a:t>
                      </a:r>
                      <a:r>
                        <a:rPr lang="en-US" sz="1050" b="0" i="0" u="none" strike="noStrike" noProof="0" dirty="0">
                          <a:solidFill>
                            <a:srgbClr val="000000"/>
                          </a:solidFill>
                          <a:latin typeface="Franklin Gothic Book"/>
                        </a:rPr>
                        <a:t>-Adv)</a:t>
                      </a:r>
                    </a:p>
                  </a:txBody>
                  <a:tcPr>
                    <a:solidFill>
                      <a:schemeClr val="dk1">
                        <a:tint val="40000"/>
                        <a:alpha val="35000"/>
                      </a:schemeClr>
                    </a:solidFill>
                  </a:tcPr>
                </a:tc>
                <a:extLst>
                  <a:ext uri="{0D108BD9-81ED-4DB2-BD59-A6C34878D82A}">
                    <a16:rowId xmlns:a16="http://schemas.microsoft.com/office/drawing/2014/main" val="3611495001"/>
                  </a:ext>
                </a:extLst>
              </a:tr>
              <a:tr h="370840">
                <a:tc>
                  <a:txBody>
                    <a:bodyPr/>
                    <a:lstStyle/>
                    <a:p>
                      <a:pPr algn="l"/>
                      <a:r>
                        <a:rPr lang="en-US" sz="1050" b="0" u="none" dirty="0">
                          <a:latin typeface="Franklin Gothic Book" panose="020B0503020102020204" pitchFamily="34" charset="0"/>
                        </a:rPr>
                        <a:t>Instructor / Preceptor</a:t>
                      </a:r>
                    </a:p>
                  </a:txBody>
                  <a:tcPr>
                    <a:solidFill>
                      <a:schemeClr val="dk1">
                        <a:tint val="20000"/>
                        <a:alpha val="35000"/>
                      </a:schemeClr>
                    </a:solidFill>
                  </a:tcPr>
                </a:tc>
                <a:tc>
                  <a:txBody>
                    <a:bodyPr/>
                    <a:lstStyle/>
                    <a:p>
                      <a:pPr algn="l"/>
                      <a:r>
                        <a:rPr lang="en-US" sz="1050" b="0" u="none" dirty="0">
                          <a:latin typeface="Franklin Gothic Book" panose="020B0503020102020204" pitchFamily="34" charset="0"/>
                        </a:rPr>
                        <a:t>Instructor / Preceptor AND  Two Formal Presentations</a:t>
                      </a:r>
                    </a:p>
                  </a:txBody>
                  <a:tcPr>
                    <a:solidFill>
                      <a:schemeClr val="dk1">
                        <a:tint val="20000"/>
                        <a:alpha val="35000"/>
                      </a:schemeClr>
                    </a:solidFill>
                  </a:tcPr>
                </a:tc>
                <a:tc>
                  <a:txBody>
                    <a:bodyPr/>
                    <a:lstStyle/>
                    <a:p>
                      <a:pPr algn="l"/>
                      <a:r>
                        <a:rPr lang="en-US" sz="1050" b="0" u="none" dirty="0">
                          <a:latin typeface="Franklin Gothic Book" panose="020B0503020102020204" pitchFamily="34" charset="0"/>
                        </a:rPr>
                        <a:t>Assistant Professor</a:t>
                      </a:r>
                    </a:p>
                  </a:txBody>
                  <a:tcPr>
                    <a:solidFill>
                      <a:schemeClr val="dk1">
                        <a:tint val="20000"/>
                        <a:alpha val="35000"/>
                      </a:schemeClr>
                    </a:solidFill>
                  </a:tcPr>
                </a:tc>
                <a:extLst>
                  <a:ext uri="{0D108BD9-81ED-4DB2-BD59-A6C34878D82A}">
                    <a16:rowId xmlns:a16="http://schemas.microsoft.com/office/drawing/2014/main" val="388571812"/>
                  </a:ext>
                </a:extLst>
              </a:tr>
              <a:tr h="461152">
                <a:tc>
                  <a:txBody>
                    <a:bodyPr/>
                    <a:lstStyle/>
                    <a:p>
                      <a:pPr lvl="0">
                        <a:buNone/>
                      </a:pPr>
                      <a:r>
                        <a:rPr lang="en-US" sz="1050" b="0" i="0" u="none" strike="noStrike" noProof="0" dirty="0">
                          <a:solidFill>
                            <a:srgbClr val="000000"/>
                          </a:solidFill>
                          <a:latin typeface="Franklin Gothic Book"/>
                        </a:rPr>
                        <a:t>CITI Good Clinical Practice Certificate</a:t>
                      </a:r>
                      <a:endParaRPr lang="en-US" sz="1050" dirty="0"/>
                    </a:p>
                  </a:txBody>
                  <a:tcPr>
                    <a:solidFill>
                      <a:schemeClr val="dk1">
                        <a:tint val="40000"/>
                        <a:alpha val="35000"/>
                      </a:schemeClr>
                    </a:solidFill>
                  </a:tcPr>
                </a:tc>
                <a:tc>
                  <a:txBody>
                    <a:bodyPr/>
                    <a:lstStyle/>
                    <a:p>
                      <a:pPr lvl="0">
                        <a:buNone/>
                      </a:pPr>
                      <a:r>
                        <a:rPr lang="en-US" sz="1050" b="0" i="0" u="none" strike="noStrike" noProof="0" dirty="0" err="1">
                          <a:solidFill>
                            <a:srgbClr val="000000"/>
                          </a:solidFill>
                          <a:latin typeface="Franklin Gothic Book"/>
                        </a:rPr>
                        <a:t>FunCaTS</a:t>
                      </a:r>
                      <a:r>
                        <a:rPr lang="en-US" sz="1050" b="0" i="0" u="none" strike="noStrike" noProof="0" dirty="0">
                          <a:solidFill>
                            <a:srgbClr val="000000"/>
                          </a:solidFill>
                          <a:latin typeface="Franklin Gothic Book"/>
                        </a:rPr>
                        <a:t> classes AND about 5.5 hours of other Internal research and auditing classes</a:t>
                      </a:r>
                      <a:endParaRPr lang="en-US" sz="1050" dirty="0"/>
                    </a:p>
                  </a:txBody>
                  <a:tcPr>
                    <a:solidFill>
                      <a:schemeClr val="dk1">
                        <a:tint val="40000"/>
                        <a:alpha val="35000"/>
                      </a:schemeClr>
                    </a:solidFill>
                  </a:tcPr>
                </a:tc>
                <a:tc>
                  <a:txBody>
                    <a:bodyPr/>
                    <a:lstStyle/>
                    <a:p>
                      <a:pPr lvl="0">
                        <a:buNone/>
                      </a:pPr>
                      <a:r>
                        <a:rPr lang="en-US" sz="1050" b="0" i="0" u="none" strike="noStrike" noProof="0" dirty="0" err="1">
                          <a:solidFill>
                            <a:srgbClr val="000000"/>
                          </a:solidFill>
                          <a:latin typeface="Franklin Gothic Book"/>
                        </a:rPr>
                        <a:t>ECaTS</a:t>
                      </a:r>
                      <a:r>
                        <a:rPr lang="en-US" sz="1050" b="0" i="0" u="none" strike="noStrike" noProof="0" dirty="0">
                          <a:solidFill>
                            <a:srgbClr val="000000"/>
                          </a:solidFill>
                          <a:latin typeface="Franklin Gothic Book"/>
                        </a:rPr>
                        <a:t> AND 24 hours - more hours of CITI courses AND about 13 hours of Internal classes</a:t>
                      </a:r>
                      <a:endParaRPr lang="en-US" sz="1050" dirty="0"/>
                    </a:p>
                  </a:txBody>
                  <a:tcPr>
                    <a:solidFill>
                      <a:schemeClr val="dk1">
                        <a:tint val="40000"/>
                        <a:alpha val="35000"/>
                      </a:schemeClr>
                    </a:solidFill>
                  </a:tcPr>
                </a:tc>
                <a:extLst>
                  <a:ext uri="{0D108BD9-81ED-4DB2-BD59-A6C34878D82A}">
                    <a16:rowId xmlns:a16="http://schemas.microsoft.com/office/drawing/2014/main" val="3457589613"/>
                  </a:ext>
                </a:extLst>
              </a:tr>
              <a:tr h="370840">
                <a:tc>
                  <a:txBody>
                    <a:bodyPr/>
                    <a:lstStyle/>
                    <a:p>
                      <a:pPr lvl="0">
                        <a:buNone/>
                      </a:pPr>
                      <a:r>
                        <a:rPr lang="en-US" sz="1050" b="0" i="0" u="none" strike="noStrike" noProof="0" dirty="0">
                          <a:solidFill>
                            <a:srgbClr val="000000"/>
                          </a:solidFill>
                          <a:latin typeface="Franklin Gothic Book"/>
                        </a:rPr>
                        <a:t>Internal “Aspiring Leader Program”~ virtual or self-paced</a:t>
                      </a:r>
                      <a:endParaRPr lang="en-US" sz="1050" dirty="0"/>
                    </a:p>
                  </a:txBody>
                  <a:tcPr>
                    <a:solidFill>
                      <a:schemeClr val="dk1">
                        <a:tint val="20000"/>
                        <a:alpha val="35000"/>
                      </a:schemeClr>
                    </a:solidFill>
                  </a:tcPr>
                </a:tc>
                <a:tc>
                  <a:txBody>
                    <a:bodyPr/>
                    <a:lstStyle/>
                    <a:p>
                      <a:pPr lvl="0">
                        <a:buNone/>
                      </a:pPr>
                      <a:r>
                        <a:rPr lang="en-US" sz="1050" b="0" i="0" u="none" strike="noStrike" noProof="0" dirty="0">
                          <a:solidFill>
                            <a:srgbClr val="000000"/>
                          </a:solidFill>
                          <a:latin typeface="Franklin Gothic Book"/>
                        </a:rPr>
                        <a:t>Individual Business Plan through Udemy with minimum of 12 CE hours</a:t>
                      </a:r>
                      <a:endParaRPr lang="en-US" sz="1050" dirty="0"/>
                    </a:p>
                  </a:txBody>
                  <a:tcPr>
                    <a:solidFill>
                      <a:schemeClr val="dk1">
                        <a:tint val="20000"/>
                        <a:alpha val="35000"/>
                      </a:schemeClr>
                    </a:solidFill>
                  </a:tcPr>
                </a:tc>
                <a:tc>
                  <a:txBody>
                    <a:bodyPr/>
                    <a:lstStyle/>
                    <a:p>
                      <a:pPr lvl="0">
                        <a:buNone/>
                      </a:pPr>
                      <a:r>
                        <a:rPr lang="en-US" sz="1050" b="0" i="0" u="none" strike="noStrike" noProof="0" dirty="0">
                          <a:solidFill>
                            <a:srgbClr val="000000"/>
                          </a:solidFill>
                          <a:latin typeface="Franklin Gothic Book"/>
                        </a:rPr>
                        <a:t>ASHP Pharmacy Leadership  Academy</a:t>
                      </a:r>
                      <a:endParaRPr lang="en-US" sz="1050" dirty="0"/>
                    </a:p>
                  </a:txBody>
                  <a:tcPr>
                    <a:solidFill>
                      <a:schemeClr val="dk1">
                        <a:tint val="20000"/>
                        <a:alpha val="35000"/>
                      </a:schemeClr>
                    </a:solidFill>
                  </a:tcPr>
                </a:tc>
                <a:extLst>
                  <a:ext uri="{0D108BD9-81ED-4DB2-BD59-A6C34878D82A}">
                    <a16:rowId xmlns:a16="http://schemas.microsoft.com/office/drawing/2014/main" val="2970669669"/>
                  </a:ext>
                </a:extLst>
              </a:tr>
            </a:tbl>
          </a:graphicData>
        </a:graphic>
      </p:graphicFrame>
      <p:sp>
        <p:nvSpPr>
          <p:cNvPr id="14" name="Arrow: Down 13">
            <a:extLst>
              <a:ext uri="{FF2B5EF4-FFF2-40B4-BE49-F238E27FC236}">
                <a16:creationId xmlns:a16="http://schemas.microsoft.com/office/drawing/2014/main" id="{BEAAD563-4060-D3CF-F6CA-5E81B62413F1}"/>
              </a:ext>
            </a:extLst>
          </p:cNvPr>
          <p:cNvSpPr/>
          <p:nvPr/>
        </p:nvSpPr>
        <p:spPr>
          <a:xfrm>
            <a:off x="2298704" y="4192305"/>
            <a:ext cx="609599" cy="569459"/>
          </a:xfrm>
          <a:prstGeom prst="downArrow">
            <a:avLst/>
          </a:prstGeom>
          <a:gradFill>
            <a:gsLst>
              <a:gs pos="50000">
                <a:schemeClr val="accent2"/>
              </a:gs>
              <a:gs pos="100000">
                <a:schemeClr val="accent6"/>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346E65F3-4908-73A9-6EA1-502C6D498CC8}"/>
              </a:ext>
            </a:extLst>
          </p:cNvPr>
          <p:cNvSpPr/>
          <p:nvPr/>
        </p:nvSpPr>
        <p:spPr>
          <a:xfrm>
            <a:off x="5791200" y="4173539"/>
            <a:ext cx="609599" cy="569459"/>
          </a:xfrm>
          <a:prstGeom prst="downArrow">
            <a:avLst/>
          </a:prstGeom>
          <a:gradFill>
            <a:gsLst>
              <a:gs pos="50000">
                <a:schemeClr val="accent2"/>
              </a:gs>
              <a:gs pos="100000">
                <a:schemeClr val="accent6"/>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A2337363-2B3B-20EF-24C1-D6023BC4334B}"/>
              </a:ext>
            </a:extLst>
          </p:cNvPr>
          <p:cNvSpPr/>
          <p:nvPr/>
        </p:nvSpPr>
        <p:spPr>
          <a:xfrm>
            <a:off x="9258295" y="4173539"/>
            <a:ext cx="609599" cy="569459"/>
          </a:xfrm>
          <a:prstGeom prst="downArrow">
            <a:avLst/>
          </a:prstGeom>
          <a:gradFill>
            <a:gsLst>
              <a:gs pos="50000">
                <a:schemeClr val="accent2"/>
              </a:gs>
              <a:gs pos="100000">
                <a:schemeClr val="accent6"/>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195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A168-2E8B-431A-EB66-5DE9EC18E7E3}"/>
              </a:ext>
            </a:extLst>
          </p:cNvPr>
          <p:cNvSpPr>
            <a:spLocks noGrp="1"/>
          </p:cNvSpPr>
          <p:nvPr>
            <p:ph type="title"/>
          </p:nvPr>
        </p:nvSpPr>
        <p:spPr>
          <a:xfrm>
            <a:off x="838200" y="365125"/>
            <a:ext cx="10515600" cy="1325563"/>
          </a:xfrm>
        </p:spPr>
        <p:txBody>
          <a:bodyPr>
            <a:normAutofit/>
          </a:bodyPr>
          <a:lstStyle/>
          <a:p>
            <a:r>
              <a:rPr lang="en-US" dirty="0"/>
              <a:t>Supervisor Training Certificate</a:t>
            </a:r>
          </a:p>
        </p:txBody>
      </p:sp>
      <p:sp>
        <p:nvSpPr>
          <p:cNvPr id="3" name="Content Placeholder 2">
            <a:extLst>
              <a:ext uri="{FF2B5EF4-FFF2-40B4-BE49-F238E27FC236}">
                <a16:creationId xmlns:a16="http://schemas.microsoft.com/office/drawing/2014/main" id="{904E81FF-5F4F-E143-17F9-07E2AE2527E9}"/>
              </a:ext>
            </a:extLst>
          </p:cNvPr>
          <p:cNvSpPr>
            <a:spLocks noGrp="1"/>
          </p:cNvSpPr>
          <p:nvPr>
            <p:ph idx="1"/>
          </p:nvPr>
        </p:nvSpPr>
        <p:spPr>
          <a:xfrm>
            <a:off x="838200" y="1825625"/>
            <a:ext cx="10515600" cy="4351338"/>
          </a:xfrm>
        </p:spPr>
        <p:txBody>
          <a:bodyPr>
            <a:normAutofit/>
          </a:bodyPr>
          <a:lstStyle/>
          <a:p>
            <a:r>
              <a:rPr lang="en-US" dirty="0"/>
              <a:t>Create advanced credential program to enable graduates to gain supervisory experience</a:t>
            </a:r>
          </a:p>
          <a:p>
            <a:pPr lvl="1"/>
            <a:r>
              <a:rPr lang="en-US" dirty="0"/>
              <a:t>Additional hours of learning in the area of  management and leadership</a:t>
            </a:r>
          </a:p>
          <a:p>
            <a:pPr lvl="2"/>
            <a:r>
              <a:rPr lang="en-US" dirty="0"/>
              <a:t>How to lead and manage</a:t>
            </a:r>
          </a:p>
          <a:p>
            <a:pPr lvl="2"/>
            <a:r>
              <a:rPr lang="en-US" dirty="0"/>
              <a:t>Managing diversity in the workforce</a:t>
            </a:r>
          </a:p>
          <a:p>
            <a:pPr lvl="2"/>
            <a:r>
              <a:rPr lang="en-US" dirty="0"/>
              <a:t>Effective communication and decision making</a:t>
            </a:r>
          </a:p>
          <a:p>
            <a:pPr lvl="2"/>
            <a:r>
              <a:rPr lang="en-US" dirty="0"/>
              <a:t>People management basics</a:t>
            </a:r>
          </a:p>
          <a:p>
            <a:pPr lvl="2"/>
            <a:r>
              <a:rPr lang="en-US" dirty="0"/>
              <a:t>Leadership behaviors to overcome challenges</a:t>
            </a:r>
          </a:p>
          <a:p>
            <a:pPr lvl="2"/>
            <a:r>
              <a:rPr lang="en-US" dirty="0"/>
              <a:t>Myers-Briggs Type Indicator Assessment</a:t>
            </a:r>
          </a:p>
          <a:p>
            <a:pPr lvl="1"/>
            <a:endParaRPr lang="en-US" dirty="0"/>
          </a:p>
        </p:txBody>
      </p:sp>
    </p:spTree>
    <p:custDataLst>
      <p:tags r:id="rId1"/>
    </p:custDataLst>
    <p:extLst>
      <p:ext uri="{BB962C8B-B14F-4D97-AF65-F5344CB8AC3E}">
        <p14:creationId xmlns:p14="http://schemas.microsoft.com/office/powerpoint/2010/main" val="157273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6AE0-EEC9-0690-0BD7-90EC0283647B}"/>
              </a:ext>
            </a:extLst>
          </p:cNvPr>
          <p:cNvSpPr>
            <a:spLocks noGrp="1"/>
          </p:cNvSpPr>
          <p:nvPr>
            <p:ph type="title"/>
          </p:nvPr>
        </p:nvSpPr>
        <p:spPr>
          <a:xfrm>
            <a:off x="838200" y="365125"/>
            <a:ext cx="10515600" cy="1325563"/>
          </a:xfrm>
        </p:spPr>
        <p:txBody>
          <a:bodyPr>
            <a:normAutofit/>
          </a:bodyPr>
          <a:lstStyle/>
          <a:p>
            <a:r>
              <a:rPr lang="en-US" dirty="0"/>
              <a:t>Toolkit Content:  Part 2 </a:t>
            </a:r>
          </a:p>
        </p:txBody>
      </p:sp>
      <p:sp>
        <p:nvSpPr>
          <p:cNvPr id="3" name="Content Placeholder 2">
            <a:extLst>
              <a:ext uri="{FF2B5EF4-FFF2-40B4-BE49-F238E27FC236}">
                <a16:creationId xmlns:a16="http://schemas.microsoft.com/office/drawing/2014/main" id="{D50AD173-762C-74D8-EF66-B7C46FA2F0C8}"/>
              </a:ext>
            </a:extLst>
          </p:cNvPr>
          <p:cNvSpPr>
            <a:spLocks noGrp="1"/>
          </p:cNvSpPr>
          <p:nvPr>
            <p:ph idx="1"/>
          </p:nvPr>
        </p:nvSpPr>
        <p:spPr>
          <a:xfrm>
            <a:off x="838200" y="1825625"/>
            <a:ext cx="10515600" cy="4351338"/>
          </a:xfrm>
        </p:spPr>
        <p:txBody>
          <a:bodyPr>
            <a:normAutofit/>
          </a:bodyPr>
          <a:lstStyle/>
          <a:p>
            <a:r>
              <a:rPr lang="en-US" dirty="0"/>
              <a:t>Building Career Ladders</a:t>
            </a:r>
          </a:p>
          <a:p>
            <a:r>
              <a:rPr lang="en-US" dirty="0"/>
              <a:t>Career Advancement Opportunities</a:t>
            </a:r>
          </a:p>
          <a:p>
            <a:r>
              <a:rPr lang="en-US" dirty="0"/>
              <a:t>Career Ladder/Lattice Information and Examples</a:t>
            </a:r>
          </a:p>
          <a:p>
            <a:r>
              <a:rPr lang="en-US" dirty="0"/>
              <a:t>Pharmacy Technician Compensation Information</a:t>
            </a:r>
          </a:p>
          <a:p>
            <a:r>
              <a:rPr lang="en-US" dirty="0"/>
              <a:t>Supporting Literature</a:t>
            </a:r>
          </a:p>
          <a:p>
            <a:r>
              <a:rPr lang="en-US" dirty="0"/>
              <a:t>Other Resources</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65633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04C0-71D0-BEFD-2B95-3E4BB3B96147}"/>
              </a:ext>
            </a:extLst>
          </p:cNvPr>
          <p:cNvSpPr>
            <a:spLocks noGrp="1"/>
          </p:cNvSpPr>
          <p:nvPr>
            <p:ph type="title"/>
          </p:nvPr>
        </p:nvSpPr>
        <p:spPr/>
        <p:txBody>
          <a:bodyPr/>
          <a:lstStyle/>
          <a:p>
            <a:r>
              <a:rPr lang="en-US" dirty="0"/>
              <a:t>Pharmacy Technician Compensation</a:t>
            </a:r>
          </a:p>
        </p:txBody>
      </p:sp>
      <p:sp>
        <p:nvSpPr>
          <p:cNvPr id="5" name="Content Placeholder 4">
            <a:extLst>
              <a:ext uri="{FF2B5EF4-FFF2-40B4-BE49-F238E27FC236}">
                <a16:creationId xmlns:a16="http://schemas.microsoft.com/office/drawing/2014/main" id="{1E116715-C9AE-4F1F-1230-EF774CB2B9EB}"/>
              </a:ext>
            </a:extLst>
          </p:cNvPr>
          <p:cNvSpPr>
            <a:spLocks noGrp="1"/>
          </p:cNvSpPr>
          <p:nvPr>
            <p:ph sz="half" idx="1"/>
          </p:nvPr>
        </p:nvSpPr>
        <p:spPr>
          <a:xfrm>
            <a:off x="838200" y="2679699"/>
            <a:ext cx="4572000" cy="3200401"/>
          </a:xfrm>
          <a:ln w="25400">
            <a:solidFill>
              <a:schemeClr val="accent2"/>
            </a:solidFill>
          </a:ln>
        </p:spPr>
        <p:txBody>
          <a:bodyPr lIns="457200" tIns="914400" rIns="457200" bIns="457200">
            <a:normAutofit/>
          </a:bodyPr>
          <a:lstStyle/>
          <a:p>
            <a:pPr marL="0" lvl="0" indent="0" algn="ctr">
              <a:lnSpc>
                <a:spcPct val="100000"/>
              </a:lnSpc>
              <a:buNone/>
            </a:pPr>
            <a:r>
              <a:rPr lang="en-US" sz="2400" dirty="0"/>
              <a:t>Assess compensation utilizing the US Department of Labor, Bureau of Labor Statistics for Healthcare Occupations</a:t>
            </a:r>
          </a:p>
        </p:txBody>
      </p:sp>
      <p:sp>
        <p:nvSpPr>
          <p:cNvPr id="6" name="Content Placeholder 5">
            <a:extLst>
              <a:ext uri="{FF2B5EF4-FFF2-40B4-BE49-F238E27FC236}">
                <a16:creationId xmlns:a16="http://schemas.microsoft.com/office/drawing/2014/main" id="{DF2A2CDB-7E42-C6B9-7BEA-6392A43EDA3A}"/>
              </a:ext>
            </a:extLst>
          </p:cNvPr>
          <p:cNvSpPr>
            <a:spLocks noGrp="1"/>
          </p:cNvSpPr>
          <p:nvPr>
            <p:ph sz="half" idx="2"/>
          </p:nvPr>
        </p:nvSpPr>
        <p:spPr>
          <a:xfrm>
            <a:off x="6172200" y="2679698"/>
            <a:ext cx="4572000" cy="3200401"/>
          </a:xfrm>
          <a:ln w="25400">
            <a:solidFill>
              <a:schemeClr val="accent2"/>
            </a:solidFill>
          </a:ln>
        </p:spPr>
        <p:txBody>
          <a:bodyPr lIns="457200" tIns="914400" rIns="457200" bIns="457200"/>
          <a:lstStyle/>
          <a:p>
            <a:pPr marL="0" indent="0" algn="ctr">
              <a:buNone/>
            </a:pPr>
            <a:r>
              <a:rPr lang="en-US" sz="2400" dirty="0"/>
              <a:t>Evaluate best practices of other Pharmacy Technician Training Programs for compensation</a:t>
            </a:r>
          </a:p>
          <a:p>
            <a:endParaRPr lang="en-US" dirty="0"/>
          </a:p>
        </p:txBody>
      </p:sp>
      <p:sp>
        <p:nvSpPr>
          <p:cNvPr id="9" name="Oval 8">
            <a:extLst>
              <a:ext uri="{FF2B5EF4-FFF2-40B4-BE49-F238E27FC236}">
                <a16:creationId xmlns:a16="http://schemas.microsoft.com/office/drawing/2014/main" id="{B447464C-8D8F-EE82-D8B7-C5BCC3EA5550}"/>
              </a:ext>
            </a:extLst>
          </p:cNvPr>
          <p:cNvSpPr/>
          <p:nvPr/>
        </p:nvSpPr>
        <p:spPr>
          <a:xfrm>
            <a:off x="2436711" y="2004912"/>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20DF2BC-74CA-7CBC-33A4-7CDEA2CEAFA9}"/>
              </a:ext>
            </a:extLst>
          </p:cNvPr>
          <p:cNvSpPr/>
          <p:nvPr/>
        </p:nvSpPr>
        <p:spPr>
          <a:xfrm>
            <a:off x="7770711" y="2004912"/>
            <a:ext cx="1374978" cy="1374976"/>
          </a:xfrm>
          <a:prstGeom prst="ellipse">
            <a:avLst/>
          </a:prstGeom>
          <a:gradFill>
            <a:gsLst>
              <a:gs pos="50000">
                <a:schemeClr val="accent2"/>
              </a:gs>
              <a:gs pos="100000">
                <a:schemeClr val="accent6"/>
              </a:gs>
            </a:gsLst>
            <a:lin ang="4200000" scaled="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tethoscope with solid fill">
            <a:extLst>
              <a:ext uri="{FF2B5EF4-FFF2-40B4-BE49-F238E27FC236}">
                <a16:creationId xmlns:a16="http://schemas.microsoft.com/office/drawing/2014/main" id="{D1B0072B-F761-7EC8-4CD1-9F95837948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7000" y="2235200"/>
            <a:ext cx="914400" cy="914400"/>
          </a:xfrm>
          <a:prstGeom prst="rect">
            <a:avLst/>
          </a:prstGeom>
        </p:spPr>
      </p:pic>
      <p:pic>
        <p:nvPicPr>
          <p:cNvPr id="18" name="Graphic 17" descr="Medicine">
            <a:extLst>
              <a:ext uri="{FF2B5EF4-FFF2-40B4-BE49-F238E27FC236}">
                <a16:creationId xmlns:a16="http://schemas.microsoft.com/office/drawing/2014/main" id="{E398EC3A-C8F8-81DF-F322-B160DB8C9B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1000" y="2235200"/>
            <a:ext cx="914400" cy="9144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custDataLst>
      <p:tags r:id="rId1"/>
    </p:custDataLst>
    <p:extLst>
      <p:ext uri="{BB962C8B-B14F-4D97-AF65-F5344CB8AC3E}">
        <p14:creationId xmlns:p14="http://schemas.microsoft.com/office/powerpoint/2010/main" val="127450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18B25B-17D3-CACC-E41F-892B36D1A3D2}"/>
              </a:ext>
            </a:extLst>
          </p:cNvPr>
          <p:cNvSpPr/>
          <p:nvPr/>
        </p:nvSpPr>
        <p:spPr>
          <a:xfrm>
            <a:off x="-1" y="0"/>
            <a:ext cx="5219701"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31551-59BD-8D34-FDC0-DAF69017977F}"/>
              </a:ext>
            </a:extLst>
          </p:cNvPr>
          <p:cNvSpPr>
            <a:spLocks noGrp="1"/>
          </p:cNvSpPr>
          <p:nvPr>
            <p:ph type="title"/>
          </p:nvPr>
        </p:nvSpPr>
        <p:spPr>
          <a:xfrm>
            <a:off x="0" y="0"/>
            <a:ext cx="4318000" cy="6858000"/>
          </a:xfrm>
        </p:spPr>
        <p:txBody>
          <a:bodyPr vert="horz" lIns="91440" tIns="45720" rIns="91440" bIns="45720" rtlCol="0" anchor="ctr">
            <a:noAutofit/>
          </a:bodyPr>
          <a:lstStyle/>
          <a:p>
            <a:pPr algn="ctr"/>
            <a:r>
              <a:rPr lang="en-US" sz="3200" dirty="0">
                <a:solidFill>
                  <a:schemeClr val="accent4"/>
                </a:solidFill>
              </a:rPr>
              <a:t>US Department </a:t>
            </a:r>
            <a:br>
              <a:rPr lang="en-US" sz="3200" dirty="0">
                <a:solidFill>
                  <a:schemeClr val="accent4"/>
                </a:solidFill>
              </a:rPr>
            </a:br>
            <a:r>
              <a:rPr lang="en-US" sz="3200" dirty="0">
                <a:solidFill>
                  <a:schemeClr val="accent4"/>
                </a:solidFill>
              </a:rPr>
              <a:t>of Labor BLS- Healthcare Occupations</a:t>
            </a:r>
          </a:p>
        </p:txBody>
      </p:sp>
      <p:pic>
        <p:nvPicPr>
          <p:cNvPr id="12" name="Picture 11">
            <a:extLst>
              <a:ext uri="{FF2B5EF4-FFF2-40B4-BE49-F238E27FC236}">
                <a16:creationId xmlns:a16="http://schemas.microsoft.com/office/drawing/2014/main" id="{E0A2A8AC-1F2D-323B-5E77-CF2172513188}"/>
              </a:ext>
            </a:extLst>
          </p:cNvPr>
          <p:cNvPicPr>
            <a:picLocks noChangeAspect="1"/>
          </p:cNvPicPr>
          <p:nvPr/>
        </p:nvPicPr>
        <p:blipFill>
          <a:blip r:embed="rId3"/>
          <a:stretch>
            <a:fillRect/>
          </a:stretch>
        </p:blipFill>
        <p:spPr>
          <a:xfrm>
            <a:off x="4472131" y="851590"/>
            <a:ext cx="6475269" cy="5154820"/>
          </a:xfrm>
          <a:prstGeom prst="rect">
            <a:avLst/>
          </a:prstGeom>
          <a:solidFill>
            <a:schemeClr val="bg1"/>
          </a:solidFill>
          <a:ln w="146050">
            <a:gradFill>
              <a:gsLst>
                <a:gs pos="0">
                  <a:schemeClr val="accent2"/>
                </a:gs>
                <a:gs pos="86000">
                  <a:schemeClr val="accent6"/>
                </a:gs>
              </a:gsLst>
              <a:lin ang="5400000" scaled="1"/>
            </a:gradFill>
            <a:miter lim="800000"/>
          </a:ln>
        </p:spPr>
      </p:pic>
    </p:spTree>
    <p:custDataLst>
      <p:tags r:id="rId1"/>
    </p:custDataLst>
    <p:extLst>
      <p:ext uri="{BB962C8B-B14F-4D97-AF65-F5344CB8AC3E}">
        <p14:creationId xmlns:p14="http://schemas.microsoft.com/office/powerpoint/2010/main" val="394016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Supporting Literature for Pharmacy Technician Career Ladders</a:t>
            </a:r>
          </a:p>
        </p:txBody>
      </p:sp>
      <p:sp>
        <p:nvSpPr>
          <p:cNvPr id="8" name="Content Placeholder 7">
            <a:extLst>
              <a:ext uri="{FF2B5EF4-FFF2-40B4-BE49-F238E27FC236}">
                <a16:creationId xmlns:a16="http://schemas.microsoft.com/office/drawing/2014/main" id="{3255B879-DF8C-3EE1-16B6-7F468AF5393A}"/>
              </a:ext>
            </a:extLst>
          </p:cNvPr>
          <p:cNvSpPr>
            <a:spLocks noGrp="1"/>
          </p:cNvSpPr>
          <p:nvPr>
            <p:ph idx="1"/>
          </p:nvPr>
        </p:nvSpPr>
        <p:spPr>
          <a:xfrm>
            <a:off x="838200" y="1825625"/>
            <a:ext cx="10515600" cy="4351338"/>
          </a:xfrm>
        </p:spPr>
        <p:txBody>
          <a:bodyPr>
            <a:normAutofit/>
          </a:bodyPr>
          <a:lstStyle/>
          <a:p>
            <a:pPr>
              <a:lnSpc>
                <a:spcPct val="100000"/>
              </a:lnSpc>
              <a:spcBef>
                <a:spcPts val="0"/>
              </a:spcBef>
              <a:spcAft>
                <a:spcPts val="1200"/>
              </a:spcAft>
            </a:pPr>
            <a:r>
              <a:rPr lang="en-US" sz="1600" dirty="0"/>
              <a:t>Thames, L., Johnston, C., Cash, j., Holder, M., </a:t>
            </a:r>
            <a:r>
              <a:rPr lang="en-US" sz="1600" dirty="0" err="1"/>
              <a:t>Voils</a:t>
            </a:r>
            <a:r>
              <a:rPr lang="en-US" sz="1600" dirty="0"/>
              <a:t>, A., (2024).Implementation of a Pharmacy technician career ladder and pharmacy technician training program. American Journal of Health System Pharmacy, 80(23) </a:t>
            </a:r>
            <a:r>
              <a:rPr lang="en-US" sz="1600" dirty="0">
                <a:hlinkClick r:id="rId2"/>
              </a:rPr>
              <a:t>Https://doi/10.1093/ajhp/zxae603/7635178</a:t>
            </a:r>
            <a:endParaRPr lang="en-US" sz="1600" dirty="0"/>
          </a:p>
          <a:p>
            <a:pPr>
              <a:lnSpc>
                <a:spcPct val="100000"/>
              </a:lnSpc>
              <a:spcBef>
                <a:spcPts val="0"/>
              </a:spcBef>
              <a:spcAft>
                <a:spcPts val="1200"/>
              </a:spcAft>
            </a:pPr>
            <a:r>
              <a:rPr lang="en-US" sz="1600" dirty="0"/>
              <a:t>Deyhim, N., Bhakta, S. B., </a:t>
            </a:r>
            <a:r>
              <a:rPr lang="en-US" sz="1600" dirty="0" err="1"/>
              <a:t>Varkey</a:t>
            </a:r>
            <a:r>
              <a:rPr lang="en-US" sz="1600" dirty="0"/>
              <a:t>, A. C., Metzen, D. L., </a:t>
            </a:r>
            <a:r>
              <a:rPr lang="en-US" sz="1600" dirty="0" err="1"/>
              <a:t>Varkey</a:t>
            </a:r>
            <a:r>
              <a:rPr lang="en-US" sz="1600" dirty="0"/>
              <a:t>, D., Martinez, R. J., &amp; </a:t>
            </a:r>
            <a:r>
              <a:rPr lang="en-US" sz="1600" dirty="0" err="1"/>
              <a:t>Garey</a:t>
            </a:r>
            <a:r>
              <a:rPr lang="en-US" sz="1600" dirty="0"/>
              <a:t>, K. W. (2021). Systemization of a pharmacy technician career ladder in a multi-hospital system. Exploratory Research in Clinical and Social Pharmacy, 2. </a:t>
            </a:r>
            <a:r>
              <a:rPr lang="en-US" sz="1600" dirty="0">
                <a:hlinkClick r:id="rId3"/>
              </a:rPr>
              <a:t>https://doi.org/10.1016/j.rcsop.2021.100036</a:t>
            </a:r>
            <a:endParaRPr lang="en-US" sz="1600" dirty="0"/>
          </a:p>
          <a:p>
            <a:pPr>
              <a:lnSpc>
                <a:spcPct val="100000"/>
              </a:lnSpc>
              <a:spcBef>
                <a:spcPts val="0"/>
              </a:spcBef>
              <a:spcAft>
                <a:spcPts val="1200"/>
              </a:spcAft>
            </a:pPr>
            <a:r>
              <a:rPr lang="en-US" sz="1600" dirty="0"/>
              <a:t>Mattingly, A. N., Mills, R., Leber, M. B., &amp; Pereda, M. C. (2020). Implementation of a pharmacy technician career ladder.  American Journal of Health-System Pharmacy, 77(9). https://doi.org/10.1093/ajhp/zxaa037</a:t>
            </a:r>
          </a:p>
          <a:p>
            <a:pPr>
              <a:lnSpc>
                <a:spcPct val="100000"/>
              </a:lnSpc>
              <a:spcBef>
                <a:spcPts val="0"/>
              </a:spcBef>
              <a:spcAft>
                <a:spcPts val="1200"/>
              </a:spcAft>
            </a:pPr>
            <a:r>
              <a:rPr lang="en-US" sz="1600" dirty="0"/>
              <a:t>Myers, C. E. (2011) Opportunities and challenges related to pharmacy technicians in supporting optimal pharmacy practice models in health systems. American Journal of  Health-System Pharmacy, 68(12). </a:t>
            </a:r>
            <a:r>
              <a:rPr lang="en-US" sz="1600" dirty="0">
                <a:hlinkClick r:id="rId4"/>
              </a:rPr>
              <a:t>https://doi.org/10.2146/ajhp110056</a:t>
            </a:r>
            <a:endParaRPr lang="en-US" sz="1600" dirty="0"/>
          </a:p>
          <a:p>
            <a:pPr>
              <a:lnSpc>
                <a:spcPct val="100000"/>
              </a:lnSpc>
              <a:spcBef>
                <a:spcPts val="0"/>
              </a:spcBef>
              <a:spcAft>
                <a:spcPts val="1200"/>
              </a:spcAft>
            </a:pPr>
            <a:r>
              <a:rPr lang="en-US" sz="1600" dirty="0" err="1"/>
              <a:t>Strozyk</a:t>
            </a:r>
            <a:r>
              <a:rPr lang="en-US" sz="1600" dirty="0"/>
              <a:t>, W. R., &amp; Underwood, D. A. (1994). Development and benefits of a pharmacy technician career ladder. American Journal of Hospital Pharmacy,51(5). </a:t>
            </a:r>
            <a:r>
              <a:rPr lang="en-US" sz="1600" dirty="0">
                <a:hlinkClick r:id="rId5"/>
              </a:rPr>
              <a:t>https://doi.org/10.1093/ajhp/51.5.666</a:t>
            </a:r>
            <a:endParaRPr lang="en-US" sz="1600" dirty="0"/>
          </a:p>
        </p:txBody>
      </p:sp>
    </p:spTree>
    <p:extLst>
      <p:ext uri="{BB962C8B-B14F-4D97-AF65-F5344CB8AC3E}">
        <p14:creationId xmlns:p14="http://schemas.microsoft.com/office/powerpoint/2010/main" val="3444738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lnSpcReduction="10000"/>
          </a:bodyPr>
          <a:lstStyle/>
          <a:p>
            <a:r>
              <a:rPr lang="en-US" dirty="0">
                <a:solidFill>
                  <a:schemeClr val="tx1"/>
                </a:solidFill>
                <a:latin typeface="Franklin Gothic Demi" panose="020B0703020102020204" pitchFamily="34" charset="0"/>
              </a:rPr>
              <a:t>ASHP/ACPE Pharmacy Technician Accreditation Commission (PTAC)</a:t>
            </a:r>
          </a:p>
          <a:p>
            <a:pPr lvl="1"/>
            <a:r>
              <a:rPr lang="en-US" dirty="0"/>
              <a:t>Amisha Arya PharmD, BCSCP, CJCP</a:t>
            </a:r>
          </a:p>
          <a:p>
            <a:pPr lvl="1"/>
            <a:r>
              <a:rPr lang="en-US" dirty="0"/>
              <a:t>Melissa </a:t>
            </a:r>
            <a:r>
              <a:rPr lang="en-US" dirty="0" err="1"/>
              <a:t>Heigham</a:t>
            </a:r>
            <a:r>
              <a:rPr lang="en-US" dirty="0"/>
              <a:t>, PharmD, BCOP, BCPPS, MHA</a:t>
            </a:r>
          </a:p>
          <a:p>
            <a:pPr lvl="1"/>
            <a:r>
              <a:rPr lang="en-US" dirty="0"/>
              <a:t>Janet M Kozakiewicz PharmD, MS, FASHP</a:t>
            </a:r>
          </a:p>
          <a:p>
            <a:pPr lvl="1"/>
            <a:r>
              <a:rPr lang="en-US" dirty="0"/>
              <a:t>Matthew </a:t>
            </a:r>
            <a:r>
              <a:rPr lang="en-US" dirty="0" err="1"/>
              <a:t>Rewald</a:t>
            </a:r>
            <a:r>
              <a:rPr lang="en-US" dirty="0"/>
              <a:t> BS, </a:t>
            </a:r>
            <a:r>
              <a:rPr lang="en-US" dirty="0" err="1"/>
              <a:t>CPhT</a:t>
            </a:r>
            <a:r>
              <a:rPr lang="en-US" dirty="0"/>
              <a:t>, DPLA</a:t>
            </a:r>
          </a:p>
          <a:p>
            <a:pPr lvl="1"/>
            <a:r>
              <a:rPr lang="en-US" dirty="0"/>
              <a:t>Tate Trujillo, PharmD, BCPS, FCCM, FASHP, CPEL</a:t>
            </a:r>
          </a:p>
          <a:p>
            <a:r>
              <a:rPr lang="en-US" dirty="0">
                <a:solidFill>
                  <a:schemeClr val="tx1"/>
                </a:solidFill>
                <a:latin typeface="Franklin Gothic Demi" panose="020B0703020102020204" pitchFamily="34" charset="0"/>
              </a:rPr>
              <a:t>American Society of Health-System Pharmacists</a:t>
            </a:r>
          </a:p>
          <a:p>
            <a:pPr lvl="1"/>
            <a:r>
              <a:rPr lang="en-US" dirty="0"/>
              <a:t>Samuel Calabrese, </a:t>
            </a:r>
            <a:r>
              <a:rPr lang="en-US" dirty="0" err="1"/>
              <a:t>BSPharm</a:t>
            </a:r>
            <a:r>
              <a:rPr lang="en-US" dirty="0"/>
              <a:t>, MBA, FASHP, CPEL</a:t>
            </a:r>
          </a:p>
          <a:p>
            <a:pPr lvl="1"/>
            <a:r>
              <a:rPr lang="en-US" dirty="0"/>
              <a:t>Matthew J. </a:t>
            </a:r>
            <a:r>
              <a:rPr lang="en-US" dirty="0" err="1"/>
              <a:t>Kelm</a:t>
            </a:r>
            <a:r>
              <a:rPr lang="en-US" dirty="0"/>
              <a:t> PharmD, MHA, FNCAP</a:t>
            </a:r>
          </a:p>
          <a:p>
            <a:pPr lvl="1"/>
            <a:r>
              <a:rPr lang="en-US" dirty="0"/>
              <a:t>Lisa S. Lifshin, </a:t>
            </a:r>
            <a:r>
              <a:rPr lang="en-US" dirty="0" err="1"/>
              <a:t>BSPharm</a:t>
            </a:r>
            <a:endParaRPr lang="en-US" dirty="0"/>
          </a:p>
          <a:p>
            <a:endParaRPr lang="en-US" dirty="0"/>
          </a:p>
        </p:txBody>
      </p:sp>
    </p:spTree>
    <p:extLst>
      <p:ext uri="{BB962C8B-B14F-4D97-AF65-F5344CB8AC3E}">
        <p14:creationId xmlns:p14="http://schemas.microsoft.com/office/powerpoint/2010/main" val="174331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A8F1-F611-72E5-AC83-9B614FCF1263}"/>
              </a:ext>
            </a:extLst>
          </p:cNvPr>
          <p:cNvSpPr>
            <a:spLocks noGrp="1"/>
          </p:cNvSpPr>
          <p:nvPr>
            <p:ph type="title"/>
          </p:nvPr>
        </p:nvSpPr>
        <p:spPr/>
        <p:txBody>
          <a:bodyPr>
            <a:normAutofit/>
          </a:bodyPr>
          <a:lstStyle/>
          <a:p>
            <a:r>
              <a:rPr lang="en-US" dirty="0">
                <a:gradFill>
                  <a:gsLst>
                    <a:gs pos="50000">
                      <a:schemeClr val="accent2"/>
                    </a:gs>
                    <a:gs pos="100000">
                      <a:schemeClr val="accent6"/>
                    </a:gs>
                  </a:gsLst>
                  <a:lin ang="4200000" scaled="0"/>
                </a:gradFill>
              </a:rPr>
              <a:t>Part 1  </a:t>
            </a:r>
            <a:br>
              <a:rPr lang="en-US" dirty="0"/>
            </a:br>
            <a:r>
              <a:rPr lang="en-US" sz="4400" dirty="0">
                <a:latin typeface="Franklin Gothic Demi" panose="020B0703020102020204" pitchFamily="34" charset="0"/>
              </a:rPr>
              <a:t>Developing a Pharmacy Technician </a:t>
            </a:r>
            <a:br>
              <a:rPr lang="en-US" sz="4400" dirty="0">
                <a:latin typeface="Franklin Gothic Demi" panose="020B0703020102020204" pitchFamily="34" charset="0"/>
              </a:rPr>
            </a:br>
            <a:r>
              <a:rPr lang="en-US" sz="4400" dirty="0">
                <a:latin typeface="Franklin Gothic Demi" panose="020B0703020102020204" pitchFamily="34" charset="0"/>
              </a:rPr>
              <a:t>Training and Education Program</a:t>
            </a:r>
            <a:endParaRPr lang="en-US" dirty="0">
              <a:latin typeface="Franklin Gothic Demi" panose="020B0703020102020204" pitchFamily="34" charset="0"/>
            </a:endParaRPr>
          </a:p>
        </p:txBody>
      </p:sp>
    </p:spTree>
    <p:extLst>
      <p:ext uri="{BB962C8B-B14F-4D97-AF65-F5344CB8AC3E}">
        <p14:creationId xmlns:p14="http://schemas.microsoft.com/office/powerpoint/2010/main" val="61010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n-US" dirty="0"/>
              <a:t>Benefits of Developing a Pharmacy Technician and Education Training Program </a:t>
            </a:r>
          </a:p>
        </p:txBody>
      </p:sp>
      <p:sp>
        <p:nvSpPr>
          <p:cNvPr id="3" name="Content Placeholder 2"/>
          <p:cNvSpPr>
            <a:spLocks noGrp="1"/>
          </p:cNvSpPr>
          <p:nvPr>
            <p:ph idx="1"/>
          </p:nvPr>
        </p:nvSpPr>
        <p:spPr>
          <a:xfrm>
            <a:off x="838200" y="1825625"/>
            <a:ext cx="10515600" cy="4351338"/>
          </a:xfrm>
        </p:spPr>
        <p:txBody>
          <a:bodyPr/>
          <a:lstStyle/>
          <a:p>
            <a:r>
              <a:rPr lang="en-US" dirty="0"/>
              <a:t>For Employers</a:t>
            </a:r>
          </a:p>
          <a:p>
            <a:pPr lvl="1"/>
            <a:r>
              <a:rPr lang="en-US" dirty="0"/>
              <a:t>Graduate retention as technicians</a:t>
            </a:r>
          </a:p>
          <a:p>
            <a:pPr lvl="1"/>
            <a:r>
              <a:rPr lang="en-US" dirty="0"/>
              <a:t>Institutional internal career growth</a:t>
            </a:r>
          </a:p>
          <a:p>
            <a:pPr lvl="1"/>
            <a:r>
              <a:rPr lang="en-US" dirty="0"/>
              <a:t>Graduates trained to perform safe medication practices</a:t>
            </a:r>
          </a:p>
          <a:p>
            <a:pPr lvl="1"/>
            <a:endParaRPr lang="en-US" dirty="0"/>
          </a:p>
          <a:p>
            <a:r>
              <a:rPr lang="en-US" dirty="0"/>
              <a:t>For Graduates</a:t>
            </a:r>
          </a:p>
          <a:p>
            <a:pPr lvl="1"/>
            <a:r>
              <a:rPr lang="en-US" dirty="0"/>
              <a:t>Obtain professional certification</a:t>
            </a:r>
          </a:p>
          <a:p>
            <a:pPr lvl="1"/>
            <a:r>
              <a:rPr lang="en-US" dirty="0"/>
              <a:t>Expanded employment opportunities</a:t>
            </a:r>
          </a:p>
          <a:p>
            <a:pPr lvl="1"/>
            <a:r>
              <a:rPr lang="en-US" dirty="0"/>
              <a:t>Higher pass rate on national exams</a:t>
            </a:r>
          </a:p>
          <a:p>
            <a:pPr lvl="1"/>
            <a:r>
              <a:rPr lang="en-US" dirty="0"/>
              <a:t>Job satisfaction</a:t>
            </a:r>
          </a:p>
          <a:p>
            <a:endParaRPr lang="en-US" dirty="0"/>
          </a:p>
        </p:txBody>
      </p:sp>
    </p:spTree>
    <p:extLst>
      <p:ext uri="{BB962C8B-B14F-4D97-AF65-F5344CB8AC3E}">
        <p14:creationId xmlns:p14="http://schemas.microsoft.com/office/powerpoint/2010/main" val="55640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9A73-C7F3-EF4A-78EC-32A6EED482B1}"/>
              </a:ext>
            </a:extLst>
          </p:cNvPr>
          <p:cNvSpPr>
            <a:spLocks noGrp="1"/>
          </p:cNvSpPr>
          <p:nvPr>
            <p:ph type="title"/>
          </p:nvPr>
        </p:nvSpPr>
        <p:spPr/>
        <p:txBody>
          <a:bodyPr anchor="t" anchorCtr="0">
            <a:noAutofit/>
          </a:bodyPr>
          <a:lstStyle/>
          <a:p>
            <a:r>
              <a:rPr lang="en-US" sz="5400" dirty="0">
                <a:solidFill>
                  <a:schemeClr val="accent4"/>
                </a:solidFill>
              </a:rPr>
              <a:t>Planning Tools</a:t>
            </a:r>
          </a:p>
        </p:txBody>
      </p:sp>
      <p:sp>
        <p:nvSpPr>
          <p:cNvPr id="3" name="Content Placeholder 2">
            <a:extLst>
              <a:ext uri="{FF2B5EF4-FFF2-40B4-BE49-F238E27FC236}">
                <a16:creationId xmlns:a16="http://schemas.microsoft.com/office/drawing/2014/main" id="{E5E0D3D6-E9DD-7015-E1E8-857AC6FC5362}"/>
              </a:ext>
            </a:extLst>
          </p:cNvPr>
          <p:cNvSpPr>
            <a:spLocks noGrp="1"/>
          </p:cNvSpPr>
          <p:nvPr>
            <p:ph idx="1"/>
          </p:nvPr>
        </p:nvSpPr>
        <p:spPr/>
        <p:txBody>
          <a:bodyPr>
            <a:normAutofit fontScale="62500" lnSpcReduction="20000"/>
          </a:bodyPr>
          <a:lstStyle/>
          <a:p>
            <a:pPr marL="0" indent="0">
              <a:lnSpc>
                <a:spcPct val="120000"/>
              </a:lnSpc>
              <a:spcBef>
                <a:spcPts val="0"/>
              </a:spcBef>
              <a:spcAft>
                <a:spcPts val="600"/>
              </a:spcAft>
              <a:buNone/>
            </a:pPr>
            <a:r>
              <a:rPr lang="en-US" sz="3600" dirty="0">
                <a:solidFill>
                  <a:schemeClr val="accent2"/>
                </a:solidFill>
                <a:latin typeface="+mj-lt"/>
              </a:rPr>
              <a:t>Business Analyses</a:t>
            </a:r>
          </a:p>
          <a:p>
            <a:pPr>
              <a:lnSpc>
                <a:spcPct val="120000"/>
              </a:lnSpc>
              <a:spcBef>
                <a:spcPts val="0"/>
              </a:spcBef>
              <a:spcAft>
                <a:spcPts val="600"/>
              </a:spcAft>
            </a:pPr>
            <a:r>
              <a:rPr lang="en-US" dirty="0">
                <a:solidFill>
                  <a:schemeClr val="tx1"/>
                </a:solidFill>
                <a:latin typeface="Franklin Gothic Demi" panose="020B0703020102020204" pitchFamily="34" charset="0"/>
              </a:rPr>
              <a:t>SWOT Analysis</a:t>
            </a:r>
          </a:p>
          <a:p>
            <a:pPr lvl="1">
              <a:lnSpc>
                <a:spcPct val="120000"/>
              </a:lnSpc>
              <a:spcBef>
                <a:spcPts val="0"/>
              </a:spcBef>
              <a:spcAft>
                <a:spcPts val="600"/>
              </a:spcAft>
            </a:pPr>
            <a:r>
              <a:rPr lang="en-US" dirty="0"/>
              <a:t>Internal analysis </a:t>
            </a:r>
          </a:p>
          <a:p>
            <a:pPr lvl="1">
              <a:lnSpc>
                <a:spcPct val="120000"/>
              </a:lnSpc>
              <a:spcBef>
                <a:spcPts val="0"/>
              </a:spcBef>
              <a:spcAft>
                <a:spcPts val="600"/>
              </a:spcAft>
            </a:pPr>
            <a:r>
              <a:rPr lang="en-US" dirty="0"/>
              <a:t>Helps evaluate one's strategic position in a business venture</a:t>
            </a:r>
          </a:p>
          <a:p>
            <a:pPr lvl="1">
              <a:lnSpc>
                <a:spcPct val="120000"/>
              </a:lnSpc>
              <a:spcBef>
                <a:spcPts val="0"/>
              </a:spcBef>
              <a:spcAft>
                <a:spcPts val="600"/>
              </a:spcAft>
            </a:pPr>
            <a:r>
              <a:rPr lang="en-US" dirty="0"/>
              <a:t>Helps identify favorable and unfavorable factors</a:t>
            </a:r>
          </a:p>
          <a:p>
            <a:pPr lvl="1">
              <a:lnSpc>
                <a:spcPct val="120000"/>
              </a:lnSpc>
              <a:spcBef>
                <a:spcPts val="0"/>
              </a:spcBef>
              <a:spcAft>
                <a:spcPts val="600"/>
              </a:spcAft>
            </a:pPr>
            <a:r>
              <a:rPr lang="en-US" dirty="0"/>
              <a:t>Helps to challenge risky assumptions</a:t>
            </a:r>
          </a:p>
          <a:p>
            <a:pPr>
              <a:lnSpc>
                <a:spcPct val="120000"/>
              </a:lnSpc>
              <a:spcBef>
                <a:spcPts val="0"/>
              </a:spcBef>
              <a:spcAft>
                <a:spcPts val="600"/>
              </a:spcAft>
            </a:pPr>
            <a:r>
              <a:rPr lang="en-US" dirty="0">
                <a:solidFill>
                  <a:schemeClr val="tx1"/>
                </a:solidFill>
                <a:latin typeface="Franklin Gothic Demi" panose="020B0703020102020204" pitchFamily="34" charset="0"/>
              </a:rPr>
              <a:t>PESTLE Analysis</a:t>
            </a:r>
          </a:p>
          <a:p>
            <a:pPr lvl="1">
              <a:lnSpc>
                <a:spcPct val="120000"/>
              </a:lnSpc>
              <a:spcBef>
                <a:spcPts val="0"/>
              </a:spcBef>
              <a:spcAft>
                <a:spcPts val="600"/>
              </a:spcAft>
            </a:pPr>
            <a:r>
              <a:rPr lang="en-US" dirty="0"/>
              <a:t>External analysis</a:t>
            </a:r>
          </a:p>
          <a:p>
            <a:pPr lvl="1">
              <a:lnSpc>
                <a:spcPct val="120000"/>
              </a:lnSpc>
              <a:spcBef>
                <a:spcPts val="0"/>
              </a:spcBef>
              <a:spcAft>
                <a:spcPts val="600"/>
              </a:spcAft>
            </a:pPr>
            <a:r>
              <a:rPr lang="en-US" dirty="0"/>
              <a:t>Helps assess the current business environment</a:t>
            </a:r>
          </a:p>
          <a:p>
            <a:pPr lvl="1">
              <a:lnSpc>
                <a:spcPct val="120000"/>
              </a:lnSpc>
              <a:spcBef>
                <a:spcPts val="0"/>
              </a:spcBef>
              <a:spcAft>
                <a:spcPts val="600"/>
              </a:spcAft>
            </a:pPr>
            <a:r>
              <a:rPr lang="en-US" dirty="0"/>
              <a:t>Identify external factors that may impact strategy</a:t>
            </a:r>
          </a:p>
          <a:p>
            <a:pPr lvl="1">
              <a:lnSpc>
                <a:spcPct val="120000"/>
              </a:lnSpc>
              <a:spcBef>
                <a:spcPts val="0"/>
              </a:spcBef>
              <a:spcAft>
                <a:spcPts val="600"/>
              </a:spcAft>
            </a:pPr>
            <a:r>
              <a:rPr lang="en-US" dirty="0"/>
              <a:t>Helps chart future growth/strategy</a:t>
            </a:r>
          </a:p>
        </p:txBody>
      </p:sp>
      <p:sp>
        <p:nvSpPr>
          <p:cNvPr id="14" name="Freeform: Shape 13">
            <a:extLst>
              <a:ext uri="{FF2B5EF4-FFF2-40B4-BE49-F238E27FC236}">
                <a16:creationId xmlns:a16="http://schemas.microsoft.com/office/drawing/2014/main" id="{8770D543-5CAF-DC1A-530D-523C481126DF}"/>
              </a:ext>
            </a:extLst>
          </p:cNvPr>
          <p:cNvSpPr/>
          <p:nvPr/>
        </p:nvSpPr>
        <p:spPr>
          <a:xfrm>
            <a:off x="740454" y="3043131"/>
            <a:ext cx="3231063" cy="2687259"/>
          </a:xfrm>
          <a:custGeom>
            <a:avLst/>
            <a:gdLst>
              <a:gd name="connsiteX0" fmla="*/ 2615514 w 3231063"/>
              <a:gd name="connsiteY0" fmla="*/ 644404 h 2687259"/>
              <a:gd name="connsiteX1" fmla="*/ 3231063 w 3231063"/>
              <a:gd name="connsiteY1" fmla="*/ 644404 h 2687259"/>
              <a:gd name="connsiteX2" fmla="*/ 3231063 w 3231063"/>
              <a:gd name="connsiteY2" fmla="*/ 1259954 h 2687259"/>
              <a:gd name="connsiteX3" fmla="*/ 3004079 w 3231063"/>
              <a:gd name="connsiteY3" fmla="*/ 1032970 h 2687259"/>
              <a:gd name="connsiteX4" fmla="*/ 2615514 w 3231063"/>
              <a:gd name="connsiteY4" fmla="*/ 1421536 h 2687259"/>
              <a:gd name="connsiteX5" fmla="*/ 1807605 w 3231063"/>
              <a:gd name="connsiteY5" fmla="*/ 2229444 h 2687259"/>
              <a:gd name="connsiteX6" fmla="*/ 1230527 w 3231063"/>
              <a:gd name="connsiteY6" fmla="*/ 1652367 h 2687259"/>
              <a:gd name="connsiteX7" fmla="*/ 195634 w 3231063"/>
              <a:gd name="connsiteY7" fmla="*/ 2687259 h 2687259"/>
              <a:gd name="connsiteX8" fmla="*/ 34052 w 3231063"/>
              <a:gd name="connsiteY8" fmla="*/ 2525678 h 2687259"/>
              <a:gd name="connsiteX9" fmla="*/ 1230527 w 3231063"/>
              <a:gd name="connsiteY9" fmla="*/ 1329203 h 2687259"/>
              <a:gd name="connsiteX10" fmla="*/ 1807605 w 3231063"/>
              <a:gd name="connsiteY10" fmla="*/ 1906281 h 2687259"/>
              <a:gd name="connsiteX11" fmla="*/ 2461626 w 3231063"/>
              <a:gd name="connsiteY11" fmla="*/ 1252259 h 2687259"/>
              <a:gd name="connsiteX12" fmla="*/ 2842498 w 3231063"/>
              <a:gd name="connsiteY12" fmla="*/ 871388 h 2687259"/>
              <a:gd name="connsiteX13" fmla="*/ 459936 w 3231063"/>
              <a:gd name="connsiteY13" fmla="*/ 423200 h 2687259"/>
              <a:gd name="connsiteX14" fmla="*/ 614978 w 3231063"/>
              <a:gd name="connsiteY14" fmla="*/ 448967 h 2687259"/>
              <a:gd name="connsiteX15" fmla="*/ 768865 w 3231063"/>
              <a:gd name="connsiteY15" fmla="*/ 530912 h 2687259"/>
              <a:gd name="connsiteX16" fmla="*/ 795796 w 3231063"/>
              <a:gd name="connsiteY16" fmla="*/ 574000 h 2687259"/>
              <a:gd name="connsiteX17" fmla="*/ 845809 w 3231063"/>
              <a:gd name="connsiteY17" fmla="*/ 792135 h 2687259"/>
              <a:gd name="connsiteX18" fmla="*/ 896592 w 3231063"/>
              <a:gd name="connsiteY18" fmla="*/ 574000 h 2687259"/>
              <a:gd name="connsiteX19" fmla="*/ 922753 w 3231063"/>
              <a:gd name="connsiteY19" fmla="*/ 530912 h 2687259"/>
              <a:gd name="connsiteX20" fmla="*/ 1384415 w 3231063"/>
              <a:gd name="connsiteY20" fmla="*/ 448967 h 2687259"/>
              <a:gd name="connsiteX21" fmla="*/ 1538302 w 3231063"/>
              <a:gd name="connsiteY21" fmla="*/ 530912 h 2687259"/>
              <a:gd name="connsiteX22" fmla="*/ 1564848 w 3231063"/>
              <a:gd name="connsiteY22" fmla="*/ 574000 h 2687259"/>
              <a:gd name="connsiteX23" fmla="*/ 1615246 w 3231063"/>
              <a:gd name="connsiteY23" fmla="*/ 799445 h 2687259"/>
              <a:gd name="connsiteX24" fmla="*/ 1663720 w 3231063"/>
              <a:gd name="connsiteY24" fmla="*/ 574000 h 2687259"/>
              <a:gd name="connsiteX25" fmla="*/ 1689881 w 3231063"/>
              <a:gd name="connsiteY25" fmla="*/ 530912 h 2687259"/>
              <a:gd name="connsiteX26" fmla="*/ 1843769 w 3231063"/>
              <a:gd name="connsiteY26" fmla="*/ 448967 h 2687259"/>
              <a:gd name="connsiteX27" fmla="*/ 2153852 w 3231063"/>
              <a:gd name="connsiteY27" fmla="*/ 448967 h 2687259"/>
              <a:gd name="connsiteX28" fmla="*/ 2307739 w 3231063"/>
              <a:gd name="connsiteY28" fmla="*/ 530912 h 2687259"/>
              <a:gd name="connsiteX29" fmla="*/ 2333900 w 3231063"/>
              <a:gd name="connsiteY29" fmla="*/ 574000 h 2687259"/>
              <a:gd name="connsiteX30" fmla="*/ 2440852 w 3231063"/>
              <a:gd name="connsiteY30" fmla="*/ 1054898 h 2687259"/>
              <a:gd name="connsiteX31" fmla="*/ 2352751 w 3231063"/>
              <a:gd name="connsiteY31" fmla="*/ 1142999 h 2687259"/>
              <a:gd name="connsiteX32" fmla="*/ 2314280 w 3231063"/>
              <a:gd name="connsiteY32" fmla="*/ 1181471 h 2687259"/>
              <a:gd name="connsiteX33" fmla="*/ 2311587 w 3231063"/>
              <a:gd name="connsiteY33" fmla="*/ 1181855 h 2687259"/>
              <a:gd name="connsiteX34" fmla="*/ 2190400 w 3231063"/>
              <a:gd name="connsiteY34" fmla="*/ 660946 h 2687259"/>
              <a:gd name="connsiteX35" fmla="*/ 2190400 w 3231063"/>
              <a:gd name="connsiteY35" fmla="*/ 1304581 h 2687259"/>
              <a:gd name="connsiteX36" fmla="*/ 2036513 w 3231063"/>
              <a:gd name="connsiteY36" fmla="*/ 1458468 h 2687259"/>
              <a:gd name="connsiteX37" fmla="*/ 2036513 w 3231063"/>
              <a:gd name="connsiteY37" fmla="*/ 1269571 h 2687259"/>
              <a:gd name="connsiteX38" fmla="*/ 1959569 w 3231063"/>
              <a:gd name="connsiteY38" fmla="*/ 1269571 h 2687259"/>
              <a:gd name="connsiteX39" fmla="*/ 1959569 w 3231063"/>
              <a:gd name="connsiteY39" fmla="*/ 1533873 h 2687259"/>
              <a:gd name="connsiteX40" fmla="*/ 1805682 w 3231063"/>
              <a:gd name="connsiteY40" fmla="*/ 1687760 h 2687259"/>
              <a:gd name="connsiteX41" fmla="*/ 1805682 w 3231063"/>
              <a:gd name="connsiteY41" fmla="*/ 660562 h 2687259"/>
              <a:gd name="connsiteX42" fmla="*/ 1690266 w 3231063"/>
              <a:gd name="connsiteY42" fmla="*/ 1170699 h 2687259"/>
              <a:gd name="connsiteX43" fmla="*/ 1615246 w 3231063"/>
              <a:gd name="connsiteY43" fmla="*/ 1231099 h 2687259"/>
              <a:gd name="connsiteX44" fmla="*/ 1538302 w 3231063"/>
              <a:gd name="connsiteY44" fmla="*/ 1171083 h 2687259"/>
              <a:gd name="connsiteX45" fmla="*/ 1422887 w 3231063"/>
              <a:gd name="connsiteY45" fmla="*/ 660946 h 2687259"/>
              <a:gd name="connsiteX46" fmla="*/ 1422887 w 3231063"/>
              <a:gd name="connsiteY46" fmla="*/ 1302272 h 2687259"/>
              <a:gd name="connsiteX47" fmla="*/ 1337864 w 3231063"/>
              <a:gd name="connsiteY47" fmla="*/ 1220327 h 2687259"/>
              <a:gd name="connsiteX48" fmla="*/ 1337745 w 3231063"/>
              <a:gd name="connsiteY48" fmla="*/ 1220208 h 2687259"/>
              <a:gd name="connsiteX49" fmla="*/ 1120113 w 3231063"/>
              <a:gd name="connsiteY49" fmla="*/ 1220327 h 2687259"/>
              <a:gd name="connsiteX50" fmla="*/ 1035090 w 3231063"/>
              <a:gd name="connsiteY50" fmla="*/ 1305735 h 2687259"/>
              <a:gd name="connsiteX51" fmla="*/ 1035090 w 3231063"/>
              <a:gd name="connsiteY51" fmla="*/ 660562 h 2687259"/>
              <a:gd name="connsiteX52" fmla="*/ 922753 w 3231063"/>
              <a:gd name="connsiteY52" fmla="*/ 1154156 h 2687259"/>
              <a:gd name="connsiteX53" fmla="*/ 920444 w 3231063"/>
              <a:gd name="connsiteY53" fmla="*/ 1170699 h 2687259"/>
              <a:gd name="connsiteX54" fmla="*/ 845809 w 3231063"/>
              <a:gd name="connsiteY54" fmla="*/ 1231099 h 2687259"/>
              <a:gd name="connsiteX55" fmla="*/ 768865 w 3231063"/>
              <a:gd name="connsiteY55" fmla="*/ 1160696 h 2687259"/>
              <a:gd name="connsiteX56" fmla="*/ 653450 w 3231063"/>
              <a:gd name="connsiteY56" fmla="*/ 658253 h 2687259"/>
              <a:gd name="connsiteX57" fmla="*/ 653450 w 3231063"/>
              <a:gd name="connsiteY57" fmla="*/ 927556 h 2687259"/>
              <a:gd name="connsiteX58" fmla="*/ 768865 w 3231063"/>
              <a:gd name="connsiteY58" fmla="*/ 1500402 h 2687259"/>
              <a:gd name="connsiteX59" fmla="*/ 653450 w 3231063"/>
              <a:gd name="connsiteY59" fmla="*/ 1500402 h 2687259"/>
              <a:gd name="connsiteX60" fmla="*/ 653450 w 3231063"/>
              <a:gd name="connsiteY60" fmla="*/ 1688530 h 2687259"/>
              <a:gd name="connsiteX61" fmla="*/ 499562 w 3231063"/>
              <a:gd name="connsiteY61" fmla="*/ 1842417 h 2687259"/>
              <a:gd name="connsiteX62" fmla="*/ 499562 w 3231063"/>
              <a:gd name="connsiteY62" fmla="*/ 1500402 h 2687259"/>
              <a:gd name="connsiteX63" fmla="*/ 422618 w 3231063"/>
              <a:gd name="connsiteY63" fmla="*/ 1500402 h 2687259"/>
              <a:gd name="connsiteX64" fmla="*/ 422618 w 3231063"/>
              <a:gd name="connsiteY64" fmla="*/ 1919361 h 2687259"/>
              <a:gd name="connsiteX65" fmla="*/ 268731 w 3231063"/>
              <a:gd name="connsiteY65" fmla="*/ 2073248 h 2687259"/>
              <a:gd name="connsiteX66" fmla="*/ 268731 w 3231063"/>
              <a:gd name="connsiteY66" fmla="*/ 1500402 h 2687259"/>
              <a:gd name="connsiteX67" fmla="*/ 153315 w 3231063"/>
              <a:gd name="connsiteY67" fmla="*/ 1500402 h 2687259"/>
              <a:gd name="connsiteX68" fmla="*/ 268731 w 3231063"/>
              <a:gd name="connsiteY68" fmla="*/ 927172 h 2687259"/>
              <a:gd name="connsiteX69" fmla="*/ 268731 w 3231063"/>
              <a:gd name="connsiteY69" fmla="*/ 654022 h 2687259"/>
              <a:gd name="connsiteX70" fmla="*/ 153315 w 3231063"/>
              <a:gd name="connsiteY70" fmla="*/ 1170699 h 2687259"/>
              <a:gd name="connsiteX71" fmla="*/ 76372 w 3231063"/>
              <a:gd name="connsiteY71" fmla="*/ 1231099 h 2687259"/>
              <a:gd name="connsiteX72" fmla="*/ 63676 w 3231063"/>
              <a:gd name="connsiteY72" fmla="*/ 1231099 h 2687259"/>
              <a:gd name="connsiteX73" fmla="*/ 60579 w 3231063"/>
              <a:gd name="connsiteY73" fmla="*/ 1230376 h 2687259"/>
              <a:gd name="connsiteX74" fmla="*/ 2506 w 3231063"/>
              <a:gd name="connsiteY74" fmla="*/ 1132611 h 2687259"/>
              <a:gd name="connsiteX75" fmla="*/ 124846 w 3231063"/>
              <a:gd name="connsiteY75" fmla="*/ 574000 h 2687259"/>
              <a:gd name="connsiteX76" fmla="*/ 151007 w 3231063"/>
              <a:gd name="connsiteY76" fmla="*/ 530912 h 2687259"/>
              <a:gd name="connsiteX77" fmla="*/ 304895 w 3231063"/>
              <a:gd name="connsiteY77" fmla="*/ 448967 h 2687259"/>
              <a:gd name="connsiteX78" fmla="*/ 459936 w 3231063"/>
              <a:gd name="connsiteY78" fmla="*/ 423200 h 2687259"/>
              <a:gd name="connsiteX79" fmla="*/ 1999579 w 3231063"/>
              <a:gd name="connsiteY79" fmla="*/ 0 h 2687259"/>
              <a:gd name="connsiteX80" fmla="*/ 2191939 w 3231063"/>
              <a:gd name="connsiteY80" fmla="*/ 192359 h 2687259"/>
              <a:gd name="connsiteX81" fmla="*/ 1999579 w 3231063"/>
              <a:gd name="connsiteY81" fmla="*/ 384719 h 2687259"/>
              <a:gd name="connsiteX82" fmla="*/ 1807220 w 3231063"/>
              <a:gd name="connsiteY82" fmla="*/ 192359 h 2687259"/>
              <a:gd name="connsiteX83" fmla="*/ 1999579 w 3231063"/>
              <a:gd name="connsiteY83" fmla="*/ 0 h 2687259"/>
              <a:gd name="connsiteX84" fmla="*/ 1228988 w 3231063"/>
              <a:gd name="connsiteY84" fmla="*/ 0 h 2687259"/>
              <a:gd name="connsiteX85" fmla="*/ 1421348 w 3231063"/>
              <a:gd name="connsiteY85" fmla="*/ 192359 h 2687259"/>
              <a:gd name="connsiteX86" fmla="*/ 1228988 w 3231063"/>
              <a:gd name="connsiteY86" fmla="*/ 384719 h 2687259"/>
              <a:gd name="connsiteX87" fmla="*/ 1036629 w 3231063"/>
              <a:gd name="connsiteY87" fmla="*/ 192359 h 2687259"/>
              <a:gd name="connsiteX88" fmla="*/ 1228988 w 3231063"/>
              <a:gd name="connsiteY88" fmla="*/ 0 h 2687259"/>
              <a:gd name="connsiteX89" fmla="*/ 461090 w 3231063"/>
              <a:gd name="connsiteY89" fmla="*/ 0 h 2687259"/>
              <a:gd name="connsiteX90" fmla="*/ 653450 w 3231063"/>
              <a:gd name="connsiteY90" fmla="*/ 192359 h 2687259"/>
              <a:gd name="connsiteX91" fmla="*/ 461090 w 3231063"/>
              <a:gd name="connsiteY91" fmla="*/ 384719 h 2687259"/>
              <a:gd name="connsiteX92" fmla="*/ 268731 w 3231063"/>
              <a:gd name="connsiteY92" fmla="*/ 192359 h 2687259"/>
              <a:gd name="connsiteX93" fmla="*/ 461090 w 3231063"/>
              <a:gd name="connsiteY93" fmla="*/ 0 h 268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231063" h="2687259">
                <a:moveTo>
                  <a:pt x="2615514" y="644404"/>
                </a:moveTo>
                <a:lnTo>
                  <a:pt x="3231063" y="644404"/>
                </a:lnTo>
                <a:lnTo>
                  <a:pt x="3231063" y="1259954"/>
                </a:lnTo>
                <a:lnTo>
                  <a:pt x="3004079" y="1032970"/>
                </a:lnTo>
                <a:lnTo>
                  <a:pt x="2615514" y="1421536"/>
                </a:lnTo>
                <a:lnTo>
                  <a:pt x="1807605" y="2229444"/>
                </a:lnTo>
                <a:lnTo>
                  <a:pt x="1230527" y="1652367"/>
                </a:lnTo>
                <a:lnTo>
                  <a:pt x="195634" y="2687259"/>
                </a:lnTo>
                <a:lnTo>
                  <a:pt x="34052" y="2525678"/>
                </a:lnTo>
                <a:lnTo>
                  <a:pt x="1230527" y="1329203"/>
                </a:lnTo>
                <a:lnTo>
                  <a:pt x="1807605" y="1906281"/>
                </a:lnTo>
                <a:lnTo>
                  <a:pt x="2461626" y="1252259"/>
                </a:lnTo>
                <a:lnTo>
                  <a:pt x="2842498" y="871388"/>
                </a:lnTo>
                <a:close/>
                <a:moveTo>
                  <a:pt x="459936" y="423200"/>
                </a:moveTo>
                <a:cubicBezTo>
                  <a:pt x="512330" y="423200"/>
                  <a:pt x="564724" y="431789"/>
                  <a:pt x="614978" y="448967"/>
                </a:cubicBezTo>
                <a:cubicBezTo>
                  <a:pt x="670677" y="467060"/>
                  <a:pt x="722764" y="494798"/>
                  <a:pt x="768865" y="530912"/>
                </a:cubicBezTo>
                <a:cubicBezTo>
                  <a:pt x="782461" y="541811"/>
                  <a:pt x="791956" y="557003"/>
                  <a:pt x="795796" y="574000"/>
                </a:cubicBezTo>
                <a:lnTo>
                  <a:pt x="845809" y="792135"/>
                </a:lnTo>
                <a:lnTo>
                  <a:pt x="896592" y="574000"/>
                </a:lnTo>
                <a:cubicBezTo>
                  <a:pt x="900227" y="557107"/>
                  <a:pt x="909441" y="541930"/>
                  <a:pt x="922753" y="530912"/>
                </a:cubicBezTo>
                <a:cubicBezTo>
                  <a:pt x="1053511" y="428684"/>
                  <a:pt x="1226465" y="397987"/>
                  <a:pt x="1384415" y="448967"/>
                </a:cubicBezTo>
                <a:cubicBezTo>
                  <a:pt x="1440130" y="467018"/>
                  <a:pt x="1492225" y="494756"/>
                  <a:pt x="1538302" y="530912"/>
                </a:cubicBezTo>
                <a:cubicBezTo>
                  <a:pt x="1551925" y="541722"/>
                  <a:pt x="1561320" y="556972"/>
                  <a:pt x="1564848" y="574000"/>
                </a:cubicBezTo>
                <a:lnTo>
                  <a:pt x="1615246" y="799445"/>
                </a:lnTo>
                <a:lnTo>
                  <a:pt x="1663720" y="574000"/>
                </a:lnTo>
                <a:cubicBezTo>
                  <a:pt x="1667356" y="557107"/>
                  <a:pt x="1676570" y="541930"/>
                  <a:pt x="1689881" y="530912"/>
                </a:cubicBezTo>
                <a:cubicBezTo>
                  <a:pt x="1735982" y="494798"/>
                  <a:pt x="1788069" y="467060"/>
                  <a:pt x="1843769" y="448967"/>
                </a:cubicBezTo>
                <a:cubicBezTo>
                  <a:pt x="1944277" y="414611"/>
                  <a:pt x="2053344" y="414611"/>
                  <a:pt x="2153852" y="448967"/>
                </a:cubicBezTo>
                <a:cubicBezTo>
                  <a:pt x="2209567" y="467018"/>
                  <a:pt x="2261662" y="494756"/>
                  <a:pt x="2307739" y="530912"/>
                </a:cubicBezTo>
                <a:cubicBezTo>
                  <a:pt x="2321343" y="541672"/>
                  <a:pt x="2330630" y="556965"/>
                  <a:pt x="2333900" y="574000"/>
                </a:cubicBezTo>
                <a:lnTo>
                  <a:pt x="2440852" y="1054898"/>
                </a:lnTo>
                <a:lnTo>
                  <a:pt x="2352751" y="1142999"/>
                </a:lnTo>
                <a:lnTo>
                  <a:pt x="2314280" y="1181471"/>
                </a:lnTo>
                <a:lnTo>
                  <a:pt x="2311587" y="1181855"/>
                </a:lnTo>
                <a:lnTo>
                  <a:pt x="2190400" y="660946"/>
                </a:lnTo>
                <a:lnTo>
                  <a:pt x="2190400" y="1304581"/>
                </a:lnTo>
                <a:lnTo>
                  <a:pt x="2036513" y="1458468"/>
                </a:lnTo>
                <a:lnTo>
                  <a:pt x="2036513" y="1269571"/>
                </a:lnTo>
                <a:lnTo>
                  <a:pt x="1959569" y="1269571"/>
                </a:lnTo>
                <a:lnTo>
                  <a:pt x="1959569" y="1533873"/>
                </a:lnTo>
                <a:lnTo>
                  <a:pt x="1805682" y="1687760"/>
                </a:lnTo>
                <a:lnTo>
                  <a:pt x="1805682" y="660562"/>
                </a:lnTo>
                <a:lnTo>
                  <a:pt x="1690266" y="1170699"/>
                </a:lnTo>
                <a:cubicBezTo>
                  <a:pt x="1682510" y="1205927"/>
                  <a:pt x="1651321" y="1231042"/>
                  <a:pt x="1615246" y="1231099"/>
                </a:cubicBezTo>
                <a:cubicBezTo>
                  <a:pt x="1578571" y="1231996"/>
                  <a:pt x="1546362" y="1206874"/>
                  <a:pt x="1538302" y="1171083"/>
                </a:cubicBezTo>
                <a:lnTo>
                  <a:pt x="1422887" y="660946"/>
                </a:lnTo>
                <a:lnTo>
                  <a:pt x="1422887" y="1302272"/>
                </a:lnTo>
                <a:lnTo>
                  <a:pt x="1337864" y="1220327"/>
                </a:lnTo>
                <a:cubicBezTo>
                  <a:pt x="1337826" y="1220289"/>
                  <a:pt x="1337783" y="1220246"/>
                  <a:pt x="1337745" y="1220208"/>
                </a:cubicBezTo>
                <a:cubicBezTo>
                  <a:pt x="1277613" y="1160142"/>
                  <a:pt x="1180176" y="1160196"/>
                  <a:pt x="1120113" y="1220327"/>
                </a:cubicBezTo>
                <a:lnTo>
                  <a:pt x="1035090" y="1305735"/>
                </a:lnTo>
                <a:lnTo>
                  <a:pt x="1035090" y="660562"/>
                </a:lnTo>
                <a:lnTo>
                  <a:pt x="922753" y="1154156"/>
                </a:lnTo>
                <a:lnTo>
                  <a:pt x="920444" y="1170699"/>
                </a:lnTo>
                <a:cubicBezTo>
                  <a:pt x="912719" y="1205789"/>
                  <a:pt x="881738" y="1230861"/>
                  <a:pt x="845809" y="1231099"/>
                </a:cubicBezTo>
                <a:cubicBezTo>
                  <a:pt x="805744" y="1231246"/>
                  <a:pt x="772270" y="1200618"/>
                  <a:pt x="768865" y="1160696"/>
                </a:cubicBezTo>
                <a:lnTo>
                  <a:pt x="653450" y="658253"/>
                </a:lnTo>
                <a:lnTo>
                  <a:pt x="653450" y="927556"/>
                </a:lnTo>
                <a:lnTo>
                  <a:pt x="768865" y="1500402"/>
                </a:lnTo>
                <a:lnTo>
                  <a:pt x="653450" y="1500402"/>
                </a:lnTo>
                <a:lnTo>
                  <a:pt x="653450" y="1688530"/>
                </a:lnTo>
                <a:lnTo>
                  <a:pt x="499562" y="1842417"/>
                </a:lnTo>
                <a:lnTo>
                  <a:pt x="499562" y="1500402"/>
                </a:lnTo>
                <a:lnTo>
                  <a:pt x="422618" y="1500402"/>
                </a:lnTo>
                <a:lnTo>
                  <a:pt x="422618" y="1919361"/>
                </a:lnTo>
                <a:lnTo>
                  <a:pt x="268731" y="2073248"/>
                </a:lnTo>
                <a:lnTo>
                  <a:pt x="268731" y="1500402"/>
                </a:lnTo>
                <a:lnTo>
                  <a:pt x="153315" y="1500402"/>
                </a:lnTo>
                <a:lnTo>
                  <a:pt x="268731" y="927172"/>
                </a:lnTo>
                <a:lnTo>
                  <a:pt x="268731" y="654022"/>
                </a:lnTo>
                <a:lnTo>
                  <a:pt x="153315" y="1170699"/>
                </a:lnTo>
                <a:cubicBezTo>
                  <a:pt x="145413" y="1206643"/>
                  <a:pt x="113164" y="1231957"/>
                  <a:pt x="76372" y="1231099"/>
                </a:cubicBezTo>
                <a:cubicBezTo>
                  <a:pt x="72148" y="1231480"/>
                  <a:pt x="67900" y="1231480"/>
                  <a:pt x="63676" y="1231099"/>
                </a:cubicBezTo>
                <a:cubicBezTo>
                  <a:pt x="62639" y="1230880"/>
                  <a:pt x="61607" y="1230638"/>
                  <a:pt x="60579" y="1230376"/>
                </a:cubicBezTo>
                <a:cubicBezTo>
                  <a:pt x="17546" y="1219415"/>
                  <a:pt x="-8454" y="1175646"/>
                  <a:pt x="2506" y="1132611"/>
                </a:cubicBezTo>
                <a:lnTo>
                  <a:pt x="124846" y="574000"/>
                </a:lnTo>
                <a:cubicBezTo>
                  <a:pt x="128481" y="557107"/>
                  <a:pt x="137696" y="541930"/>
                  <a:pt x="151007" y="530912"/>
                </a:cubicBezTo>
                <a:cubicBezTo>
                  <a:pt x="197158" y="494871"/>
                  <a:pt x="249230" y="467141"/>
                  <a:pt x="304895" y="448967"/>
                </a:cubicBezTo>
                <a:cubicBezTo>
                  <a:pt x="355149" y="431789"/>
                  <a:pt x="407542" y="423200"/>
                  <a:pt x="459936" y="423200"/>
                </a:cubicBezTo>
                <a:close/>
                <a:moveTo>
                  <a:pt x="1999579" y="0"/>
                </a:moveTo>
                <a:cubicBezTo>
                  <a:pt x="2105816" y="0"/>
                  <a:pt x="2191939" y="86122"/>
                  <a:pt x="2191939" y="192359"/>
                </a:cubicBezTo>
                <a:cubicBezTo>
                  <a:pt x="2191939" y="298596"/>
                  <a:pt x="2105816" y="384719"/>
                  <a:pt x="1999579" y="384719"/>
                </a:cubicBezTo>
                <a:cubicBezTo>
                  <a:pt x="1893342" y="384719"/>
                  <a:pt x="1807220" y="298596"/>
                  <a:pt x="1807220" y="192359"/>
                </a:cubicBezTo>
                <a:cubicBezTo>
                  <a:pt x="1807220" y="86122"/>
                  <a:pt x="1893342" y="0"/>
                  <a:pt x="1999579" y="0"/>
                </a:cubicBezTo>
                <a:close/>
                <a:moveTo>
                  <a:pt x="1228988" y="0"/>
                </a:moveTo>
                <a:cubicBezTo>
                  <a:pt x="1335225" y="0"/>
                  <a:pt x="1421348" y="86122"/>
                  <a:pt x="1421348" y="192359"/>
                </a:cubicBezTo>
                <a:cubicBezTo>
                  <a:pt x="1421348" y="298596"/>
                  <a:pt x="1335225" y="384719"/>
                  <a:pt x="1228988" y="384719"/>
                </a:cubicBezTo>
                <a:cubicBezTo>
                  <a:pt x="1122751" y="384719"/>
                  <a:pt x="1036629" y="298596"/>
                  <a:pt x="1036629" y="192359"/>
                </a:cubicBezTo>
                <a:cubicBezTo>
                  <a:pt x="1036629" y="86122"/>
                  <a:pt x="1122751" y="0"/>
                  <a:pt x="1228988" y="0"/>
                </a:cubicBezTo>
                <a:close/>
                <a:moveTo>
                  <a:pt x="461090" y="0"/>
                </a:moveTo>
                <a:cubicBezTo>
                  <a:pt x="567327" y="0"/>
                  <a:pt x="653450" y="86122"/>
                  <a:pt x="653450" y="192359"/>
                </a:cubicBezTo>
                <a:cubicBezTo>
                  <a:pt x="653450" y="298596"/>
                  <a:pt x="567327" y="384719"/>
                  <a:pt x="461090" y="384719"/>
                </a:cubicBezTo>
                <a:cubicBezTo>
                  <a:pt x="354853" y="384719"/>
                  <a:pt x="268731" y="298596"/>
                  <a:pt x="268731" y="192359"/>
                </a:cubicBezTo>
                <a:cubicBezTo>
                  <a:pt x="268731" y="86122"/>
                  <a:pt x="354853" y="0"/>
                  <a:pt x="461090" y="0"/>
                </a:cubicBezTo>
                <a:close/>
              </a:path>
            </a:pathLst>
          </a:custGeom>
          <a:solidFill>
            <a:schemeClr val="bg1"/>
          </a:solidFill>
          <a:ln w="38398" cap="flat">
            <a:noFill/>
            <a:prstDash val="solid"/>
            <a:miter/>
          </a:ln>
        </p:spPr>
        <p:txBody>
          <a:bodyPr rtlCol="0" anchor="ctr"/>
          <a:lstStyle/>
          <a:p>
            <a:endParaRPr lang="en-US">
              <a:solidFill>
                <a:schemeClr val="bg1"/>
              </a:solidFill>
            </a:endParaRPr>
          </a:p>
        </p:txBody>
      </p:sp>
    </p:spTree>
    <p:custDataLst>
      <p:tags r:id="rId1"/>
    </p:custDataLst>
    <p:extLst>
      <p:ext uri="{BB962C8B-B14F-4D97-AF65-F5344CB8AC3E}">
        <p14:creationId xmlns:p14="http://schemas.microsoft.com/office/powerpoint/2010/main" val="33010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4005-5DEB-5763-A577-AAEAC0796E6C}"/>
              </a:ext>
            </a:extLst>
          </p:cNvPr>
          <p:cNvSpPr>
            <a:spLocks noGrp="1"/>
          </p:cNvSpPr>
          <p:nvPr>
            <p:ph type="title"/>
          </p:nvPr>
        </p:nvSpPr>
        <p:spPr/>
        <p:txBody>
          <a:bodyPr>
            <a:normAutofit/>
          </a:bodyPr>
          <a:lstStyle/>
          <a:p>
            <a:pPr algn="ctr"/>
            <a:r>
              <a:rPr lang="en-US" sz="4000" dirty="0">
                <a:solidFill>
                  <a:schemeClr val="tx1"/>
                </a:solidFill>
              </a:rPr>
              <a:t>SWOT Analysis: Internal Business Analysis </a:t>
            </a:r>
          </a:p>
        </p:txBody>
      </p:sp>
      <p:graphicFrame>
        <p:nvGraphicFramePr>
          <p:cNvPr id="3" name="Table 2">
            <a:extLst>
              <a:ext uri="{FF2B5EF4-FFF2-40B4-BE49-F238E27FC236}">
                <a16:creationId xmlns:a16="http://schemas.microsoft.com/office/drawing/2014/main" id="{1AF5CDA8-0E43-7ABD-ED9A-DC54CBA04492}"/>
              </a:ext>
            </a:extLst>
          </p:cNvPr>
          <p:cNvGraphicFramePr>
            <a:graphicFrameLocks noGrp="1"/>
          </p:cNvGraphicFramePr>
          <p:nvPr>
            <p:extLst>
              <p:ext uri="{D42A27DB-BD31-4B8C-83A1-F6EECF244321}">
                <p14:modId xmlns:p14="http://schemas.microsoft.com/office/powerpoint/2010/main" val="3527836166"/>
              </p:ext>
            </p:extLst>
          </p:nvPr>
        </p:nvGraphicFramePr>
        <p:xfrm>
          <a:off x="588523" y="1817147"/>
          <a:ext cx="2572966" cy="3669372"/>
        </p:xfrm>
        <a:graphic>
          <a:graphicData uri="http://schemas.openxmlformats.org/drawingml/2006/table">
            <a:tbl>
              <a:tblPr firstRow="1" bandRow="1">
                <a:tableStyleId>{5C22544A-7EE6-4342-B048-85BDC9FD1C3A}</a:tableStyleId>
              </a:tblPr>
              <a:tblGrid>
                <a:gridCol w="2572966">
                  <a:extLst>
                    <a:ext uri="{9D8B030D-6E8A-4147-A177-3AD203B41FA5}">
                      <a16:colId xmlns:a16="http://schemas.microsoft.com/office/drawing/2014/main" val="2657194197"/>
                    </a:ext>
                  </a:extLst>
                </a:gridCol>
              </a:tblGrid>
              <a:tr h="994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Strength </a:t>
                      </a:r>
                      <a:r>
                        <a:rPr lang="en-US" dirty="0"/>
                        <a:t>– </a:t>
                      </a:r>
                      <a:r>
                        <a:rPr lang="en-US" b="0" dirty="0"/>
                        <a:t>Anything you consider to be a positive attribute to your success</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accent2"/>
                        </a:gs>
                        <a:gs pos="100000">
                          <a:schemeClr val="accent6"/>
                        </a:gs>
                      </a:gsLst>
                      <a:lin ang="4200000" scaled="0"/>
                    </a:gradFill>
                  </a:tcPr>
                </a:tc>
                <a:extLst>
                  <a:ext uri="{0D108BD9-81ED-4DB2-BD59-A6C34878D82A}">
                    <a16:rowId xmlns:a16="http://schemas.microsoft.com/office/drawing/2014/main" val="1549259431"/>
                  </a:ext>
                </a:extLst>
              </a:tr>
              <a:tr h="2663532">
                <a:tc>
                  <a:txBody>
                    <a:bodyPr/>
                    <a:lstStyle/>
                    <a:p>
                      <a:pPr marL="285750" lvl="0" indent="-285750">
                        <a:buClr>
                          <a:schemeClr val="accent4"/>
                        </a:buClr>
                        <a:buFont typeface="Wingdings" panose="05000000000000000000" pitchFamily="2" charset="2"/>
                        <a:buChar char="§"/>
                      </a:pPr>
                      <a:r>
                        <a:rPr lang="en-US" dirty="0"/>
                        <a:t>What you do well</a:t>
                      </a:r>
                    </a:p>
                    <a:p>
                      <a:pPr marL="285750" lvl="0" indent="-285750">
                        <a:buClr>
                          <a:schemeClr val="accent4"/>
                        </a:buClr>
                        <a:buFont typeface="Wingdings" panose="05000000000000000000" pitchFamily="2" charset="2"/>
                        <a:buChar char="§"/>
                      </a:pPr>
                      <a:r>
                        <a:rPr lang="en-US" dirty="0"/>
                        <a:t>What makes you different from the competition</a:t>
                      </a:r>
                    </a:p>
                    <a:p>
                      <a:pPr marL="285750" lvl="0" indent="-285750">
                        <a:buClr>
                          <a:schemeClr val="accent4"/>
                        </a:buClr>
                        <a:buFont typeface="Wingdings" panose="05000000000000000000" pitchFamily="2" charset="2"/>
                        <a:buChar char="§"/>
                      </a:pPr>
                      <a:r>
                        <a:rPr lang="en-US" dirty="0"/>
                        <a:t>What internal dynamics exist to make you successful</a:t>
                      </a:r>
                    </a:p>
                    <a:p>
                      <a:pPr marL="285750" lvl="0" indent="-285750">
                        <a:buClr>
                          <a:schemeClr val="accent4"/>
                        </a:buClr>
                        <a:buFont typeface="Wingdings" panose="05000000000000000000" pitchFamily="2" charset="2"/>
                        <a:buChar char="§"/>
                      </a:pPr>
                      <a:r>
                        <a:rPr lang="en-US" dirty="0"/>
                        <a:t>Assets</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474221"/>
                  </a:ext>
                </a:extLst>
              </a:tr>
            </a:tbl>
          </a:graphicData>
        </a:graphic>
      </p:graphicFrame>
      <p:graphicFrame>
        <p:nvGraphicFramePr>
          <p:cNvPr id="5" name="Table 4">
            <a:extLst>
              <a:ext uri="{FF2B5EF4-FFF2-40B4-BE49-F238E27FC236}">
                <a16:creationId xmlns:a16="http://schemas.microsoft.com/office/drawing/2014/main" id="{4EF422D2-5893-7726-4F9E-70B174C3F9AC}"/>
              </a:ext>
            </a:extLst>
          </p:cNvPr>
          <p:cNvGraphicFramePr>
            <a:graphicFrameLocks noGrp="1"/>
          </p:cNvGraphicFramePr>
          <p:nvPr>
            <p:extLst>
              <p:ext uri="{D42A27DB-BD31-4B8C-83A1-F6EECF244321}">
                <p14:modId xmlns:p14="http://schemas.microsoft.com/office/powerpoint/2010/main" val="3795403565"/>
              </p:ext>
            </p:extLst>
          </p:nvPr>
        </p:nvGraphicFramePr>
        <p:xfrm>
          <a:off x="3371715" y="1824949"/>
          <a:ext cx="2572966" cy="3657600"/>
        </p:xfrm>
        <a:graphic>
          <a:graphicData uri="http://schemas.openxmlformats.org/drawingml/2006/table">
            <a:tbl>
              <a:tblPr firstRow="1" bandRow="1">
                <a:tableStyleId>{5C22544A-7EE6-4342-B048-85BDC9FD1C3A}</a:tableStyleId>
              </a:tblPr>
              <a:tblGrid>
                <a:gridCol w="2572966">
                  <a:extLst>
                    <a:ext uri="{9D8B030D-6E8A-4147-A177-3AD203B41FA5}">
                      <a16:colId xmlns:a16="http://schemas.microsoft.com/office/drawing/2014/main" val="2657194197"/>
                    </a:ext>
                  </a:extLst>
                </a:gridCol>
              </a:tblGrid>
              <a:tr h="651935">
                <a:tc>
                  <a:txBody>
                    <a:bodyPr/>
                    <a:lstStyle/>
                    <a:p>
                      <a:pPr lvl="0"/>
                      <a:r>
                        <a:rPr lang="en-US" b="1" u="sng" dirty="0"/>
                        <a:t>Weakness</a:t>
                      </a:r>
                      <a:r>
                        <a:rPr lang="en-US" dirty="0"/>
                        <a:t>  - </a:t>
                      </a:r>
                      <a:r>
                        <a:rPr lang="en-US" b="0" dirty="0"/>
                        <a:t>Anything that you believe can be improved</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accent2"/>
                        </a:gs>
                        <a:gs pos="100000">
                          <a:schemeClr val="accent6"/>
                        </a:gs>
                      </a:gsLst>
                      <a:lin ang="4200000" scaled="0"/>
                    </a:gradFill>
                  </a:tcPr>
                </a:tc>
                <a:extLst>
                  <a:ext uri="{0D108BD9-81ED-4DB2-BD59-A6C34878D82A}">
                    <a16:rowId xmlns:a16="http://schemas.microsoft.com/office/drawing/2014/main" val="1549259431"/>
                  </a:ext>
                </a:extLst>
              </a:tr>
              <a:tr h="1882393">
                <a:tc>
                  <a:txBody>
                    <a:bodyPr/>
                    <a:lstStyle/>
                    <a:p>
                      <a:pPr marL="285750" lvl="0" indent="-285750">
                        <a:buClr>
                          <a:schemeClr val="accent4"/>
                        </a:buClr>
                        <a:buFont typeface="Wingdings" panose="05000000000000000000" pitchFamily="2" charset="2"/>
                        <a:buChar char="§"/>
                      </a:pPr>
                      <a:r>
                        <a:rPr lang="en-US" dirty="0"/>
                        <a:t>Things that you could benefit from but don’t have</a:t>
                      </a:r>
                    </a:p>
                    <a:p>
                      <a:pPr marL="285750" lvl="0" indent="-285750">
                        <a:buClr>
                          <a:schemeClr val="accent4"/>
                        </a:buClr>
                        <a:buFont typeface="Wingdings" panose="05000000000000000000" pitchFamily="2" charset="2"/>
                        <a:buChar char="§"/>
                      </a:pPr>
                      <a:r>
                        <a:rPr lang="en-US" dirty="0"/>
                        <a:t>Things your competitors have that you don’t</a:t>
                      </a:r>
                    </a:p>
                    <a:p>
                      <a:pPr marL="285750" lvl="0" indent="-285750">
                        <a:buClr>
                          <a:schemeClr val="accent4"/>
                        </a:buClr>
                        <a:buFont typeface="Wingdings" panose="05000000000000000000" pitchFamily="2" charset="2"/>
                        <a:buChar char="§"/>
                      </a:pPr>
                      <a:r>
                        <a:rPr lang="en-US" dirty="0"/>
                        <a:t>Limited internal resources</a:t>
                      </a:r>
                    </a:p>
                    <a:p>
                      <a:pPr marL="285750" lvl="0" indent="-285750">
                        <a:buClr>
                          <a:schemeClr val="accent4"/>
                        </a:buClr>
                        <a:buFont typeface="Wingdings" panose="05000000000000000000" pitchFamily="2" charset="2"/>
                        <a:buChar char="§"/>
                      </a:pPr>
                      <a:r>
                        <a:rPr lang="en-US" dirty="0"/>
                        <a:t>Lack of brand identity</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474221"/>
                  </a:ext>
                </a:extLst>
              </a:tr>
            </a:tbl>
          </a:graphicData>
        </a:graphic>
      </p:graphicFrame>
      <p:graphicFrame>
        <p:nvGraphicFramePr>
          <p:cNvPr id="6" name="Table 5">
            <a:extLst>
              <a:ext uri="{FF2B5EF4-FFF2-40B4-BE49-F238E27FC236}">
                <a16:creationId xmlns:a16="http://schemas.microsoft.com/office/drawing/2014/main" id="{9405CB1D-19B1-F7DF-6E2B-BB2C70B61F32}"/>
              </a:ext>
            </a:extLst>
          </p:cNvPr>
          <p:cNvGraphicFramePr>
            <a:graphicFrameLocks noGrp="1"/>
          </p:cNvGraphicFramePr>
          <p:nvPr>
            <p:extLst>
              <p:ext uri="{D42A27DB-BD31-4B8C-83A1-F6EECF244321}">
                <p14:modId xmlns:p14="http://schemas.microsoft.com/office/powerpoint/2010/main" val="1437284324"/>
              </p:ext>
            </p:extLst>
          </p:nvPr>
        </p:nvGraphicFramePr>
        <p:xfrm>
          <a:off x="6154907" y="1817147"/>
          <a:ext cx="2572966" cy="3657600"/>
        </p:xfrm>
        <a:graphic>
          <a:graphicData uri="http://schemas.openxmlformats.org/drawingml/2006/table">
            <a:tbl>
              <a:tblPr firstRow="1" bandRow="1">
                <a:tableStyleId>{5C22544A-7EE6-4342-B048-85BDC9FD1C3A}</a:tableStyleId>
              </a:tblPr>
              <a:tblGrid>
                <a:gridCol w="2572966">
                  <a:extLst>
                    <a:ext uri="{9D8B030D-6E8A-4147-A177-3AD203B41FA5}">
                      <a16:colId xmlns:a16="http://schemas.microsoft.com/office/drawing/2014/main" val="2657194197"/>
                    </a:ext>
                  </a:extLst>
                </a:gridCol>
              </a:tblGrid>
              <a:tr h="651935">
                <a:tc>
                  <a:txBody>
                    <a:bodyPr/>
                    <a:lstStyle/>
                    <a:p>
                      <a:pPr lvl="0"/>
                      <a:r>
                        <a:rPr lang="en-US" b="1" u="sng" dirty="0"/>
                        <a:t>Opportunity </a:t>
                      </a:r>
                      <a:r>
                        <a:rPr lang="en-US" b="0" u="none" dirty="0"/>
                        <a:t>- A</a:t>
                      </a:r>
                      <a:r>
                        <a:rPr lang="en-US" b="0" dirty="0"/>
                        <a:t>nything you deem as a potential benefit to your goals</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accent2"/>
                        </a:gs>
                        <a:gs pos="100000">
                          <a:schemeClr val="accent6"/>
                        </a:gs>
                      </a:gsLst>
                      <a:lin ang="4200000" scaled="0"/>
                    </a:gradFill>
                  </a:tcPr>
                </a:tc>
                <a:extLst>
                  <a:ext uri="{0D108BD9-81ED-4DB2-BD59-A6C34878D82A}">
                    <a16:rowId xmlns:a16="http://schemas.microsoft.com/office/drawing/2014/main" val="1549259431"/>
                  </a:ext>
                </a:extLst>
              </a:tr>
              <a:tr h="1882393">
                <a:tc>
                  <a:txBody>
                    <a:bodyPr/>
                    <a:lstStyle/>
                    <a:p>
                      <a:pPr marL="285750" lvl="0" indent="-285750">
                        <a:buClr>
                          <a:schemeClr val="accent4"/>
                        </a:buClr>
                        <a:buFont typeface="Wingdings" panose="05000000000000000000" pitchFamily="2" charset="2"/>
                        <a:buChar char="§"/>
                      </a:pPr>
                      <a:r>
                        <a:rPr lang="en-US" dirty="0"/>
                        <a:t>What you do well</a:t>
                      </a:r>
                    </a:p>
                    <a:p>
                      <a:pPr marL="285750" lvl="0" indent="-285750">
                        <a:buClr>
                          <a:schemeClr val="accent4"/>
                        </a:buClr>
                        <a:buFont typeface="Wingdings" panose="05000000000000000000" pitchFamily="2" charset="2"/>
                        <a:buChar char="§"/>
                      </a:pPr>
                      <a:r>
                        <a:rPr lang="en-US" dirty="0"/>
                        <a:t>What makes you different from the competition</a:t>
                      </a:r>
                    </a:p>
                    <a:p>
                      <a:pPr marL="285750" lvl="0" indent="-285750">
                        <a:buClr>
                          <a:schemeClr val="accent4"/>
                        </a:buClr>
                        <a:buFont typeface="Wingdings" panose="05000000000000000000" pitchFamily="2" charset="2"/>
                        <a:buChar char="§"/>
                      </a:pPr>
                      <a:r>
                        <a:rPr lang="en-US" dirty="0"/>
                        <a:t>What internal dynamics exist to make you successful</a:t>
                      </a:r>
                    </a:p>
                    <a:p>
                      <a:pPr marL="285750" lvl="0" indent="-285750">
                        <a:buClr>
                          <a:schemeClr val="accent4"/>
                        </a:buClr>
                        <a:buFont typeface="Wingdings" panose="05000000000000000000" pitchFamily="2" charset="2"/>
                        <a:buChar char="§"/>
                      </a:pPr>
                      <a:r>
                        <a:rPr lang="en-US" dirty="0"/>
                        <a:t>Assets</a:t>
                      </a:r>
                    </a:p>
                    <a:p>
                      <a:endParaRPr lang="en-US" dirty="0"/>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474221"/>
                  </a:ext>
                </a:extLst>
              </a:tr>
            </a:tbl>
          </a:graphicData>
        </a:graphic>
      </p:graphicFrame>
      <p:graphicFrame>
        <p:nvGraphicFramePr>
          <p:cNvPr id="7" name="Table 6">
            <a:extLst>
              <a:ext uri="{FF2B5EF4-FFF2-40B4-BE49-F238E27FC236}">
                <a16:creationId xmlns:a16="http://schemas.microsoft.com/office/drawing/2014/main" id="{C2D87321-1E08-895A-D9AE-ABEC870E7B5E}"/>
              </a:ext>
            </a:extLst>
          </p:cNvPr>
          <p:cNvGraphicFramePr>
            <a:graphicFrameLocks noGrp="1"/>
          </p:cNvGraphicFramePr>
          <p:nvPr>
            <p:extLst>
              <p:ext uri="{D42A27DB-BD31-4B8C-83A1-F6EECF244321}">
                <p14:modId xmlns:p14="http://schemas.microsoft.com/office/powerpoint/2010/main" val="1747031309"/>
              </p:ext>
            </p:extLst>
          </p:nvPr>
        </p:nvGraphicFramePr>
        <p:xfrm>
          <a:off x="8938099" y="1817147"/>
          <a:ext cx="2572966" cy="3657600"/>
        </p:xfrm>
        <a:graphic>
          <a:graphicData uri="http://schemas.openxmlformats.org/drawingml/2006/table">
            <a:tbl>
              <a:tblPr firstRow="1" bandRow="1">
                <a:tableStyleId>{5C22544A-7EE6-4342-B048-85BDC9FD1C3A}</a:tableStyleId>
              </a:tblPr>
              <a:tblGrid>
                <a:gridCol w="2572966">
                  <a:extLst>
                    <a:ext uri="{9D8B030D-6E8A-4147-A177-3AD203B41FA5}">
                      <a16:colId xmlns:a16="http://schemas.microsoft.com/office/drawing/2014/main" val="2657194197"/>
                    </a:ext>
                  </a:extLst>
                </a:gridCol>
              </a:tblGrid>
              <a:tr h="6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Strength </a:t>
                      </a:r>
                      <a:r>
                        <a:rPr lang="en-US" dirty="0"/>
                        <a:t>– </a:t>
                      </a:r>
                      <a:r>
                        <a:rPr lang="en-US" b="0" dirty="0"/>
                        <a:t>Anything you consider to be a positive attribute to your success</a:t>
                      </a:r>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accent2"/>
                        </a:gs>
                        <a:gs pos="100000">
                          <a:schemeClr val="accent6"/>
                        </a:gs>
                      </a:gsLst>
                      <a:lin ang="4200000" scaled="0"/>
                    </a:gradFill>
                  </a:tcPr>
                </a:tc>
                <a:extLst>
                  <a:ext uri="{0D108BD9-81ED-4DB2-BD59-A6C34878D82A}">
                    <a16:rowId xmlns:a16="http://schemas.microsoft.com/office/drawing/2014/main" val="1549259431"/>
                  </a:ext>
                </a:extLst>
              </a:tr>
              <a:tr h="1882393">
                <a:tc>
                  <a:txBody>
                    <a:bodyPr/>
                    <a:lstStyle/>
                    <a:p>
                      <a:pPr marL="285750" lvl="0" indent="-285750">
                        <a:buClr>
                          <a:schemeClr val="accent4"/>
                        </a:buClr>
                        <a:buFont typeface="Wingdings" panose="05000000000000000000" pitchFamily="2" charset="2"/>
                        <a:buChar char="§"/>
                      </a:pPr>
                      <a:r>
                        <a:rPr lang="en-US" dirty="0"/>
                        <a:t>What you do well</a:t>
                      </a:r>
                    </a:p>
                    <a:p>
                      <a:pPr marL="285750" lvl="0" indent="-285750">
                        <a:buClr>
                          <a:schemeClr val="accent4"/>
                        </a:buClr>
                        <a:buFont typeface="Wingdings" panose="05000000000000000000" pitchFamily="2" charset="2"/>
                        <a:buChar char="§"/>
                      </a:pPr>
                      <a:r>
                        <a:rPr lang="en-US" dirty="0"/>
                        <a:t>What makes you different from the competition</a:t>
                      </a:r>
                    </a:p>
                    <a:p>
                      <a:pPr marL="285750" lvl="0" indent="-285750">
                        <a:buClr>
                          <a:schemeClr val="accent4"/>
                        </a:buClr>
                        <a:buFont typeface="Wingdings" panose="05000000000000000000" pitchFamily="2" charset="2"/>
                        <a:buChar char="§"/>
                      </a:pPr>
                      <a:r>
                        <a:rPr lang="en-US" dirty="0"/>
                        <a:t>What internal dynamics exist to make you successful</a:t>
                      </a:r>
                    </a:p>
                    <a:p>
                      <a:pPr marL="285750" lvl="0" indent="-285750">
                        <a:buClr>
                          <a:schemeClr val="accent4"/>
                        </a:buClr>
                        <a:buFont typeface="Wingdings" panose="05000000000000000000" pitchFamily="2" charset="2"/>
                        <a:buChar char="§"/>
                      </a:pPr>
                      <a:r>
                        <a:rPr lang="en-US" dirty="0"/>
                        <a:t>Assets</a:t>
                      </a:r>
                    </a:p>
                    <a:p>
                      <a:endParaRPr lang="en-US" dirty="0"/>
                    </a:p>
                  </a:txBody>
                  <a:tcPr marT="91440" marB="9144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9474221"/>
                  </a:ext>
                </a:extLst>
              </a:tr>
            </a:tbl>
          </a:graphicData>
        </a:graphic>
      </p:graphicFrame>
    </p:spTree>
    <p:custDataLst>
      <p:tags r:id="rId1"/>
    </p:custDataLst>
    <p:extLst>
      <p:ext uri="{BB962C8B-B14F-4D97-AF65-F5344CB8AC3E}">
        <p14:creationId xmlns:p14="http://schemas.microsoft.com/office/powerpoint/2010/main" val="347362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FDA0-8F8E-39B9-8F11-FD2E5F5F69F3}"/>
              </a:ext>
            </a:extLst>
          </p:cNvPr>
          <p:cNvSpPr>
            <a:spLocks noGrp="1"/>
          </p:cNvSpPr>
          <p:nvPr>
            <p:ph type="title"/>
          </p:nvPr>
        </p:nvSpPr>
        <p:spPr/>
        <p:txBody>
          <a:bodyPr/>
          <a:lstStyle/>
          <a:p>
            <a:pPr algn="ctr"/>
            <a:r>
              <a:rPr lang="en-US" dirty="0">
                <a:solidFill>
                  <a:schemeClr val="tx1"/>
                </a:solidFill>
              </a:rPr>
              <a:t>SWOT Analysis - Template</a:t>
            </a:r>
          </a:p>
        </p:txBody>
      </p:sp>
      <p:graphicFrame>
        <p:nvGraphicFramePr>
          <p:cNvPr id="7" name="Table 6">
            <a:extLst>
              <a:ext uri="{FF2B5EF4-FFF2-40B4-BE49-F238E27FC236}">
                <a16:creationId xmlns:a16="http://schemas.microsoft.com/office/drawing/2014/main" id="{BB02A0E4-243B-E4A0-A7FB-0E6C95E646AC}"/>
              </a:ext>
            </a:extLst>
          </p:cNvPr>
          <p:cNvGraphicFramePr>
            <a:graphicFrameLocks noGrp="1"/>
          </p:cNvGraphicFramePr>
          <p:nvPr>
            <p:extLst>
              <p:ext uri="{D42A27DB-BD31-4B8C-83A1-F6EECF244321}">
                <p14:modId xmlns:p14="http://schemas.microsoft.com/office/powerpoint/2010/main" val="3664231300"/>
              </p:ext>
            </p:extLst>
          </p:nvPr>
        </p:nvGraphicFramePr>
        <p:xfrm>
          <a:off x="2413225" y="1614197"/>
          <a:ext cx="6708167" cy="4878677"/>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790272722"/>
                    </a:ext>
                  </a:extLst>
                </a:gridCol>
                <a:gridCol w="3081084">
                  <a:extLst>
                    <a:ext uri="{9D8B030D-6E8A-4147-A177-3AD203B41FA5}">
                      <a16:colId xmlns:a16="http://schemas.microsoft.com/office/drawing/2014/main" val="2712751390"/>
                    </a:ext>
                  </a:extLst>
                </a:gridCol>
                <a:gridCol w="3169883">
                  <a:extLst>
                    <a:ext uri="{9D8B030D-6E8A-4147-A177-3AD203B41FA5}">
                      <a16:colId xmlns:a16="http://schemas.microsoft.com/office/drawing/2014/main" val="2461185297"/>
                    </a:ext>
                  </a:extLst>
                </a:gridCol>
              </a:tblGrid>
              <a:tr h="953007">
                <a:tc>
                  <a:txBody>
                    <a:bodyPr/>
                    <a:lstStyle/>
                    <a:p>
                      <a:endParaRPr lang="en-US" dirty="0"/>
                    </a:p>
                  </a:txBody>
                  <a:tcPr>
                    <a:solidFill>
                      <a:schemeClr val="bg1"/>
                    </a:solidFill>
                  </a:tcPr>
                </a:tc>
                <a:tc>
                  <a:txBody>
                    <a:bodyPr/>
                    <a:lstStyle/>
                    <a:p>
                      <a:pPr algn="ctr"/>
                      <a:r>
                        <a:rPr lang="en-US" b="0" dirty="0">
                          <a:latin typeface="Franklin Gothic Demi" panose="020B0703020102020204" pitchFamily="34" charset="0"/>
                        </a:rPr>
                        <a:t>HELPFUL</a:t>
                      </a:r>
                    </a:p>
                    <a:p>
                      <a:pPr algn="ctr"/>
                      <a:r>
                        <a:rPr lang="en-US" sz="1600" b="0" dirty="0">
                          <a:latin typeface="Franklin Gothic Demi" panose="020B0703020102020204" pitchFamily="34" charset="0"/>
                        </a:rPr>
                        <a:t>Positive to achieving </a:t>
                      </a:r>
                      <a:br>
                        <a:rPr lang="en-US" sz="1600" b="0" dirty="0">
                          <a:latin typeface="Franklin Gothic Demi" panose="020B0703020102020204" pitchFamily="34" charset="0"/>
                        </a:rPr>
                      </a:br>
                      <a:r>
                        <a:rPr lang="en-US" sz="1600" b="0" dirty="0">
                          <a:latin typeface="Franklin Gothic Demi" panose="020B0703020102020204" pitchFamily="34" charset="0"/>
                        </a:rPr>
                        <a:t>the objective</a:t>
                      </a:r>
                    </a:p>
                  </a:txBody>
                  <a:tcPr anchor="ctr">
                    <a:gradFill>
                      <a:gsLst>
                        <a:gs pos="50000">
                          <a:schemeClr val="accent2"/>
                        </a:gs>
                        <a:gs pos="100000">
                          <a:schemeClr val="accent6"/>
                        </a:gs>
                      </a:gsLst>
                      <a:lin ang="4200000" scaled="0"/>
                    </a:gradFill>
                  </a:tcPr>
                </a:tc>
                <a:tc>
                  <a:txBody>
                    <a:bodyPr/>
                    <a:lstStyle/>
                    <a:p>
                      <a:pPr algn="ctr"/>
                      <a:r>
                        <a:rPr lang="en-US" b="0" dirty="0">
                          <a:latin typeface="Franklin Gothic Demi" panose="020B0703020102020204" pitchFamily="34" charset="0"/>
                        </a:rPr>
                        <a:t>HARMFUL</a:t>
                      </a:r>
                    </a:p>
                    <a:p>
                      <a:pPr algn="ctr"/>
                      <a:r>
                        <a:rPr lang="en-US" sz="1600" b="0" dirty="0">
                          <a:latin typeface="Franklin Gothic Demi" panose="020B0703020102020204" pitchFamily="34" charset="0"/>
                        </a:rPr>
                        <a:t>Negative to achieving </a:t>
                      </a:r>
                      <a:br>
                        <a:rPr lang="en-US" sz="1600" b="0" dirty="0">
                          <a:latin typeface="Franklin Gothic Demi" panose="020B0703020102020204" pitchFamily="34" charset="0"/>
                        </a:rPr>
                      </a:br>
                      <a:r>
                        <a:rPr lang="en-US" sz="1600" b="0" dirty="0">
                          <a:latin typeface="Franklin Gothic Demi" panose="020B0703020102020204" pitchFamily="34" charset="0"/>
                        </a:rPr>
                        <a:t>the objective</a:t>
                      </a:r>
                    </a:p>
                  </a:txBody>
                  <a:tcPr anchor="ctr">
                    <a:gradFill>
                      <a:gsLst>
                        <a:gs pos="50000">
                          <a:schemeClr val="accent2"/>
                        </a:gs>
                        <a:gs pos="100000">
                          <a:schemeClr val="accent6"/>
                        </a:gs>
                      </a:gsLst>
                      <a:lin ang="4200000" scaled="0"/>
                    </a:gradFill>
                  </a:tcPr>
                </a:tc>
                <a:extLst>
                  <a:ext uri="{0D108BD9-81ED-4DB2-BD59-A6C34878D82A}">
                    <a16:rowId xmlns:a16="http://schemas.microsoft.com/office/drawing/2014/main" val="461129168"/>
                  </a:ext>
                </a:extLst>
              </a:tr>
              <a:tr h="1962835">
                <a:tc>
                  <a:txBody>
                    <a:bodyPr/>
                    <a:lstStyle/>
                    <a:p>
                      <a:pPr algn="ctr"/>
                      <a:r>
                        <a:rPr lang="en-US" dirty="0">
                          <a:solidFill>
                            <a:schemeClr val="bg1"/>
                          </a:solidFill>
                          <a:latin typeface="Franklin Gothic Demi" panose="020B0703020102020204" pitchFamily="34" charset="0"/>
                        </a:rPr>
                        <a:t>Internal</a:t>
                      </a:r>
                    </a:p>
                  </a:txBody>
                  <a:tcPr vert="vert270" anchor="ctr">
                    <a:solidFill>
                      <a:schemeClr val="tx1"/>
                    </a:solidFill>
                  </a:tcPr>
                </a:tc>
                <a:tc>
                  <a:txBody>
                    <a:bodyPr/>
                    <a:lstStyle/>
                    <a:p>
                      <a:r>
                        <a:rPr lang="en-US" dirty="0"/>
                        <a:t>STRENGTHS</a:t>
                      </a:r>
                    </a:p>
                  </a:txBody>
                  <a:tcPr/>
                </a:tc>
                <a:tc>
                  <a:txBody>
                    <a:bodyPr/>
                    <a:lstStyle/>
                    <a:p>
                      <a:r>
                        <a:rPr lang="en-US" dirty="0"/>
                        <a:t>WEAKNESSES</a:t>
                      </a:r>
                    </a:p>
                  </a:txBody>
                  <a:tcPr/>
                </a:tc>
                <a:extLst>
                  <a:ext uri="{0D108BD9-81ED-4DB2-BD59-A6C34878D82A}">
                    <a16:rowId xmlns:a16="http://schemas.microsoft.com/office/drawing/2014/main" val="551327759"/>
                  </a:ext>
                </a:extLst>
              </a:tr>
              <a:tr h="1962835">
                <a:tc>
                  <a:txBody>
                    <a:bodyPr/>
                    <a:lstStyle/>
                    <a:p>
                      <a:pPr algn="ctr"/>
                      <a:r>
                        <a:rPr lang="en-US" dirty="0">
                          <a:solidFill>
                            <a:schemeClr val="bg1"/>
                          </a:solidFill>
                          <a:latin typeface="Franklin Gothic Demi" panose="020B0703020102020204" pitchFamily="34" charset="0"/>
                        </a:rPr>
                        <a:t>External</a:t>
                      </a:r>
                    </a:p>
                  </a:txBody>
                  <a:tcPr vert="vert270" anchor="ctr">
                    <a:solidFill>
                      <a:schemeClr val="tx1"/>
                    </a:solidFill>
                  </a:tcPr>
                </a:tc>
                <a:tc>
                  <a:txBody>
                    <a:bodyPr/>
                    <a:lstStyle/>
                    <a:p>
                      <a:r>
                        <a:rPr lang="en-US" dirty="0"/>
                        <a:t>OPPORTUNITIES</a:t>
                      </a:r>
                    </a:p>
                  </a:txBody>
                  <a:tcPr/>
                </a:tc>
                <a:tc>
                  <a:txBody>
                    <a:bodyPr/>
                    <a:lstStyle/>
                    <a:p>
                      <a:r>
                        <a:rPr lang="en-US" dirty="0"/>
                        <a:t>THREATS</a:t>
                      </a:r>
                    </a:p>
                  </a:txBody>
                  <a:tcPr/>
                </a:tc>
                <a:extLst>
                  <a:ext uri="{0D108BD9-81ED-4DB2-BD59-A6C34878D82A}">
                    <a16:rowId xmlns:a16="http://schemas.microsoft.com/office/drawing/2014/main" val="3746996861"/>
                  </a:ext>
                </a:extLst>
              </a:tr>
            </a:tbl>
          </a:graphicData>
        </a:graphic>
      </p:graphicFrame>
      <p:sp>
        <p:nvSpPr>
          <p:cNvPr id="8" name="TextBox 7">
            <a:extLst>
              <a:ext uri="{FF2B5EF4-FFF2-40B4-BE49-F238E27FC236}">
                <a16:creationId xmlns:a16="http://schemas.microsoft.com/office/drawing/2014/main" id="{B78A0F33-AAA3-53D3-05C7-0EB30455FCDE}"/>
              </a:ext>
            </a:extLst>
          </p:cNvPr>
          <p:cNvSpPr txBox="1"/>
          <p:nvPr/>
        </p:nvSpPr>
        <p:spPr>
          <a:xfrm>
            <a:off x="5015204" y="2971800"/>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4BE1BCE8-B0E8-4B27-676A-62F7878E55AC}"/>
              </a:ext>
            </a:extLst>
          </p:cNvPr>
          <p:cNvSpPr txBox="1"/>
          <p:nvPr/>
        </p:nvSpPr>
        <p:spPr>
          <a:xfrm>
            <a:off x="5015204"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FA8E53FA-85E2-AC9C-F64C-5C45738941DF}"/>
              </a:ext>
            </a:extLst>
          </p:cNvPr>
          <p:cNvSpPr txBox="1"/>
          <p:nvPr/>
        </p:nvSpPr>
        <p:spPr>
          <a:xfrm>
            <a:off x="5015204" y="2971800"/>
            <a:ext cx="914400" cy="914400"/>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360835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SHP Meeting General">
      <a:dk1>
        <a:srgbClr val="002852"/>
      </a:dk1>
      <a:lt1>
        <a:sysClr val="window" lastClr="FFFFFF"/>
      </a:lt1>
      <a:dk2>
        <a:srgbClr val="0C0C0C"/>
      </a:dk2>
      <a:lt2>
        <a:srgbClr val="FFFFFF"/>
      </a:lt2>
      <a:accent1>
        <a:srgbClr val="006EB7"/>
      </a:accent1>
      <a:accent2>
        <a:srgbClr val="F47932"/>
      </a:accent2>
      <a:accent3>
        <a:srgbClr val="7DC24B"/>
      </a:accent3>
      <a:accent4>
        <a:srgbClr val="5DC9E7"/>
      </a:accent4>
      <a:accent5>
        <a:srgbClr val="546E7A"/>
      </a:accent5>
      <a:accent6>
        <a:srgbClr val="FADC4E"/>
      </a:accent6>
      <a:hlink>
        <a:srgbClr val="006EB7"/>
      </a:hlink>
      <a:folHlink>
        <a:srgbClr val="5DC9E7"/>
      </a:folHlink>
    </a:clrScheme>
    <a:fontScheme name="Futures">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6218</TotalTime>
  <Words>3575</Words>
  <Application>Microsoft Office PowerPoint</Application>
  <PresentationFormat>Widescreen</PresentationFormat>
  <Paragraphs>406</Paragraphs>
  <Slides>43</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Franklin Gothic Book</vt:lpstr>
      <vt:lpstr>Franklin Gothic Demi</vt:lpstr>
      <vt:lpstr>Franklin Gothic Heavy</vt:lpstr>
      <vt:lpstr>Franklin Gothic Medium</vt:lpstr>
      <vt:lpstr>Wingdings</vt:lpstr>
      <vt:lpstr>Office Theme</vt:lpstr>
      <vt:lpstr>Pharmacy Technician Education and Training Program Toolkit for Hospital and Health System Leaders</vt:lpstr>
      <vt:lpstr>Toolkit  Purpose</vt:lpstr>
      <vt:lpstr>Toolkit Content:  Part 1</vt:lpstr>
      <vt:lpstr>Toolkit Content:  Part 2 </vt:lpstr>
      <vt:lpstr>Part 1   Developing a Pharmacy Technician  Training and Education Program</vt:lpstr>
      <vt:lpstr>Benefits of Developing a Pharmacy Technician and Education Training Program </vt:lpstr>
      <vt:lpstr>Planning Tools</vt:lpstr>
      <vt:lpstr>SWOT Analysis: Internal Business Analysis </vt:lpstr>
      <vt:lpstr>SWOT Analysis - Template</vt:lpstr>
      <vt:lpstr>PESTEL Analysis – External Analysis</vt:lpstr>
      <vt:lpstr>PESTEL Analysis - Template</vt:lpstr>
      <vt:lpstr>Other Planning Tools</vt:lpstr>
      <vt:lpstr>Human and Capital Resources</vt:lpstr>
      <vt:lpstr>Human Resources</vt:lpstr>
      <vt:lpstr>Program Director Organizational Title and Justification</vt:lpstr>
      <vt:lpstr>PowerPoint Presentation</vt:lpstr>
      <vt:lpstr>PowerPoint Presentation</vt:lpstr>
      <vt:lpstr>Capital Resources</vt:lpstr>
      <vt:lpstr>Capital Resources</vt:lpstr>
      <vt:lpstr>Training Standards</vt:lpstr>
      <vt:lpstr>Simulation Training</vt:lpstr>
      <vt:lpstr>Best Practice Simulation Lab </vt:lpstr>
      <vt:lpstr>Experiential Training</vt:lpstr>
      <vt:lpstr>Funding Stream Opportunities</vt:lpstr>
      <vt:lpstr>Strategic Plan</vt:lpstr>
      <vt:lpstr>ASHP/ACPE Video Developing a Strategic Plan for your Pharmacy Technician Program</vt:lpstr>
      <vt:lpstr>Resources from ASHP</vt:lpstr>
      <vt:lpstr>Standards</vt:lpstr>
      <vt:lpstr>Model Curriculum</vt:lpstr>
      <vt:lpstr>Supporting Literature for Value of Technician Training and Education</vt:lpstr>
      <vt:lpstr>Part 2   Building Technician Career Ladders</vt:lpstr>
      <vt:lpstr>Career Advancement Opportunities</vt:lpstr>
      <vt:lpstr>Program Director</vt:lpstr>
      <vt:lpstr>Career Advancement Methods</vt:lpstr>
      <vt:lpstr>Pharmacy Technician Career Ladder/Lattice</vt:lpstr>
      <vt:lpstr>Pharmacy Technician Career Ladder - Example</vt:lpstr>
      <vt:lpstr>Pharmacy Technician Career Lattice Options Horizontal Steps</vt:lpstr>
      <vt:lpstr>Pharmacy Technician Career Lattice Options  Vertical Steps</vt:lpstr>
      <vt:lpstr>Supervisor Training Certificate</vt:lpstr>
      <vt:lpstr>Pharmacy Technician Compensation</vt:lpstr>
      <vt:lpstr>US Department  of Labor BLS- Healthcare Occupations</vt:lpstr>
      <vt:lpstr>Supporting Literature for Pharmacy Technician Career Ladders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and Health-System Toolkit</dc:title>
  <dc:creator>Joseph Kozakiewicz</dc:creator>
  <cp:lastModifiedBy>Lisa Lifshin</cp:lastModifiedBy>
  <cp:revision>119</cp:revision>
  <cp:lastPrinted>2024-04-05T16:19:03Z</cp:lastPrinted>
  <dcterms:created xsi:type="dcterms:W3CDTF">2023-04-24T13:45:59Z</dcterms:created>
  <dcterms:modified xsi:type="dcterms:W3CDTF">2024-10-07T18:31:47Z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BC8A5D73-1596-4325-8EAA-ED0866FE4E32</vt:lpwstr>
  </property>
  <property fmtid="{D5CDD505-2E9C-101B-9397-08002B2CF9AE}" pid="3" name="ArticulatePath">
    <vt:lpwstr>Hospital and Health-System Toolkit (2)</vt:lpwstr>
  </property>
</Properties>
</file>