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77" r:id="rId5"/>
    <p:sldId id="286" r:id="rId6"/>
    <p:sldId id="260" r:id="rId7"/>
    <p:sldId id="263" r:id="rId8"/>
    <p:sldId id="264" r:id="rId9"/>
    <p:sldId id="285" r:id="rId10"/>
    <p:sldId id="261" r:id="rId11"/>
    <p:sldId id="262" r:id="rId12"/>
    <p:sldId id="284" r:id="rId13"/>
    <p:sldId id="287" r:id="rId14"/>
    <p:sldId id="270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EA14CC-35CC-4EB9-B751-101900187147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ED54EB89-E5D7-4A80-B283-2C23485293BA}">
      <dgm:prSet phldrT="[Text]"/>
      <dgm:spPr/>
      <dgm:t>
        <a:bodyPr/>
        <a:lstStyle/>
        <a:p>
          <a:r>
            <a:rPr lang="en-US" dirty="0"/>
            <a:t>Prescription or medication referral received by designated pharmacist</a:t>
          </a:r>
        </a:p>
      </dgm:t>
    </dgm:pt>
    <dgm:pt modelId="{740B3616-10AA-41B8-92B4-2B799D910266}" type="parTrans" cxnId="{4852CB26-C5F6-4BC1-97EF-187D3AA5CC4D}">
      <dgm:prSet/>
      <dgm:spPr/>
      <dgm:t>
        <a:bodyPr/>
        <a:lstStyle/>
        <a:p>
          <a:endParaRPr lang="en-US"/>
        </a:p>
      </dgm:t>
    </dgm:pt>
    <dgm:pt modelId="{A0A9B2CB-28D5-4EF1-9AC1-EB78D210CDB9}" type="sibTrans" cxnId="{4852CB26-C5F6-4BC1-97EF-187D3AA5CC4D}">
      <dgm:prSet/>
      <dgm:spPr/>
      <dgm:t>
        <a:bodyPr/>
        <a:lstStyle/>
        <a:p>
          <a:endParaRPr lang="en-US"/>
        </a:p>
      </dgm:t>
    </dgm:pt>
    <dgm:pt modelId="{C1456258-DF71-4192-B484-2F620CE3B7C0}">
      <dgm:prSet phldrT="[Text]"/>
      <dgm:spPr/>
      <dgm:t>
        <a:bodyPr/>
        <a:lstStyle/>
        <a:p>
          <a:r>
            <a:rPr lang="en-US" dirty="0"/>
            <a:t>Clinical review of the prescription</a:t>
          </a:r>
        </a:p>
      </dgm:t>
    </dgm:pt>
    <dgm:pt modelId="{D028C4D4-C29D-415B-9BEB-F69C72C05FDD}" type="parTrans" cxnId="{41348290-A8D8-41E8-9864-35795FBA03AB}">
      <dgm:prSet/>
      <dgm:spPr/>
      <dgm:t>
        <a:bodyPr/>
        <a:lstStyle/>
        <a:p>
          <a:endParaRPr lang="en-US"/>
        </a:p>
      </dgm:t>
    </dgm:pt>
    <dgm:pt modelId="{8F13D01A-A9AC-4B39-B3E1-E17947FFC9AF}" type="sibTrans" cxnId="{41348290-A8D8-41E8-9864-35795FBA03AB}">
      <dgm:prSet/>
      <dgm:spPr/>
      <dgm:t>
        <a:bodyPr/>
        <a:lstStyle/>
        <a:p>
          <a:endParaRPr lang="en-US"/>
        </a:p>
      </dgm:t>
    </dgm:pt>
    <dgm:pt modelId="{9CFC86A2-F248-4410-8C23-AD0F48ACF64A}">
      <dgm:prSet phldrT="[Text]"/>
      <dgm:spPr/>
      <dgm:t>
        <a:bodyPr/>
        <a:lstStyle/>
        <a:p>
          <a:r>
            <a:rPr lang="en-US" dirty="0"/>
            <a:t>Prior authorization submission</a:t>
          </a:r>
        </a:p>
      </dgm:t>
    </dgm:pt>
    <dgm:pt modelId="{800FF402-B3B6-4930-A5E5-A31684B5579E}" type="parTrans" cxnId="{B3694A45-36B9-4426-B6CB-A5ADB1CD72D1}">
      <dgm:prSet/>
      <dgm:spPr/>
      <dgm:t>
        <a:bodyPr/>
        <a:lstStyle/>
        <a:p>
          <a:endParaRPr lang="en-US"/>
        </a:p>
      </dgm:t>
    </dgm:pt>
    <dgm:pt modelId="{425554B0-D445-48F2-832D-795B4D944CDC}" type="sibTrans" cxnId="{B3694A45-36B9-4426-B6CB-A5ADB1CD72D1}">
      <dgm:prSet/>
      <dgm:spPr/>
      <dgm:t>
        <a:bodyPr/>
        <a:lstStyle/>
        <a:p>
          <a:endParaRPr lang="en-US"/>
        </a:p>
      </dgm:t>
    </dgm:pt>
    <dgm:pt modelId="{C0F83EEB-6CE0-4076-B0C2-3D451D682B54}">
      <dgm:prSet phldrT="[Text]"/>
      <dgm:spPr/>
      <dgm:t>
        <a:bodyPr/>
        <a:lstStyle/>
        <a:p>
          <a:r>
            <a:rPr lang="en-US" dirty="0"/>
            <a:t>If approved – financial assistance evaluation.               If denied – appeal.</a:t>
          </a:r>
        </a:p>
      </dgm:t>
    </dgm:pt>
    <dgm:pt modelId="{338E87A8-6012-4E6B-8948-09BF4D590361}" type="parTrans" cxnId="{DA05D72F-4446-444F-83AE-A849D76CB729}">
      <dgm:prSet/>
      <dgm:spPr/>
      <dgm:t>
        <a:bodyPr/>
        <a:lstStyle/>
        <a:p>
          <a:endParaRPr lang="en-US"/>
        </a:p>
      </dgm:t>
    </dgm:pt>
    <dgm:pt modelId="{315C327B-1F23-4194-A80F-DCFEE1B61685}" type="sibTrans" cxnId="{DA05D72F-4446-444F-83AE-A849D76CB729}">
      <dgm:prSet/>
      <dgm:spPr/>
      <dgm:t>
        <a:bodyPr/>
        <a:lstStyle/>
        <a:p>
          <a:endParaRPr lang="en-US"/>
        </a:p>
      </dgm:t>
    </dgm:pt>
    <dgm:pt modelId="{B4556321-C068-4F7E-8393-CE99AFDAC84B}">
      <dgm:prSet phldrT="[Text]"/>
      <dgm:spPr/>
      <dgm:t>
        <a:bodyPr/>
        <a:lstStyle/>
        <a:p>
          <a:r>
            <a:rPr lang="en-US" dirty="0"/>
            <a:t>Once approved, triaging of prescription (what specialty pharmacy can fill it)</a:t>
          </a:r>
        </a:p>
      </dgm:t>
    </dgm:pt>
    <dgm:pt modelId="{46E12263-6013-4D00-8C39-532D80B6FE0B}" type="parTrans" cxnId="{7F1A608E-3BA4-404D-9BA9-41FF353E87AD}">
      <dgm:prSet/>
      <dgm:spPr/>
      <dgm:t>
        <a:bodyPr/>
        <a:lstStyle/>
        <a:p>
          <a:endParaRPr lang="en-US"/>
        </a:p>
      </dgm:t>
    </dgm:pt>
    <dgm:pt modelId="{87C6EC8E-0D2C-4E67-B372-910A80D1E992}" type="sibTrans" cxnId="{7F1A608E-3BA4-404D-9BA9-41FF353E87AD}">
      <dgm:prSet/>
      <dgm:spPr/>
      <dgm:t>
        <a:bodyPr/>
        <a:lstStyle/>
        <a:p>
          <a:endParaRPr lang="en-US"/>
        </a:p>
      </dgm:t>
    </dgm:pt>
    <dgm:pt modelId="{821515FA-F6A6-41DB-BAF7-C3977814FAA1}">
      <dgm:prSet phldrT="[Text]"/>
      <dgm:spPr/>
      <dgm:t>
        <a:bodyPr/>
        <a:lstStyle/>
        <a:p>
          <a:r>
            <a:rPr lang="en-US" dirty="0"/>
            <a:t>Initial patient counseling and shipment by ___ specialty pharmacy</a:t>
          </a:r>
        </a:p>
      </dgm:t>
    </dgm:pt>
    <dgm:pt modelId="{CD3C4BDE-1BE0-47B6-965C-46F9B7DF496D}" type="parTrans" cxnId="{ECD4DC96-A2A9-4F5A-8847-0EEA9CA87D0C}">
      <dgm:prSet/>
      <dgm:spPr/>
      <dgm:t>
        <a:bodyPr/>
        <a:lstStyle/>
        <a:p>
          <a:endParaRPr lang="en-US"/>
        </a:p>
      </dgm:t>
    </dgm:pt>
    <dgm:pt modelId="{38B6E866-999D-4BF5-803F-4ED20E18809D}" type="sibTrans" cxnId="{ECD4DC96-A2A9-4F5A-8847-0EEA9CA87D0C}">
      <dgm:prSet/>
      <dgm:spPr/>
      <dgm:t>
        <a:bodyPr/>
        <a:lstStyle/>
        <a:p>
          <a:endParaRPr lang="en-US"/>
        </a:p>
      </dgm:t>
    </dgm:pt>
    <dgm:pt modelId="{55E21E68-5625-414F-8D8C-846D7A2D3707}">
      <dgm:prSet phldrT="[Text]"/>
      <dgm:spPr/>
      <dgm:t>
        <a:bodyPr/>
        <a:lstStyle/>
        <a:p>
          <a:r>
            <a:rPr lang="en-US" dirty="0"/>
            <a:t>Monthly refill calls</a:t>
          </a:r>
        </a:p>
      </dgm:t>
    </dgm:pt>
    <dgm:pt modelId="{198E9DA8-729C-4094-A52E-5D1F17C29BC0}" type="parTrans" cxnId="{019264E3-5742-4E45-BB31-3E03071F8DCB}">
      <dgm:prSet/>
      <dgm:spPr/>
      <dgm:t>
        <a:bodyPr/>
        <a:lstStyle/>
        <a:p>
          <a:endParaRPr lang="en-US"/>
        </a:p>
      </dgm:t>
    </dgm:pt>
    <dgm:pt modelId="{510165BF-2A4F-4644-B9CC-C61C8AE68951}" type="sibTrans" cxnId="{019264E3-5742-4E45-BB31-3E03071F8DCB}">
      <dgm:prSet/>
      <dgm:spPr/>
      <dgm:t>
        <a:bodyPr/>
        <a:lstStyle/>
        <a:p>
          <a:endParaRPr lang="en-US"/>
        </a:p>
      </dgm:t>
    </dgm:pt>
    <dgm:pt modelId="{BF8A21EA-9F4A-4DB7-9BB4-B45AB63E092C}">
      <dgm:prSet phldrT="[Text]"/>
      <dgm:spPr/>
      <dgm:t>
        <a:bodyPr/>
        <a:lstStyle/>
        <a:p>
          <a:r>
            <a:rPr lang="en-US" dirty="0"/>
            <a:t>Ongoing clinical monitoring and access needs assessment</a:t>
          </a:r>
        </a:p>
      </dgm:t>
    </dgm:pt>
    <dgm:pt modelId="{B8EE9734-DFE8-4E6B-8413-BA5EB26F8F1B}" type="parTrans" cxnId="{5E31A893-9DA7-4027-9EB0-6E2DE030263F}">
      <dgm:prSet/>
      <dgm:spPr/>
      <dgm:t>
        <a:bodyPr/>
        <a:lstStyle/>
        <a:p>
          <a:endParaRPr lang="en-US"/>
        </a:p>
      </dgm:t>
    </dgm:pt>
    <dgm:pt modelId="{EF094495-855F-4893-8001-38B1F7B88265}" type="sibTrans" cxnId="{5E31A893-9DA7-4027-9EB0-6E2DE030263F}">
      <dgm:prSet/>
      <dgm:spPr/>
      <dgm:t>
        <a:bodyPr/>
        <a:lstStyle/>
        <a:p>
          <a:endParaRPr lang="en-US"/>
        </a:p>
      </dgm:t>
    </dgm:pt>
    <dgm:pt modelId="{810379B5-A78D-4277-B92B-E3D91F05D7DB}" type="pres">
      <dgm:prSet presAssocID="{D5EA14CC-35CC-4EB9-B751-101900187147}" presName="Name0" presStyleCnt="0">
        <dgm:presLayoutVars>
          <dgm:dir/>
          <dgm:resizeHandles val="exact"/>
        </dgm:presLayoutVars>
      </dgm:prSet>
      <dgm:spPr/>
    </dgm:pt>
    <dgm:pt modelId="{0447847A-48AC-43C5-B820-30CBAC760BF6}" type="pres">
      <dgm:prSet presAssocID="{ED54EB89-E5D7-4A80-B283-2C23485293BA}" presName="node" presStyleLbl="node1" presStyleIdx="0" presStyleCnt="8">
        <dgm:presLayoutVars>
          <dgm:bulletEnabled val="1"/>
        </dgm:presLayoutVars>
      </dgm:prSet>
      <dgm:spPr/>
    </dgm:pt>
    <dgm:pt modelId="{B958C9E4-197D-485E-AD0E-30BDB95F9294}" type="pres">
      <dgm:prSet presAssocID="{A0A9B2CB-28D5-4EF1-9AC1-EB78D210CDB9}" presName="sibTrans" presStyleLbl="sibTrans1D1" presStyleIdx="0" presStyleCnt="7"/>
      <dgm:spPr/>
    </dgm:pt>
    <dgm:pt modelId="{7571064E-CB46-4DDC-805C-CD7633DF25B3}" type="pres">
      <dgm:prSet presAssocID="{A0A9B2CB-28D5-4EF1-9AC1-EB78D210CDB9}" presName="connectorText" presStyleLbl="sibTrans1D1" presStyleIdx="0" presStyleCnt="7"/>
      <dgm:spPr/>
    </dgm:pt>
    <dgm:pt modelId="{3699C102-4937-41CF-8416-3B54DB50BBA4}" type="pres">
      <dgm:prSet presAssocID="{C1456258-DF71-4192-B484-2F620CE3B7C0}" presName="node" presStyleLbl="node1" presStyleIdx="1" presStyleCnt="8">
        <dgm:presLayoutVars>
          <dgm:bulletEnabled val="1"/>
        </dgm:presLayoutVars>
      </dgm:prSet>
      <dgm:spPr/>
    </dgm:pt>
    <dgm:pt modelId="{28B61836-EBD3-4073-9212-CBBD7F313F34}" type="pres">
      <dgm:prSet presAssocID="{8F13D01A-A9AC-4B39-B3E1-E17947FFC9AF}" presName="sibTrans" presStyleLbl="sibTrans1D1" presStyleIdx="1" presStyleCnt="7"/>
      <dgm:spPr/>
    </dgm:pt>
    <dgm:pt modelId="{C061E337-E23C-42AD-AB02-CFADE0833E80}" type="pres">
      <dgm:prSet presAssocID="{8F13D01A-A9AC-4B39-B3E1-E17947FFC9AF}" presName="connectorText" presStyleLbl="sibTrans1D1" presStyleIdx="1" presStyleCnt="7"/>
      <dgm:spPr/>
    </dgm:pt>
    <dgm:pt modelId="{B286938A-AE96-40AE-AC12-6F6743771F37}" type="pres">
      <dgm:prSet presAssocID="{9CFC86A2-F248-4410-8C23-AD0F48ACF64A}" presName="node" presStyleLbl="node1" presStyleIdx="2" presStyleCnt="8">
        <dgm:presLayoutVars>
          <dgm:bulletEnabled val="1"/>
        </dgm:presLayoutVars>
      </dgm:prSet>
      <dgm:spPr/>
    </dgm:pt>
    <dgm:pt modelId="{28FB6568-4F0E-4124-B519-C0E8D6926259}" type="pres">
      <dgm:prSet presAssocID="{425554B0-D445-48F2-832D-795B4D944CDC}" presName="sibTrans" presStyleLbl="sibTrans1D1" presStyleIdx="2" presStyleCnt="7"/>
      <dgm:spPr/>
    </dgm:pt>
    <dgm:pt modelId="{378CFBD8-DC2C-47F6-BF40-97880BB32A67}" type="pres">
      <dgm:prSet presAssocID="{425554B0-D445-48F2-832D-795B4D944CDC}" presName="connectorText" presStyleLbl="sibTrans1D1" presStyleIdx="2" presStyleCnt="7"/>
      <dgm:spPr/>
    </dgm:pt>
    <dgm:pt modelId="{96A14231-320A-49DC-95B5-61F848F1CC59}" type="pres">
      <dgm:prSet presAssocID="{C0F83EEB-6CE0-4076-B0C2-3D451D682B54}" presName="node" presStyleLbl="node1" presStyleIdx="3" presStyleCnt="8">
        <dgm:presLayoutVars>
          <dgm:bulletEnabled val="1"/>
        </dgm:presLayoutVars>
      </dgm:prSet>
      <dgm:spPr/>
    </dgm:pt>
    <dgm:pt modelId="{57605F7C-FFC9-4D5D-947B-C26566E78C8F}" type="pres">
      <dgm:prSet presAssocID="{315C327B-1F23-4194-A80F-DCFEE1B61685}" presName="sibTrans" presStyleLbl="sibTrans1D1" presStyleIdx="3" presStyleCnt="7"/>
      <dgm:spPr/>
    </dgm:pt>
    <dgm:pt modelId="{46275B01-C66C-45D9-B51F-A50C65D27E3D}" type="pres">
      <dgm:prSet presAssocID="{315C327B-1F23-4194-A80F-DCFEE1B61685}" presName="connectorText" presStyleLbl="sibTrans1D1" presStyleIdx="3" presStyleCnt="7"/>
      <dgm:spPr/>
    </dgm:pt>
    <dgm:pt modelId="{3869D96C-3250-43E0-A5C8-23DAD34FA65D}" type="pres">
      <dgm:prSet presAssocID="{B4556321-C068-4F7E-8393-CE99AFDAC84B}" presName="node" presStyleLbl="node1" presStyleIdx="4" presStyleCnt="8">
        <dgm:presLayoutVars>
          <dgm:bulletEnabled val="1"/>
        </dgm:presLayoutVars>
      </dgm:prSet>
      <dgm:spPr/>
    </dgm:pt>
    <dgm:pt modelId="{D771C575-136F-4680-955A-EA9D46F61A26}" type="pres">
      <dgm:prSet presAssocID="{87C6EC8E-0D2C-4E67-B372-910A80D1E992}" presName="sibTrans" presStyleLbl="sibTrans1D1" presStyleIdx="4" presStyleCnt="7"/>
      <dgm:spPr/>
    </dgm:pt>
    <dgm:pt modelId="{8E0CDBD4-7449-429D-8B62-FA3B56FFCA9C}" type="pres">
      <dgm:prSet presAssocID="{87C6EC8E-0D2C-4E67-B372-910A80D1E992}" presName="connectorText" presStyleLbl="sibTrans1D1" presStyleIdx="4" presStyleCnt="7"/>
      <dgm:spPr/>
    </dgm:pt>
    <dgm:pt modelId="{E33DFD18-522A-45B2-87E2-5B6B77812233}" type="pres">
      <dgm:prSet presAssocID="{821515FA-F6A6-41DB-BAF7-C3977814FAA1}" presName="node" presStyleLbl="node1" presStyleIdx="5" presStyleCnt="8">
        <dgm:presLayoutVars>
          <dgm:bulletEnabled val="1"/>
        </dgm:presLayoutVars>
      </dgm:prSet>
      <dgm:spPr/>
    </dgm:pt>
    <dgm:pt modelId="{9281A23A-0E38-4066-B4DA-46B8D9A4A126}" type="pres">
      <dgm:prSet presAssocID="{38B6E866-999D-4BF5-803F-4ED20E18809D}" presName="sibTrans" presStyleLbl="sibTrans1D1" presStyleIdx="5" presStyleCnt="7"/>
      <dgm:spPr/>
    </dgm:pt>
    <dgm:pt modelId="{D1BACF4A-3A03-4ED6-B2C1-657854DE333B}" type="pres">
      <dgm:prSet presAssocID="{38B6E866-999D-4BF5-803F-4ED20E18809D}" presName="connectorText" presStyleLbl="sibTrans1D1" presStyleIdx="5" presStyleCnt="7"/>
      <dgm:spPr/>
    </dgm:pt>
    <dgm:pt modelId="{E75D15FD-8D43-4A96-9B3B-B0466EF92DA2}" type="pres">
      <dgm:prSet presAssocID="{55E21E68-5625-414F-8D8C-846D7A2D3707}" presName="node" presStyleLbl="node1" presStyleIdx="6" presStyleCnt="8">
        <dgm:presLayoutVars>
          <dgm:bulletEnabled val="1"/>
        </dgm:presLayoutVars>
      </dgm:prSet>
      <dgm:spPr/>
    </dgm:pt>
    <dgm:pt modelId="{BBDA3811-797A-4E89-92C1-40A1FDC25F22}" type="pres">
      <dgm:prSet presAssocID="{510165BF-2A4F-4644-B9CC-C61C8AE68951}" presName="sibTrans" presStyleLbl="sibTrans1D1" presStyleIdx="6" presStyleCnt="7"/>
      <dgm:spPr/>
    </dgm:pt>
    <dgm:pt modelId="{959229B4-6672-4317-9366-96CFD4185585}" type="pres">
      <dgm:prSet presAssocID="{510165BF-2A4F-4644-B9CC-C61C8AE68951}" presName="connectorText" presStyleLbl="sibTrans1D1" presStyleIdx="6" presStyleCnt="7"/>
      <dgm:spPr/>
    </dgm:pt>
    <dgm:pt modelId="{3DC7DBA4-7327-4084-A6CB-F7F796E072BF}" type="pres">
      <dgm:prSet presAssocID="{BF8A21EA-9F4A-4DB7-9BB4-B45AB63E092C}" presName="node" presStyleLbl="node1" presStyleIdx="7" presStyleCnt="8">
        <dgm:presLayoutVars>
          <dgm:bulletEnabled val="1"/>
        </dgm:presLayoutVars>
      </dgm:prSet>
      <dgm:spPr/>
    </dgm:pt>
  </dgm:ptLst>
  <dgm:cxnLst>
    <dgm:cxn modelId="{F6327B24-B0D6-4B0B-A17A-676ADE0BAE40}" type="presOf" srcId="{55E21E68-5625-414F-8D8C-846D7A2D3707}" destId="{E75D15FD-8D43-4A96-9B3B-B0466EF92DA2}" srcOrd="0" destOrd="0" presId="urn:microsoft.com/office/officeart/2005/8/layout/bProcess3"/>
    <dgm:cxn modelId="{4852CB26-C5F6-4BC1-97EF-187D3AA5CC4D}" srcId="{D5EA14CC-35CC-4EB9-B751-101900187147}" destId="{ED54EB89-E5D7-4A80-B283-2C23485293BA}" srcOrd="0" destOrd="0" parTransId="{740B3616-10AA-41B8-92B4-2B799D910266}" sibTransId="{A0A9B2CB-28D5-4EF1-9AC1-EB78D210CDB9}"/>
    <dgm:cxn modelId="{DA05D72F-4446-444F-83AE-A849D76CB729}" srcId="{D5EA14CC-35CC-4EB9-B751-101900187147}" destId="{C0F83EEB-6CE0-4076-B0C2-3D451D682B54}" srcOrd="3" destOrd="0" parTransId="{338E87A8-6012-4E6B-8948-09BF4D590361}" sibTransId="{315C327B-1F23-4194-A80F-DCFEE1B61685}"/>
    <dgm:cxn modelId="{C4E4E660-C41B-4583-BC5D-50E3E4D97E9D}" type="presOf" srcId="{315C327B-1F23-4194-A80F-DCFEE1B61685}" destId="{46275B01-C66C-45D9-B51F-A50C65D27E3D}" srcOrd="1" destOrd="0" presId="urn:microsoft.com/office/officeart/2005/8/layout/bProcess3"/>
    <dgm:cxn modelId="{4C069042-5A31-4F83-9748-29E99FB08127}" type="presOf" srcId="{38B6E866-999D-4BF5-803F-4ED20E18809D}" destId="{D1BACF4A-3A03-4ED6-B2C1-657854DE333B}" srcOrd="1" destOrd="0" presId="urn:microsoft.com/office/officeart/2005/8/layout/bProcess3"/>
    <dgm:cxn modelId="{CD67EA64-F976-4FB8-A713-DF242AC66341}" type="presOf" srcId="{BF8A21EA-9F4A-4DB7-9BB4-B45AB63E092C}" destId="{3DC7DBA4-7327-4084-A6CB-F7F796E072BF}" srcOrd="0" destOrd="0" presId="urn:microsoft.com/office/officeart/2005/8/layout/bProcess3"/>
    <dgm:cxn modelId="{B3694A45-36B9-4426-B6CB-A5ADB1CD72D1}" srcId="{D5EA14CC-35CC-4EB9-B751-101900187147}" destId="{9CFC86A2-F248-4410-8C23-AD0F48ACF64A}" srcOrd="2" destOrd="0" parTransId="{800FF402-B3B6-4930-A5E5-A31684B5579E}" sibTransId="{425554B0-D445-48F2-832D-795B4D944CDC}"/>
    <dgm:cxn modelId="{F69F3E4F-0920-4B61-9000-9E3DB0EF275B}" type="presOf" srcId="{425554B0-D445-48F2-832D-795B4D944CDC}" destId="{28FB6568-4F0E-4124-B519-C0E8D6926259}" srcOrd="0" destOrd="0" presId="urn:microsoft.com/office/officeart/2005/8/layout/bProcess3"/>
    <dgm:cxn modelId="{40B3D955-DFAD-4C1D-A320-5582D12A4B6E}" type="presOf" srcId="{ED54EB89-E5D7-4A80-B283-2C23485293BA}" destId="{0447847A-48AC-43C5-B820-30CBAC760BF6}" srcOrd="0" destOrd="0" presId="urn:microsoft.com/office/officeart/2005/8/layout/bProcess3"/>
    <dgm:cxn modelId="{7BFB7079-C845-4F4A-AE6A-DA80CA57B443}" type="presOf" srcId="{D5EA14CC-35CC-4EB9-B751-101900187147}" destId="{810379B5-A78D-4277-B92B-E3D91F05D7DB}" srcOrd="0" destOrd="0" presId="urn:microsoft.com/office/officeart/2005/8/layout/bProcess3"/>
    <dgm:cxn modelId="{CC6AD079-A0CC-4D67-AD15-6B5672A58AA3}" type="presOf" srcId="{C1456258-DF71-4192-B484-2F620CE3B7C0}" destId="{3699C102-4937-41CF-8416-3B54DB50BBA4}" srcOrd="0" destOrd="0" presId="urn:microsoft.com/office/officeart/2005/8/layout/bProcess3"/>
    <dgm:cxn modelId="{FCD26E86-D348-4A8F-BA62-DEAC3C628D4C}" type="presOf" srcId="{510165BF-2A4F-4644-B9CC-C61C8AE68951}" destId="{959229B4-6672-4317-9366-96CFD4185585}" srcOrd="1" destOrd="0" presId="urn:microsoft.com/office/officeart/2005/8/layout/bProcess3"/>
    <dgm:cxn modelId="{1E19CE89-EA5E-4BE2-A664-1C6517430339}" type="presOf" srcId="{38B6E866-999D-4BF5-803F-4ED20E18809D}" destId="{9281A23A-0E38-4066-B4DA-46B8D9A4A126}" srcOrd="0" destOrd="0" presId="urn:microsoft.com/office/officeart/2005/8/layout/bProcess3"/>
    <dgm:cxn modelId="{1D27A38A-A05F-4DDC-A3B6-B49C6E56CDAA}" type="presOf" srcId="{315C327B-1F23-4194-A80F-DCFEE1B61685}" destId="{57605F7C-FFC9-4D5D-947B-C26566E78C8F}" srcOrd="0" destOrd="0" presId="urn:microsoft.com/office/officeart/2005/8/layout/bProcess3"/>
    <dgm:cxn modelId="{9B6CA98A-26A0-4B8C-8DD3-261EEC141ECA}" type="presOf" srcId="{425554B0-D445-48F2-832D-795B4D944CDC}" destId="{378CFBD8-DC2C-47F6-BF40-97880BB32A67}" srcOrd="1" destOrd="0" presId="urn:microsoft.com/office/officeart/2005/8/layout/bProcess3"/>
    <dgm:cxn modelId="{A207C08D-E6B1-43BB-87C9-BF06ABBB9C5A}" type="presOf" srcId="{8F13D01A-A9AC-4B39-B3E1-E17947FFC9AF}" destId="{C061E337-E23C-42AD-AB02-CFADE0833E80}" srcOrd="1" destOrd="0" presId="urn:microsoft.com/office/officeart/2005/8/layout/bProcess3"/>
    <dgm:cxn modelId="{7F1A608E-3BA4-404D-9BA9-41FF353E87AD}" srcId="{D5EA14CC-35CC-4EB9-B751-101900187147}" destId="{B4556321-C068-4F7E-8393-CE99AFDAC84B}" srcOrd="4" destOrd="0" parTransId="{46E12263-6013-4D00-8C39-532D80B6FE0B}" sibTransId="{87C6EC8E-0D2C-4E67-B372-910A80D1E992}"/>
    <dgm:cxn modelId="{41348290-A8D8-41E8-9864-35795FBA03AB}" srcId="{D5EA14CC-35CC-4EB9-B751-101900187147}" destId="{C1456258-DF71-4192-B484-2F620CE3B7C0}" srcOrd="1" destOrd="0" parTransId="{D028C4D4-C29D-415B-9BEB-F69C72C05FDD}" sibTransId="{8F13D01A-A9AC-4B39-B3E1-E17947FFC9AF}"/>
    <dgm:cxn modelId="{5E31A893-9DA7-4027-9EB0-6E2DE030263F}" srcId="{D5EA14CC-35CC-4EB9-B751-101900187147}" destId="{BF8A21EA-9F4A-4DB7-9BB4-B45AB63E092C}" srcOrd="7" destOrd="0" parTransId="{B8EE9734-DFE8-4E6B-8413-BA5EB26F8F1B}" sibTransId="{EF094495-855F-4893-8001-38B1F7B88265}"/>
    <dgm:cxn modelId="{ECD4DC96-A2A9-4F5A-8847-0EEA9CA87D0C}" srcId="{D5EA14CC-35CC-4EB9-B751-101900187147}" destId="{821515FA-F6A6-41DB-BAF7-C3977814FAA1}" srcOrd="5" destOrd="0" parTransId="{CD3C4BDE-1BE0-47B6-965C-46F9B7DF496D}" sibTransId="{38B6E866-999D-4BF5-803F-4ED20E18809D}"/>
    <dgm:cxn modelId="{CCCAF5B0-6F93-4E8B-9CE6-6137D70A82B6}" type="presOf" srcId="{87C6EC8E-0D2C-4E67-B372-910A80D1E992}" destId="{D771C575-136F-4680-955A-EA9D46F61A26}" srcOrd="0" destOrd="0" presId="urn:microsoft.com/office/officeart/2005/8/layout/bProcess3"/>
    <dgm:cxn modelId="{2AAA7ABF-A3F6-49C2-AA16-53EB23B99FF4}" type="presOf" srcId="{821515FA-F6A6-41DB-BAF7-C3977814FAA1}" destId="{E33DFD18-522A-45B2-87E2-5B6B77812233}" srcOrd="0" destOrd="0" presId="urn:microsoft.com/office/officeart/2005/8/layout/bProcess3"/>
    <dgm:cxn modelId="{EAF454C0-FD7D-4C2C-B7F1-A63665314EC7}" type="presOf" srcId="{8F13D01A-A9AC-4B39-B3E1-E17947FFC9AF}" destId="{28B61836-EBD3-4073-9212-CBBD7F313F34}" srcOrd="0" destOrd="0" presId="urn:microsoft.com/office/officeart/2005/8/layout/bProcess3"/>
    <dgm:cxn modelId="{49D196DD-A3EF-446E-9789-08FB896E2E29}" type="presOf" srcId="{87C6EC8E-0D2C-4E67-B372-910A80D1E992}" destId="{8E0CDBD4-7449-429D-8B62-FA3B56FFCA9C}" srcOrd="1" destOrd="0" presId="urn:microsoft.com/office/officeart/2005/8/layout/bProcess3"/>
    <dgm:cxn modelId="{C45A62DF-D84B-485C-B422-9303E1157F0C}" type="presOf" srcId="{A0A9B2CB-28D5-4EF1-9AC1-EB78D210CDB9}" destId="{7571064E-CB46-4DDC-805C-CD7633DF25B3}" srcOrd="1" destOrd="0" presId="urn:microsoft.com/office/officeart/2005/8/layout/bProcess3"/>
    <dgm:cxn modelId="{019264E3-5742-4E45-BB31-3E03071F8DCB}" srcId="{D5EA14CC-35CC-4EB9-B751-101900187147}" destId="{55E21E68-5625-414F-8D8C-846D7A2D3707}" srcOrd="6" destOrd="0" parTransId="{198E9DA8-729C-4094-A52E-5D1F17C29BC0}" sibTransId="{510165BF-2A4F-4644-B9CC-C61C8AE68951}"/>
    <dgm:cxn modelId="{F33E89E9-1485-41E2-BA33-1CC6E64335BE}" type="presOf" srcId="{510165BF-2A4F-4644-B9CC-C61C8AE68951}" destId="{BBDA3811-797A-4E89-92C1-40A1FDC25F22}" srcOrd="0" destOrd="0" presId="urn:microsoft.com/office/officeart/2005/8/layout/bProcess3"/>
    <dgm:cxn modelId="{E68D91E9-F21B-498E-973C-B81999C8A0ED}" type="presOf" srcId="{C0F83EEB-6CE0-4076-B0C2-3D451D682B54}" destId="{96A14231-320A-49DC-95B5-61F848F1CC59}" srcOrd="0" destOrd="0" presId="urn:microsoft.com/office/officeart/2005/8/layout/bProcess3"/>
    <dgm:cxn modelId="{C5AB68EA-CA4C-48FC-B8EF-FBC3EA36F6ED}" type="presOf" srcId="{A0A9B2CB-28D5-4EF1-9AC1-EB78D210CDB9}" destId="{B958C9E4-197D-485E-AD0E-30BDB95F9294}" srcOrd="0" destOrd="0" presId="urn:microsoft.com/office/officeart/2005/8/layout/bProcess3"/>
    <dgm:cxn modelId="{50DAE2EC-6E80-4C66-8DB6-2056020194BE}" type="presOf" srcId="{9CFC86A2-F248-4410-8C23-AD0F48ACF64A}" destId="{B286938A-AE96-40AE-AC12-6F6743771F37}" srcOrd="0" destOrd="0" presId="urn:microsoft.com/office/officeart/2005/8/layout/bProcess3"/>
    <dgm:cxn modelId="{902EA4F4-A155-4AE7-A578-A6FD36F690AD}" type="presOf" srcId="{B4556321-C068-4F7E-8393-CE99AFDAC84B}" destId="{3869D96C-3250-43E0-A5C8-23DAD34FA65D}" srcOrd="0" destOrd="0" presId="urn:microsoft.com/office/officeart/2005/8/layout/bProcess3"/>
    <dgm:cxn modelId="{3BF5B6E3-30D5-4C72-B1F3-147D097A82A8}" type="presParOf" srcId="{810379B5-A78D-4277-B92B-E3D91F05D7DB}" destId="{0447847A-48AC-43C5-B820-30CBAC760BF6}" srcOrd="0" destOrd="0" presId="urn:microsoft.com/office/officeart/2005/8/layout/bProcess3"/>
    <dgm:cxn modelId="{92607E7A-71AF-4582-814F-6FBFEE6DF91F}" type="presParOf" srcId="{810379B5-A78D-4277-B92B-E3D91F05D7DB}" destId="{B958C9E4-197D-485E-AD0E-30BDB95F9294}" srcOrd="1" destOrd="0" presId="urn:microsoft.com/office/officeart/2005/8/layout/bProcess3"/>
    <dgm:cxn modelId="{6EF4B78B-22FB-4916-A57E-E5466E001C48}" type="presParOf" srcId="{B958C9E4-197D-485E-AD0E-30BDB95F9294}" destId="{7571064E-CB46-4DDC-805C-CD7633DF25B3}" srcOrd="0" destOrd="0" presId="urn:microsoft.com/office/officeart/2005/8/layout/bProcess3"/>
    <dgm:cxn modelId="{5182FEF2-494D-4FAB-9226-8F14342F381E}" type="presParOf" srcId="{810379B5-A78D-4277-B92B-E3D91F05D7DB}" destId="{3699C102-4937-41CF-8416-3B54DB50BBA4}" srcOrd="2" destOrd="0" presId="urn:microsoft.com/office/officeart/2005/8/layout/bProcess3"/>
    <dgm:cxn modelId="{BBDDEF77-113A-42C9-82F1-63A4A2C22DCA}" type="presParOf" srcId="{810379B5-A78D-4277-B92B-E3D91F05D7DB}" destId="{28B61836-EBD3-4073-9212-CBBD7F313F34}" srcOrd="3" destOrd="0" presId="urn:microsoft.com/office/officeart/2005/8/layout/bProcess3"/>
    <dgm:cxn modelId="{D1DF033E-082E-4221-B5DD-97B1BB9093A9}" type="presParOf" srcId="{28B61836-EBD3-4073-9212-CBBD7F313F34}" destId="{C061E337-E23C-42AD-AB02-CFADE0833E80}" srcOrd="0" destOrd="0" presId="urn:microsoft.com/office/officeart/2005/8/layout/bProcess3"/>
    <dgm:cxn modelId="{F00E49C6-4ABF-4642-AC4B-834135A5C590}" type="presParOf" srcId="{810379B5-A78D-4277-B92B-E3D91F05D7DB}" destId="{B286938A-AE96-40AE-AC12-6F6743771F37}" srcOrd="4" destOrd="0" presId="urn:microsoft.com/office/officeart/2005/8/layout/bProcess3"/>
    <dgm:cxn modelId="{5D27D8A9-15DB-4DF7-95EF-F0B8EF481927}" type="presParOf" srcId="{810379B5-A78D-4277-B92B-E3D91F05D7DB}" destId="{28FB6568-4F0E-4124-B519-C0E8D6926259}" srcOrd="5" destOrd="0" presId="urn:microsoft.com/office/officeart/2005/8/layout/bProcess3"/>
    <dgm:cxn modelId="{C80BCBBC-850F-485C-BA87-E5697E0A3AC6}" type="presParOf" srcId="{28FB6568-4F0E-4124-B519-C0E8D6926259}" destId="{378CFBD8-DC2C-47F6-BF40-97880BB32A67}" srcOrd="0" destOrd="0" presId="urn:microsoft.com/office/officeart/2005/8/layout/bProcess3"/>
    <dgm:cxn modelId="{B49429B2-8FC6-4978-A847-374AEB0DF514}" type="presParOf" srcId="{810379B5-A78D-4277-B92B-E3D91F05D7DB}" destId="{96A14231-320A-49DC-95B5-61F848F1CC59}" srcOrd="6" destOrd="0" presId="urn:microsoft.com/office/officeart/2005/8/layout/bProcess3"/>
    <dgm:cxn modelId="{072BE12A-AFE3-4A0B-8709-96D714390BD9}" type="presParOf" srcId="{810379B5-A78D-4277-B92B-E3D91F05D7DB}" destId="{57605F7C-FFC9-4D5D-947B-C26566E78C8F}" srcOrd="7" destOrd="0" presId="urn:microsoft.com/office/officeart/2005/8/layout/bProcess3"/>
    <dgm:cxn modelId="{151DF27B-9DC0-4AD9-9BCC-33A44CD07A71}" type="presParOf" srcId="{57605F7C-FFC9-4D5D-947B-C26566E78C8F}" destId="{46275B01-C66C-45D9-B51F-A50C65D27E3D}" srcOrd="0" destOrd="0" presId="urn:microsoft.com/office/officeart/2005/8/layout/bProcess3"/>
    <dgm:cxn modelId="{863E9C2E-F912-4B53-B039-CEC45DCA0790}" type="presParOf" srcId="{810379B5-A78D-4277-B92B-E3D91F05D7DB}" destId="{3869D96C-3250-43E0-A5C8-23DAD34FA65D}" srcOrd="8" destOrd="0" presId="urn:microsoft.com/office/officeart/2005/8/layout/bProcess3"/>
    <dgm:cxn modelId="{811A3238-2BD5-4761-ABCD-4F506731B731}" type="presParOf" srcId="{810379B5-A78D-4277-B92B-E3D91F05D7DB}" destId="{D771C575-136F-4680-955A-EA9D46F61A26}" srcOrd="9" destOrd="0" presId="urn:microsoft.com/office/officeart/2005/8/layout/bProcess3"/>
    <dgm:cxn modelId="{45950029-7494-4D7C-8A98-950F21339A56}" type="presParOf" srcId="{D771C575-136F-4680-955A-EA9D46F61A26}" destId="{8E0CDBD4-7449-429D-8B62-FA3B56FFCA9C}" srcOrd="0" destOrd="0" presId="urn:microsoft.com/office/officeart/2005/8/layout/bProcess3"/>
    <dgm:cxn modelId="{B9DCC063-CF93-4244-AD1F-A2FFC1B915F5}" type="presParOf" srcId="{810379B5-A78D-4277-B92B-E3D91F05D7DB}" destId="{E33DFD18-522A-45B2-87E2-5B6B77812233}" srcOrd="10" destOrd="0" presId="urn:microsoft.com/office/officeart/2005/8/layout/bProcess3"/>
    <dgm:cxn modelId="{4D2A38E3-AD9E-4462-AF10-7BCDC58C8ABE}" type="presParOf" srcId="{810379B5-A78D-4277-B92B-E3D91F05D7DB}" destId="{9281A23A-0E38-4066-B4DA-46B8D9A4A126}" srcOrd="11" destOrd="0" presId="urn:microsoft.com/office/officeart/2005/8/layout/bProcess3"/>
    <dgm:cxn modelId="{1B0D834B-7542-473E-97B6-2AF6329EDF4F}" type="presParOf" srcId="{9281A23A-0E38-4066-B4DA-46B8D9A4A126}" destId="{D1BACF4A-3A03-4ED6-B2C1-657854DE333B}" srcOrd="0" destOrd="0" presId="urn:microsoft.com/office/officeart/2005/8/layout/bProcess3"/>
    <dgm:cxn modelId="{D0196A47-4F2D-48F1-8FF5-7A57C6838026}" type="presParOf" srcId="{810379B5-A78D-4277-B92B-E3D91F05D7DB}" destId="{E75D15FD-8D43-4A96-9B3B-B0466EF92DA2}" srcOrd="12" destOrd="0" presId="urn:microsoft.com/office/officeart/2005/8/layout/bProcess3"/>
    <dgm:cxn modelId="{612D11D3-68FA-49BA-840E-BE95077A4300}" type="presParOf" srcId="{810379B5-A78D-4277-B92B-E3D91F05D7DB}" destId="{BBDA3811-797A-4E89-92C1-40A1FDC25F22}" srcOrd="13" destOrd="0" presId="urn:microsoft.com/office/officeart/2005/8/layout/bProcess3"/>
    <dgm:cxn modelId="{276D1324-201C-4300-9CF7-1121B9F77F26}" type="presParOf" srcId="{BBDA3811-797A-4E89-92C1-40A1FDC25F22}" destId="{959229B4-6672-4317-9366-96CFD4185585}" srcOrd="0" destOrd="0" presId="urn:microsoft.com/office/officeart/2005/8/layout/bProcess3"/>
    <dgm:cxn modelId="{F2FF2EDE-5D84-4B01-934A-2DAC618FE389}" type="presParOf" srcId="{810379B5-A78D-4277-B92B-E3D91F05D7DB}" destId="{3DC7DBA4-7327-4084-A6CB-F7F796E072BF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8C9E4-197D-485E-AD0E-30BDB95F9294}">
      <dsp:nvSpPr>
        <dsp:cNvPr id="0" name=""/>
        <dsp:cNvSpPr/>
      </dsp:nvSpPr>
      <dsp:spPr>
        <a:xfrm>
          <a:off x="2139615" y="1330384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046" y="1373644"/>
        <a:ext cx="24603" cy="4920"/>
      </dsp:txXfrm>
    </dsp:sp>
    <dsp:sp modelId="{0447847A-48AC-43C5-B820-30CBAC760BF6}">
      <dsp:nvSpPr>
        <dsp:cNvPr id="0" name=""/>
        <dsp:cNvSpPr/>
      </dsp:nvSpPr>
      <dsp:spPr>
        <a:xfrm>
          <a:off x="1997" y="734279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Prescription or medication referral received by designated pharmacist</a:t>
          </a:r>
        </a:p>
      </dsp:txBody>
      <dsp:txXfrm>
        <a:off x="1997" y="734279"/>
        <a:ext cx="2139417" cy="1283650"/>
      </dsp:txXfrm>
    </dsp:sp>
    <dsp:sp modelId="{28B61836-EBD3-4073-9212-CBBD7F313F34}">
      <dsp:nvSpPr>
        <dsp:cNvPr id="0" name=""/>
        <dsp:cNvSpPr/>
      </dsp:nvSpPr>
      <dsp:spPr>
        <a:xfrm>
          <a:off x="4771098" y="1330384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9530" y="1373644"/>
        <a:ext cx="24603" cy="4920"/>
      </dsp:txXfrm>
    </dsp:sp>
    <dsp:sp modelId="{3699C102-4937-41CF-8416-3B54DB50BBA4}">
      <dsp:nvSpPr>
        <dsp:cNvPr id="0" name=""/>
        <dsp:cNvSpPr/>
      </dsp:nvSpPr>
      <dsp:spPr>
        <a:xfrm>
          <a:off x="2633481" y="734279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Clinical review of the prescription</a:t>
          </a:r>
        </a:p>
      </dsp:txBody>
      <dsp:txXfrm>
        <a:off x="2633481" y="734279"/>
        <a:ext cx="2139417" cy="1283650"/>
      </dsp:txXfrm>
    </dsp:sp>
    <dsp:sp modelId="{28FB6568-4F0E-4124-B519-C0E8D6926259}">
      <dsp:nvSpPr>
        <dsp:cNvPr id="0" name=""/>
        <dsp:cNvSpPr/>
      </dsp:nvSpPr>
      <dsp:spPr>
        <a:xfrm>
          <a:off x="7402582" y="1330384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21014" y="1373644"/>
        <a:ext cx="24603" cy="4920"/>
      </dsp:txXfrm>
    </dsp:sp>
    <dsp:sp modelId="{B286938A-AE96-40AE-AC12-6F6743771F37}">
      <dsp:nvSpPr>
        <dsp:cNvPr id="0" name=""/>
        <dsp:cNvSpPr/>
      </dsp:nvSpPr>
      <dsp:spPr>
        <a:xfrm>
          <a:off x="5264965" y="734279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Prior authorization submission</a:t>
          </a:r>
        </a:p>
      </dsp:txBody>
      <dsp:txXfrm>
        <a:off x="5264965" y="734279"/>
        <a:ext cx="2139417" cy="1283650"/>
      </dsp:txXfrm>
    </dsp:sp>
    <dsp:sp modelId="{57605F7C-FFC9-4D5D-947B-C26566E78C8F}">
      <dsp:nvSpPr>
        <dsp:cNvPr id="0" name=""/>
        <dsp:cNvSpPr/>
      </dsp:nvSpPr>
      <dsp:spPr>
        <a:xfrm>
          <a:off x="1071706" y="2016129"/>
          <a:ext cx="7894451" cy="461466"/>
        </a:xfrm>
        <a:custGeom>
          <a:avLst/>
          <a:gdLst/>
          <a:ahLst/>
          <a:cxnLst/>
          <a:rect l="0" t="0" r="0" b="0"/>
          <a:pathLst>
            <a:path>
              <a:moveTo>
                <a:pt x="7894451" y="0"/>
              </a:moveTo>
              <a:lnTo>
                <a:pt x="7894451" y="247833"/>
              </a:lnTo>
              <a:lnTo>
                <a:pt x="0" y="247833"/>
              </a:lnTo>
              <a:lnTo>
                <a:pt x="0" y="461466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21187" y="2244402"/>
        <a:ext cx="395488" cy="4920"/>
      </dsp:txXfrm>
    </dsp:sp>
    <dsp:sp modelId="{96A14231-320A-49DC-95B5-61F848F1CC59}">
      <dsp:nvSpPr>
        <dsp:cNvPr id="0" name=""/>
        <dsp:cNvSpPr/>
      </dsp:nvSpPr>
      <dsp:spPr>
        <a:xfrm>
          <a:off x="7896448" y="734279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If approved – financial assistance evaluation.               If denied – appeal.</a:t>
          </a:r>
        </a:p>
      </dsp:txBody>
      <dsp:txXfrm>
        <a:off x="7896448" y="734279"/>
        <a:ext cx="2139417" cy="1283650"/>
      </dsp:txXfrm>
    </dsp:sp>
    <dsp:sp modelId="{D771C575-136F-4680-955A-EA9D46F61A26}">
      <dsp:nvSpPr>
        <dsp:cNvPr id="0" name=""/>
        <dsp:cNvSpPr/>
      </dsp:nvSpPr>
      <dsp:spPr>
        <a:xfrm>
          <a:off x="2139615" y="3106101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046" y="3149361"/>
        <a:ext cx="24603" cy="4920"/>
      </dsp:txXfrm>
    </dsp:sp>
    <dsp:sp modelId="{3869D96C-3250-43E0-A5C8-23DAD34FA65D}">
      <dsp:nvSpPr>
        <dsp:cNvPr id="0" name=""/>
        <dsp:cNvSpPr/>
      </dsp:nvSpPr>
      <dsp:spPr>
        <a:xfrm>
          <a:off x="1997" y="2509996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Once approved, triaging of prescription (what specialty pharmacy can fill it)</a:t>
          </a:r>
        </a:p>
      </dsp:txBody>
      <dsp:txXfrm>
        <a:off x="1997" y="2509996"/>
        <a:ext cx="2139417" cy="1283650"/>
      </dsp:txXfrm>
    </dsp:sp>
    <dsp:sp modelId="{9281A23A-0E38-4066-B4DA-46B8D9A4A126}">
      <dsp:nvSpPr>
        <dsp:cNvPr id="0" name=""/>
        <dsp:cNvSpPr/>
      </dsp:nvSpPr>
      <dsp:spPr>
        <a:xfrm>
          <a:off x="4771098" y="3106101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9530" y="3149361"/>
        <a:ext cx="24603" cy="4920"/>
      </dsp:txXfrm>
    </dsp:sp>
    <dsp:sp modelId="{E33DFD18-522A-45B2-87E2-5B6B77812233}">
      <dsp:nvSpPr>
        <dsp:cNvPr id="0" name=""/>
        <dsp:cNvSpPr/>
      </dsp:nvSpPr>
      <dsp:spPr>
        <a:xfrm>
          <a:off x="2633481" y="2509996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Initial patient counseling and shipment by ___ specialty pharmacy</a:t>
          </a:r>
        </a:p>
      </dsp:txBody>
      <dsp:txXfrm>
        <a:off x="2633481" y="2509996"/>
        <a:ext cx="2139417" cy="1283650"/>
      </dsp:txXfrm>
    </dsp:sp>
    <dsp:sp modelId="{BBDA3811-797A-4E89-92C1-40A1FDC25F22}">
      <dsp:nvSpPr>
        <dsp:cNvPr id="0" name=""/>
        <dsp:cNvSpPr/>
      </dsp:nvSpPr>
      <dsp:spPr>
        <a:xfrm>
          <a:off x="7402582" y="3106101"/>
          <a:ext cx="46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46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21014" y="3149361"/>
        <a:ext cx="24603" cy="4920"/>
      </dsp:txXfrm>
    </dsp:sp>
    <dsp:sp modelId="{E75D15FD-8D43-4A96-9B3B-B0466EF92DA2}">
      <dsp:nvSpPr>
        <dsp:cNvPr id="0" name=""/>
        <dsp:cNvSpPr/>
      </dsp:nvSpPr>
      <dsp:spPr>
        <a:xfrm>
          <a:off x="5264965" y="2509996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Monthly refill calls</a:t>
          </a:r>
        </a:p>
      </dsp:txBody>
      <dsp:txXfrm>
        <a:off x="5264965" y="2509996"/>
        <a:ext cx="2139417" cy="1283650"/>
      </dsp:txXfrm>
    </dsp:sp>
    <dsp:sp modelId="{3DC7DBA4-7327-4084-A6CB-F7F796E072BF}">
      <dsp:nvSpPr>
        <dsp:cNvPr id="0" name=""/>
        <dsp:cNvSpPr/>
      </dsp:nvSpPr>
      <dsp:spPr>
        <a:xfrm>
          <a:off x="7896448" y="2509996"/>
          <a:ext cx="2139417" cy="1283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Ongoing clinical monitoring and access needs assessment</a:t>
          </a:r>
        </a:p>
      </dsp:txBody>
      <dsp:txXfrm>
        <a:off x="7896448" y="2509996"/>
        <a:ext cx="2139417" cy="1283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5E21F-8361-410F-800C-53220A07EEC8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C9DA8-861F-4CE7-BDC7-B9D66476D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0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111D-AF78-474D-8061-7FAD75ECE9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6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E2111D-AF78-474D-8061-7FAD75ECE9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2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9655-CC8D-B281-9803-8EC4372F2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D89B9-5FB3-6E99-F36A-7FFB8AE4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991B8-4413-EB60-2D71-8FFCE019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D28D1-617F-0827-A393-B972E105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3B2B1-1B3D-C491-FF25-91BD1AE1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4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1824-EDC1-8081-0F79-86E0CCB5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BF134-A009-80D5-4AC7-2B0402623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A954F-14DE-D13A-60DC-9AA83BBB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35A50-E7B1-75E8-1A0F-DFA3B49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71277-6BB0-1CAB-EE06-AB12B214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4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842B7F-A885-381A-9A64-FF1D550DE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9015F-8B8A-67A5-0366-1D28D2C02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E78D-56F1-7E2E-8819-ED58D24F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8F42E-B172-2721-9A00-A3401929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6D753-12A3-5423-DA6E-191898E9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B2C4-B2D0-B017-EC59-ECC5F6CF8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D16F9-F9CA-6D6B-66AC-109947029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F5AE1-2663-3D52-7F76-9047FF41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AD85C-D2A8-00C5-5AB9-EBDD7731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F2D9E-523B-5F43-C14E-5D98A76E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0A87-61BA-C539-F589-D2A97C9F0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7F134-4266-8925-C856-1E55125FD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5954D-92F1-6415-831C-3A16FBA7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22F3B-9BD6-7049-7E26-71A84D43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DDB27-AC11-683B-7853-5223C902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5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75CAA-DA8C-8B6F-0C01-BFEDD87F1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6E2C-EAAE-D1C1-6E47-340BAA12F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A0FAD-93B4-A3A6-394F-65D3E276A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E7621-9A94-3B0D-272B-5FBBAA6C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4EC55-5863-BAF7-1E34-09225776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EC0E2-6F94-9E95-5F5E-1A24E990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6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12A4B-2CDE-3E2D-96CA-E8742FF05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FDE83-B15E-1146-6688-D2C84EBF7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A688A-C571-6B04-2556-8734D63F6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67A616-A2AF-FA7E-F967-BB0B59B91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BB4A84-C0EF-FC87-916F-CA5750EF5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EC29C-0A48-4695-49A0-AF6F48FD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29A6E-959E-5834-F7E5-EE9CC03E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CF585D-D0B9-EED7-A37E-7B747BCD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8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6EFB-5D3B-72AA-FB77-EAAC438A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2E0FF-2A05-8B27-AD67-9AB94ABA8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85E76-338A-A7EE-BEBC-06ADE604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87799-3937-E5C7-3867-003777F3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1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B3AD22-C84A-DCEF-411C-13F4909FF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227E85-68A3-F6B7-C175-40563C13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07B70-E41B-A3E3-67B1-22671B95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4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07671-47F3-3D46-D380-A6881533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AA8CC-CA59-8A0E-0438-FA627766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61C1D-112D-0BAD-906D-F647387C9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FBB1C-58BD-A516-3BB5-4A6DD389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F1CE3-AEA4-E14D-0393-4027D976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E28A8-653A-CFB3-9895-D8F5B2E2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3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F25BE-CB75-41C7-DF18-B2ADFC08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F2EF33-A883-2C61-D016-039CF8981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DAC15-436D-8AC4-25FC-74B6BFB0F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5BDDE-A55A-4E3C-4A8D-27D7A10F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C2B0C-2B5F-3233-598C-ACEC61A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24ABB-4336-99A7-1372-D09B20FB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9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EFE3D-24EC-EB4E-7BE3-C9E6B188A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E54A0-F623-A7C0-E16F-6E6D9A4C3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9B97F-C229-6206-DA0D-F91B59220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AC9AF-150F-4E3E-AB8B-4284257106D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59694-87F6-53DC-1580-10BA7D0E9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76DC6-CEFB-C024-28A1-49E0ABF45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A53AF-2513-4A26-8C96-89B1EABAF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7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2347-0F05-4B7D-B37C-CCB175642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5287"/>
            <a:ext cx="12046226" cy="4099825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Specialty Medications In _____</a:t>
            </a:r>
            <a:br>
              <a:rPr lang="en-US" sz="4000"/>
            </a:br>
            <a:r>
              <a:rPr lang="en-US" sz="4000"/>
              <a:t>An integrated health system model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195689-FF00-418A-855E-62136EFB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90998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/>
            </a:br>
            <a:r>
              <a:rPr lang="en-US"/>
              <a:t>_______, PharmD</a:t>
            </a:r>
          </a:p>
          <a:p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BC7E3258-137E-4001-80CF-754BBD6B316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44396" y="225287"/>
            <a:ext cx="2489835" cy="5568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82499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9DC3A-117C-409C-9ED1-F0B9EF8D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97F4F-56DF-4BCE-90A0-2A865BEB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There are insurance plans out pharmacy is out of network with and some patients may be locked into a PBM-owned SP</a:t>
            </a:r>
          </a:p>
          <a:p>
            <a:pPr marL="840740" lvl="2"/>
            <a:r>
              <a:rPr lang="en-US" dirty="0"/>
              <a:t>Examples include: CVS Specialty, Walgreens Alliance, </a:t>
            </a:r>
            <a:r>
              <a:rPr lang="en-US" dirty="0" err="1"/>
              <a:t>Accredo</a:t>
            </a:r>
            <a:r>
              <a:rPr lang="en-US" dirty="0"/>
              <a:t>, </a:t>
            </a:r>
            <a:r>
              <a:rPr lang="en-US" dirty="0" err="1"/>
              <a:t>OptumRX</a:t>
            </a:r>
            <a:endParaRPr lang="en-US" dirty="0"/>
          </a:p>
          <a:p>
            <a:pPr marL="0" indent="-302260"/>
            <a:r>
              <a:rPr lang="en-US" dirty="0">
                <a:cs typeface="Calibri"/>
              </a:rPr>
              <a:t>We will still complete insurance prior auth and financial assistance, then transfer the prescription out</a:t>
            </a:r>
          </a:p>
          <a:p>
            <a:pPr marL="0" indent="-302260"/>
            <a:r>
              <a:rPr lang="en-US" dirty="0">
                <a:cs typeface="Calibri"/>
              </a:rPr>
              <a:t>There are some drugs that are limited distribution and we cannot dispense:</a:t>
            </a:r>
          </a:p>
          <a:p>
            <a:pPr marL="914400" lvl="2" indent="-302260"/>
            <a:r>
              <a:rPr lang="en-US" dirty="0">
                <a:cs typeface="Calibri"/>
              </a:rPr>
              <a:t>___</a:t>
            </a:r>
          </a:p>
          <a:p>
            <a:pPr marL="914400" lvl="2" indent="-302260"/>
            <a:r>
              <a:rPr lang="en-US" dirty="0">
                <a:cs typeface="Calibri"/>
              </a:rPr>
              <a:t>___</a:t>
            </a:r>
          </a:p>
          <a:p>
            <a:pPr marL="566420" lvl="2"/>
            <a:endParaRPr lang="en-US" dirty="0">
              <a:cs typeface="Calibri"/>
            </a:endParaRPr>
          </a:p>
          <a:p>
            <a:pPr marL="200660" lvl="1" indent="0">
              <a:buNone/>
            </a:pPr>
            <a:endParaRPr lang="en-US" dirty="0">
              <a:cs typeface="Calibri"/>
            </a:endParaRPr>
          </a:p>
          <a:p>
            <a:pPr marL="383540" lvl="1"/>
            <a:endParaRPr lang="en-US" dirty="0">
              <a:cs typeface="Calibri"/>
            </a:endParaRPr>
          </a:p>
          <a:p>
            <a:pPr marL="383540" lvl="1"/>
            <a:endParaRPr lang="en-US" dirty="0">
              <a:cs typeface="Calibri"/>
            </a:endParaRPr>
          </a:p>
          <a:p>
            <a:pPr marL="383540" lvl="1"/>
            <a:endParaRPr lang="en-US" dirty="0">
              <a:cs typeface="Calibri"/>
            </a:endParaRPr>
          </a:p>
          <a:p>
            <a:pPr marL="383540"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3168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A903866-12C9-20F1-BC0A-708129D4756C}"/>
              </a:ext>
            </a:extLst>
          </p:cNvPr>
          <p:cNvGraphicFramePr/>
          <p:nvPr/>
        </p:nvGraphicFramePr>
        <p:xfrm>
          <a:off x="1077068" y="1027906"/>
          <a:ext cx="10037864" cy="4527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B46935F7-5A80-5D39-D434-08718189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Specialty Pharmacy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FE868-EA06-4B84-AB40-BFB1C8626833}"/>
              </a:ext>
            </a:extLst>
          </p:cNvPr>
          <p:cNvSpPr txBox="1"/>
          <p:nvPr/>
        </p:nvSpPr>
        <p:spPr>
          <a:xfrm>
            <a:off x="1077068" y="5097294"/>
            <a:ext cx="94261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Timeframes: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PA is approved and insurance is contracted with our specialty pharmacy: 2-5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appeal is needed – can add 3-30 days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Rx needs to be filled by outside SP – variable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2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DAF19-E013-726D-31F7-1049F1E1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access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D94EE-D941-A8D4-D30E-8BF2E1FA27A4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690688"/>
          <a:ext cx="1044048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061">
                  <a:extLst>
                    <a:ext uri="{9D8B030D-6E8A-4147-A177-3AD203B41FA5}">
                      <a16:colId xmlns:a16="http://schemas.microsoft.com/office/drawing/2014/main" val="2209247868"/>
                    </a:ext>
                  </a:extLst>
                </a:gridCol>
                <a:gridCol w="3460259">
                  <a:extLst>
                    <a:ext uri="{9D8B030D-6E8A-4147-A177-3AD203B41FA5}">
                      <a16:colId xmlns:a16="http://schemas.microsoft.com/office/drawing/2014/main" val="442414847"/>
                    </a:ext>
                  </a:extLst>
                </a:gridCol>
                <a:gridCol w="3480160">
                  <a:extLst>
                    <a:ext uri="{9D8B030D-6E8A-4147-A177-3AD203B41FA5}">
                      <a16:colId xmlns:a16="http://schemas.microsoft.com/office/drawing/2014/main" val="35414551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Prior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Peer-to-peer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65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Obtaining approval from the patient’s insurance for coverage of a specialty medications – it requires responses to clinical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Necessary if prior authorization is denied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May be an option after an appeal is denied or if appeal is taking too long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9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 be denied for several reasons:</a:t>
                      </a:r>
                    </a:p>
                    <a:p>
                      <a:pPr lvl="1"/>
                      <a:r>
                        <a:rPr lang="en-US" dirty="0"/>
                        <a:t>Off-label diagnosis</a:t>
                      </a:r>
                    </a:p>
                    <a:p>
                      <a:pPr lvl="1"/>
                      <a:r>
                        <a:rPr lang="en-US" dirty="0"/>
                        <a:t>Prior treatments tried</a:t>
                      </a:r>
                    </a:p>
                    <a:p>
                      <a:pPr lvl="1"/>
                      <a:r>
                        <a:rPr lang="en-US" dirty="0"/>
                        <a:t>Formulary preferences </a:t>
                      </a:r>
                    </a:p>
                    <a:p>
                      <a:pPr lvl="1"/>
                      <a:r>
                        <a:rPr lang="en-US" dirty="0"/>
                        <a:t>Outdated clinical notes</a:t>
                      </a:r>
                    </a:p>
                    <a:p>
                      <a:pPr lvl="1"/>
                      <a:r>
                        <a:rPr lang="en-US" dirty="0"/>
                        <a:t>Plan drug exclusions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Request additional documentation</a:t>
                      </a:r>
                    </a:p>
                    <a:p>
                      <a:pPr lvl="1"/>
                      <a:r>
                        <a:rPr lang="en-US" dirty="0"/>
                        <a:t>Letter of medical necessity </a:t>
                      </a:r>
                    </a:p>
                    <a:p>
                      <a:pPr lvl="1"/>
                      <a:r>
                        <a:rPr lang="en-US" dirty="0"/>
                        <a:t>Patient authorization form (varies by insurance)</a:t>
                      </a:r>
                    </a:p>
                    <a:p>
                      <a:pPr lvl="1"/>
                      <a:r>
                        <a:rPr lang="en-US" dirty="0"/>
                        <a:t>Additional clinical documentation</a:t>
                      </a:r>
                    </a:p>
                    <a:p>
                      <a:pPr lvl="1"/>
                      <a:r>
                        <a:rPr lang="en-US" dirty="0"/>
                        <a:t>Supporting literature, peer reviewed publications, </a:t>
                      </a:r>
                      <a:r>
                        <a:rPr lang="en-US" dirty="0" err="1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It is a phone conversation with a clinician at the insurance company, discussing the medical necessity and appropriateness of the therapy.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567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 approved prior authorization does not mean affordable copay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Can take up to 30 days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Additional information could be requested by the insurance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46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73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28DD-03A7-A4C8-FCB5-26B60C21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assistance options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A57C0B-AEC8-A8B7-88ED-6FCBFE6C13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998" y="1825625"/>
          <a:ext cx="11156004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668">
                  <a:extLst>
                    <a:ext uri="{9D8B030D-6E8A-4147-A177-3AD203B41FA5}">
                      <a16:colId xmlns:a16="http://schemas.microsoft.com/office/drawing/2014/main" val="1463789718"/>
                    </a:ext>
                  </a:extLst>
                </a:gridCol>
                <a:gridCol w="3718668">
                  <a:extLst>
                    <a:ext uri="{9D8B030D-6E8A-4147-A177-3AD203B41FA5}">
                      <a16:colId xmlns:a16="http://schemas.microsoft.com/office/drawing/2014/main" val="2723575443"/>
                    </a:ext>
                  </a:extLst>
                </a:gridCol>
                <a:gridCol w="3718668">
                  <a:extLst>
                    <a:ext uri="{9D8B030D-6E8A-4147-A177-3AD203B41FA5}">
                      <a16:colId xmlns:a16="http://schemas.microsoft.com/office/drawing/2014/main" val="4235947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 patients with commercial insurance: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patients with government insurance: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uninsured patients: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989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Copay cards from manufacturer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Available online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Bring co-pay to $0-$25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Foundations</a:t>
                      </a:r>
                      <a:r>
                        <a:rPr lang="en-US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Diagnosis specific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May open and close throughout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Patient assistance program from manufacturer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Income and diagnosis restrictions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Free drug comes from outside pharmacy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5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Internal grants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Financial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Internal grants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Financial criteria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19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230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6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0C2C4-DE89-40EC-A5C8-61D3937BB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7642F-3C27-4895-BACD-97555CDFD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3312"/>
            <a:ext cx="10001980" cy="4023360"/>
          </a:xfrm>
        </p:spPr>
        <p:txBody>
          <a:bodyPr>
            <a:normAutofit/>
          </a:bodyPr>
          <a:lstStyle/>
          <a:p>
            <a:r>
              <a:rPr lang="en-US" dirty="0"/>
              <a:t>Serve as a clinical resource for providers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Obtain specialty medication access at an affordable cost and in a timely matter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Educate all new patients and address their questions, ensure therapy is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 compliance with specialty pharmacy accreditation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Communicate with patients monthly to assess safety and efficacy</a:t>
            </a:r>
          </a:p>
        </p:txBody>
      </p:sp>
    </p:spTree>
    <p:extLst>
      <p:ext uri="{BB962C8B-B14F-4D97-AF65-F5344CB8AC3E}">
        <p14:creationId xmlns:p14="http://schemas.microsoft.com/office/powerpoint/2010/main" val="7463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C97731-C8C9-394D-BDF9-1577D523E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 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DB59AEAC-18CA-439C-9745-6828A20F6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2225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5C47-B5EF-4C8D-80AD-D027FAC4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E9BE8-3A37-475A-9E40-67A7B8B4C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Define Specialty Pharmacy</a:t>
            </a:r>
          </a:p>
          <a:p>
            <a:pPr marL="0" indent="0">
              <a:buNone/>
            </a:pPr>
            <a:r>
              <a:rPr lang="en-US" dirty="0"/>
              <a:t> Review Specialty Pharmacy operations &amp; services</a:t>
            </a:r>
          </a:p>
          <a:p>
            <a:pPr marL="0" indent="0">
              <a:buNone/>
            </a:pPr>
            <a:r>
              <a:rPr lang="en-US" dirty="0"/>
              <a:t> Provide Specialty Pharmacy contact information </a:t>
            </a:r>
          </a:p>
          <a:p>
            <a:pPr marL="0" indent="0">
              <a:buNone/>
            </a:pPr>
            <a:r>
              <a:rPr lang="en-US" dirty="0"/>
              <a:t> Explain the medication access process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 authorization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Appeal/peer-to-peer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Copay assistance: copay cards, foundation assistance, internal grants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Patient assistance programs/free drug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Samples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3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D5EFA-D541-4E29-84B1-3EEDF81C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Specialty Pharmacy?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0609F-EF3B-42E3-A354-8D1EB8DBD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Specialty pharmacy handles high cost, high touch medications for patients with complex disease states.</a:t>
            </a:r>
          </a:p>
          <a:p>
            <a:r>
              <a:rPr lang="en-US" dirty="0"/>
              <a:t>Highly trained clinical teams specialized in each disease state</a:t>
            </a:r>
          </a:p>
          <a:p>
            <a:pPr lvl="1"/>
            <a:r>
              <a:rPr lang="en-US" dirty="0"/>
              <a:t>Gastroenterology, rheumatology, dermatology, hepatology, neurology (epilepsy/movement disorders/multiple sclerosis), pulmonology (IPF/CF), asthma and allergy, endocrinology, rare diseases, and others</a:t>
            </a:r>
          </a:p>
          <a:p>
            <a:r>
              <a:rPr lang="en-US" dirty="0"/>
              <a:t>Requires extensive documentation to meet all URAC and ACHC specialty pharmacy accreditation requirements</a:t>
            </a:r>
          </a:p>
          <a:p>
            <a:pPr lvl="1"/>
            <a:r>
              <a:rPr lang="en-US" dirty="0"/>
              <a:t>Documentation of benefits investigation, financial assistance, medication education, monthly refill questionnaires, periodic clinical reassessment, pharmacist interventions</a:t>
            </a:r>
          </a:p>
          <a:p>
            <a:r>
              <a:rPr lang="en-US" dirty="0"/>
              <a:t>Pharmacists available 24/7 for patient needs</a:t>
            </a:r>
          </a:p>
          <a:p>
            <a:r>
              <a:rPr lang="en-US" dirty="0"/>
              <a:t>Assist with adherence, address patient concerns, drug interactions, and much more</a:t>
            </a:r>
          </a:p>
          <a:p>
            <a:r>
              <a:rPr lang="en-US" dirty="0"/>
              <a:t>Physically a call center/pharmacists in clinic, and medications are dispensed out of a large centralized mail order pharmacy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7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24D9986-AB27-472C-8B49-3E7BA33C8297}"/>
              </a:ext>
            </a:extLst>
          </p:cNvPr>
          <p:cNvSpPr txBox="1"/>
          <p:nvPr/>
        </p:nvSpPr>
        <p:spPr>
          <a:xfrm>
            <a:off x="2685151" y="1703864"/>
            <a:ext cx="2659173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PharmD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Undergraduate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Pharmacy school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Residency </a:t>
            </a:r>
            <a:endParaRPr lang="en-US" dirty="0"/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0D96F61-D5E7-9B73-236E-6183DA6BD1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Pharmacists covering _____ clinic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184639-3345-CEC5-ADAE-8BC11CAD55A0}"/>
              </a:ext>
            </a:extLst>
          </p:cNvPr>
          <p:cNvSpPr txBox="1"/>
          <p:nvPr/>
        </p:nvSpPr>
        <p:spPr>
          <a:xfrm>
            <a:off x="2685150" y="3949152"/>
            <a:ext cx="2659173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PharmD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Undergraduate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Pharmacy school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Residency </a:t>
            </a:r>
            <a:endParaRPr lang="en-US" dirty="0"/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A1B7C7-0F7E-B6A4-6921-3D6CE7C10255}"/>
              </a:ext>
            </a:extLst>
          </p:cNvPr>
          <p:cNvSpPr txBox="1"/>
          <p:nvPr/>
        </p:nvSpPr>
        <p:spPr>
          <a:xfrm>
            <a:off x="8139125" y="1703864"/>
            <a:ext cx="2659173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PharmD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Undergraduate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Pharmacy school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Residency </a:t>
            </a:r>
            <a:endParaRPr lang="en-US" dirty="0"/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C5D476-5C00-6A68-D1DC-7B175C647EA4}"/>
              </a:ext>
            </a:extLst>
          </p:cNvPr>
          <p:cNvSpPr txBox="1"/>
          <p:nvPr/>
        </p:nvSpPr>
        <p:spPr>
          <a:xfrm>
            <a:off x="8139124" y="3949152"/>
            <a:ext cx="2659173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PharmD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Undergraduate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Pharmacy school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Residency </a:t>
            </a:r>
            <a:endParaRPr lang="en-US" dirty="0"/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pic>
        <p:nvPicPr>
          <p:cNvPr id="15" name="Graphic 14" descr="User with solid fill">
            <a:extLst>
              <a:ext uri="{FF2B5EF4-FFF2-40B4-BE49-F238E27FC236}">
                <a16:creationId xmlns:a16="http://schemas.microsoft.com/office/drawing/2014/main" id="{26A1700D-BF75-69D8-5A85-58CA93750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492" y="1703865"/>
            <a:ext cx="1846658" cy="1846658"/>
          </a:xfrm>
          <a:prstGeom prst="rect">
            <a:avLst/>
          </a:prstGeom>
        </p:spPr>
      </p:pic>
      <p:pic>
        <p:nvPicPr>
          <p:cNvPr id="16" name="Graphic 15" descr="User with solid fill">
            <a:extLst>
              <a:ext uri="{FF2B5EF4-FFF2-40B4-BE49-F238E27FC236}">
                <a16:creationId xmlns:a16="http://schemas.microsoft.com/office/drawing/2014/main" id="{19BB900E-D4AC-A821-878E-702BADF87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074171"/>
            <a:ext cx="1846658" cy="1846658"/>
          </a:xfrm>
          <a:prstGeom prst="rect">
            <a:avLst/>
          </a:prstGeom>
        </p:spPr>
      </p:pic>
      <p:pic>
        <p:nvPicPr>
          <p:cNvPr id="17" name="Graphic 16" descr="User with solid fill">
            <a:extLst>
              <a:ext uri="{FF2B5EF4-FFF2-40B4-BE49-F238E27FC236}">
                <a16:creationId xmlns:a16="http://schemas.microsoft.com/office/drawing/2014/main" id="{A002660D-A3AE-AA82-3328-05B3ADF1D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2466" y="1690688"/>
            <a:ext cx="1846658" cy="1846658"/>
          </a:xfrm>
          <a:prstGeom prst="rect">
            <a:avLst/>
          </a:prstGeom>
        </p:spPr>
      </p:pic>
      <p:pic>
        <p:nvPicPr>
          <p:cNvPr id="18" name="Graphic 17" descr="User with solid fill">
            <a:extLst>
              <a:ext uri="{FF2B5EF4-FFF2-40B4-BE49-F238E27FC236}">
                <a16:creationId xmlns:a16="http://schemas.microsoft.com/office/drawing/2014/main" id="{6D67E6A6-9854-D777-4258-BFD8DF416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2174" y="4060994"/>
            <a:ext cx="1846658" cy="184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3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2DDBA-070E-25E7-A680-699832B66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057AE65-0B0D-FC9B-8343-802412F35C5C}"/>
              </a:ext>
            </a:extLst>
          </p:cNvPr>
          <p:cNvSpPr txBox="1"/>
          <p:nvPr/>
        </p:nvSpPr>
        <p:spPr>
          <a:xfrm>
            <a:off x="2685151" y="1703864"/>
            <a:ext cx="2659173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</a:t>
            </a:r>
            <a:r>
              <a:rPr lang="en-US" sz="2400" dirty="0" err="1"/>
              <a:t>CPhT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Education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9EDD66-33B7-7D55-853A-65DCDBF0734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Pharmacy technicians covering _____ clinic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51D64B-6E65-2E1C-A3C7-A51070266177}"/>
              </a:ext>
            </a:extLst>
          </p:cNvPr>
          <p:cNvSpPr txBox="1"/>
          <p:nvPr/>
        </p:nvSpPr>
        <p:spPr>
          <a:xfrm>
            <a:off x="2685150" y="3949152"/>
            <a:ext cx="2659173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</a:t>
            </a:r>
            <a:r>
              <a:rPr lang="en-US" sz="2400" dirty="0" err="1"/>
              <a:t>CPhT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F55838-7300-29F5-3EDE-96501E196BBB}"/>
              </a:ext>
            </a:extLst>
          </p:cNvPr>
          <p:cNvSpPr txBox="1"/>
          <p:nvPr/>
        </p:nvSpPr>
        <p:spPr>
          <a:xfrm>
            <a:off x="8139125" y="1703864"/>
            <a:ext cx="2659173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</a:t>
            </a:r>
            <a:r>
              <a:rPr lang="en-US" sz="2400" dirty="0" err="1"/>
              <a:t>CPhT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0C25E-C671-C6F2-9553-D752B642F1F6}"/>
              </a:ext>
            </a:extLst>
          </p:cNvPr>
          <p:cNvSpPr txBox="1"/>
          <p:nvPr/>
        </p:nvSpPr>
        <p:spPr>
          <a:xfrm>
            <a:off x="8139124" y="3949152"/>
            <a:ext cx="2659173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______, </a:t>
            </a:r>
            <a:r>
              <a:rPr lang="en-US" sz="2400" dirty="0" err="1"/>
              <a:t>CPhT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Prior experience</a:t>
            </a: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cs typeface="Calibri"/>
              </a:rPr>
              <a:t>Current position </a:t>
            </a:r>
          </a:p>
        </p:txBody>
      </p:sp>
      <p:pic>
        <p:nvPicPr>
          <p:cNvPr id="15" name="Graphic 14" descr="User with solid fill">
            <a:extLst>
              <a:ext uri="{FF2B5EF4-FFF2-40B4-BE49-F238E27FC236}">
                <a16:creationId xmlns:a16="http://schemas.microsoft.com/office/drawing/2014/main" id="{0C332434-5EF9-C78D-0EB6-5F01B7C47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492" y="1703865"/>
            <a:ext cx="1846658" cy="1846658"/>
          </a:xfrm>
          <a:prstGeom prst="rect">
            <a:avLst/>
          </a:prstGeom>
        </p:spPr>
      </p:pic>
      <p:pic>
        <p:nvPicPr>
          <p:cNvPr id="16" name="Graphic 15" descr="User with solid fill">
            <a:extLst>
              <a:ext uri="{FF2B5EF4-FFF2-40B4-BE49-F238E27FC236}">
                <a16:creationId xmlns:a16="http://schemas.microsoft.com/office/drawing/2014/main" id="{F21D96D9-8D67-9A34-CCC3-A29551DB2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074171"/>
            <a:ext cx="1846658" cy="1846658"/>
          </a:xfrm>
          <a:prstGeom prst="rect">
            <a:avLst/>
          </a:prstGeom>
        </p:spPr>
      </p:pic>
      <p:pic>
        <p:nvPicPr>
          <p:cNvPr id="17" name="Graphic 16" descr="User with solid fill">
            <a:extLst>
              <a:ext uri="{FF2B5EF4-FFF2-40B4-BE49-F238E27FC236}">
                <a16:creationId xmlns:a16="http://schemas.microsoft.com/office/drawing/2014/main" id="{C9DF22AF-9C52-25C1-5B0A-34F898B37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2466" y="1690688"/>
            <a:ext cx="1846658" cy="1846658"/>
          </a:xfrm>
          <a:prstGeom prst="rect">
            <a:avLst/>
          </a:prstGeom>
        </p:spPr>
      </p:pic>
      <p:pic>
        <p:nvPicPr>
          <p:cNvPr id="18" name="Graphic 17" descr="User with solid fill">
            <a:extLst>
              <a:ext uri="{FF2B5EF4-FFF2-40B4-BE49-F238E27FC236}">
                <a16:creationId xmlns:a16="http://schemas.microsoft.com/office/drawing/2014/main" id="{22A1CB64-38FB-A3B4-D7B6-2209865B4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2174" y="4060994"/>
            <a:ext cx="1846658" cy="184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17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75D7-9EDC-457C-AF26-CDAACC7F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_____ specialty medications covered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728BA-7B7F-FDA4-6487-4BAC11138E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99595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9834">
                  <a:extLst>
                    <a:ext uri="{9D8B030D-6E8A-4147-A177-3AD203B41FA5}">
                      <a16:colId xmlns:a16="http://schemas.microsoft.com/office/drawing/2014/main" val="3802689094"/>
                    </a:ext>
                  </a:extLst>
                </a:gridCol>
                <a:gridCol w="3319834">
                  <a:extLst>
                    <a:ext uri="{9D8B030D-6E8A-4147-A177-3AD203B41FA5}">
                      <a16:colId xmlns:a16="http://schemas.microsoft.com/office/drawing/2014/main" val="2737283349"/>
                    </a:ext>
                  </a:extLst>
                </a:gridCol>
                <a:gridCol w="3319834">
                  <a:extLst>
                    <a:ext uri="{9D8B030D-6E8A-4147-A177-3AD203B41FA5}">
                      <a16:colId xmlns:a16="http://schemas.microsoft.com/office/drawing/2014/main" val="274407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 (LDD, REMS, CPPA,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2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11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65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738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326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060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21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7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25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1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4AD3-E109-4CC2-B768-B223814A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____ Specialty Pharmacy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E85E-865A-4D98-9B93-13145DD8B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Specialty Pharmacy main line (call center):  </a:t>
            </a:r>
          </a:p>
          <a:p>
            <a:r>
              <a:rPr lang="en-US" dirty="0"/>
              <a:t>Specialty Pharmacy fax:  </a:t>
            </a:r>
          </a:p>
          <a:p>
            <a:r>
              <a:rPr lang="en-US" dirty="0"/>
              <a:t>EHR pool:  </a:t>
            </a:r>
          </a:p>
          <a:p>
            <a:r>
              <a:rPr lang="en-US" dirty="0"/>
              <a:t>Pharmacy name in EHR:</a:t>
            </a:r>
          </a:p>
          <a:p>
            <a:r>
              <a:rPr lang="en-US" dirty="0"/>
              <a:t>Hours of operation: </a:t>
            </a:r>
          </a:p>
          <a:p>
            <a:r>
              <a:rPr lang="en-US" dirty="0"/>
              <a:t>Designated pharmacist phone number/messenger/</a:t>
            </a:r>
            <a:r>
              <a:rPr lang="en-US" dirty="0" err="1"/>
              <a:t>etc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55891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779-3998-4A29-BC9A-176A3F96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Specialty clinical pharmacist responsibilities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3CE9A-83CB-4B5C-A586-607BF6CC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1536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Reviewed and verify all orders (drug interactions, dose checks, clinical appropriateness, </a:t>
            </a:r>
          </a:p>
          <a:p>
            <a:r>
              <a:rPr lang="en-US" dirty="0"/>
              <a:t>Ensure baseline and ongoing lab monitoring is completed and within range</a:t>
            </a:r>
          </a:p>
          <a:p>
            <a:r>
              <a:rPr lang="en-US" dirty="0"/>
              <a:t>Review provider documentation, clarify treatment plan as needed</a:t>
            </a:r>
          </a:p>
          <a:p>
            <a:r>
              <a:rPr lang="en-US" dirty="0"/>
              <a:t>Complete insurance appeal and peer-to-peer to obtain insurance coverage after a prior auth denial</a:t>
            </a:r>
          </a:p>
          <a:p>
            <a:r>
              <a:rPr lang="en-US" dirty="0"/>
              <a:t>Extensive medication education prior to treatment initiation</a:t>
            </a:r>
          </a:p>
          <a:p>
            <a:r>
              <a:rPr lang="en-US" dirty="0"/>
              <a:t>Ongoing clinical monitoring and intervention as needed</a:t>
            </a:r>
          </a:p>
          <a:p>
            <a:r>
              <a:rPr lang="en-US" dirty="0"/>
              <a:t>Coordination of care and contacting prescriber with patient safety/efficacy concerns and questions </a:t>
            </a:r>
          </a:p>
          <a:p>
            <a:r>
              <a:rPr lang="en-US" dirty="0"/>
              <a:t>Supervise pharmacy technicians</a:t>
            </a:r>
          </a:p>
        </p:txBody>
      </p:sp>
    </p:spTree>
    <p:extLst>
      <p:ext uri="{BB962C8B-B14F-4D97-AF65-F5344CB8AC3E}">
        <p14:creationId xmlns:p14="http://schemas.microsoft.com/office/powerpoint/2010/main" val="60707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061E-A2FE-9BDE-520E-70D97FEE2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pharmacy technician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3915B-B3FB-AA41-4918-A657C592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closely with their assigned pharmacist and clinic staff, under supervision</a:t>
            </a:r>
          </a:p>
          <a:p>
            <a:r>
              <a:rPr lang="en-US" dirty="0"/>
              <a:t>Submit prior authorizations</a:t>
            </a:r>
          </a:p>
          <a:p>
            <a:r>
              <a:rPr lang="en-US" dirty="0"/>
              <a:t>Apply for copay cards, foundation assistance, and grants</a:t>
            </a:r>
          </a:p>
          <a:p>
            <a:r>
              <a:rPr lang="en-US" dirty="0"/>
              <a:t>Complete patient assistance program applications, obtain patient and provider signatures</a:t>
            </a:r>
          </a:p>
          <a:p>
            <a:r>
              <a:rPr lang="en-US" dirty="0"/>
              <a:t>Make monthly outbound calls for medication refills</a:t>
            </a:r>
          </a:p>
          <a:p>
            <a:r>
              <a:rPr lang="en-US" dirty="0"/>
              <a:t>Schedule free home delivery </a:t>
            </a:r>
          </a:p>
        </p:txBody>
      </p:sp>
    </p:spTree>
    <p:extLst>
      <p:ext uri="{BB962C8B-B14F-4D97-AF65-F5344CB8AC3E}">
        <p14:creationId xmlns:p14="http://schemas.microsoft.com/office/powerpoint/2010/main" val="378975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892</Words>
  <Application>Microsoft Office PowerPoint</Application>
  <PresentationFormat>Widescreen</PresentationFormat>
  <Paragraphs>162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Office Theme</vt:lpstr>
      <vt:lpstr>Specialty Medications In _____ An integrated health system model</vt:lpstr>
      <vt:lpstr>Objectives </vt:lpstr>
      <vt:lpstr>What is a Specialty Pharmacy?</vt:lpstr>
      <vt:lpstr>PowerPoint Presentation</vt:lpstr>
      <vt:lpstr>PowerPoint Presentation</vt:lpstr>
      <vt:lpstr>_____ specialty medications covered</vt:lpstr>
      <vt:lpstr>____ Specialty Pharmacy contact information</vt:lpstr>
      <vt:lpstr>Specialty clinical pharmacist responsibilities </vt:lpstr>
      <vt:lpstr>Specialty pharmacy technician responsibilities</vt:lpstr>
      <vt:lpstr>Patient eligibility</vt:lpstr>
      <vt:lpstr>Specialty Pharmacy process</vt:lpstr>
      <vt:lpstr>Medication access</vt:lpstr>
      <vt:lpstr>Financial assistance options</vt:lpstr>
      <vt:lpstr>Our Goals</vt:lpstr>
      <vt:lpstr>Questions </vt:lpstr>
    </vt:vector>
  </TitlesOfParts>
  <Company>MUSC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Georgieva, Darina</dc:creator>
  <cp:lastModifiedBy>Gabrielle Pierce</cp:lastModifiedBy>
  <cp:revision>2</cp:revision>
  <dcterms:created xsi:type="dcterms:W3CDTF">2024-04-09T20:36:37Z</dcterms:created>
  <dcterms:modified xsi:type="dcterms:W3CDTF">2024-05-22T18:32:45Z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